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9"/>
  </p:notesMasterIdLst>
  <p:sldIdLst>
    <p:sldId id="258" r:id="rId5"/>
    <p:sldId id="265" r:id="rId6"/>
    <p:sldId id="3018" r:id="rId7"/>
    <p:sldId id="266" r:id="rId8"/>
    <p:sldId id="276" r:id="rId9"/>
    <p:sldId id="3024" r:id="rId10"/>
    <p:sldId id="3019" r:id="rId11"/>
    <p:sldId id="264" r:id="rId12"/>
    <p:sldId id="3023" r:id="rId13"/>
    <p:sldId id="271" r:id="rId14"/>
    <p:sldId id="3015" r:id="rId15"/>
    <p:sldId id="3016" r:id="rId16"/>
    <p:sldId id="3017" r:id="rId17"/>
    <p:sldId id="3022" r:id="rId18"/>
    <p:sldId id="272" r:id="rId19"/>
    <p:sldId id="3026" r:id="rId20"/>
    <p:sldId id="3010" r:id="rId21"/>
    <p:sldId id="3021" r:id="rId22"/>
    <p:sldId id="3028" r:id="rId23"/>
    <p:sldId id="3033" r:id="rId24"/>
    <p:sldId id="3027" r:id="rId25"/>
    <p:sldId id="677" r:id="rId26"/>
    <p:sldId id="3031" r:id="rId27"/>
    <p:sldId id="3030"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in Presentation" id="{1AB3AA3E-47F9-AA46-B3A7-58C24E7AF401}">
          <p14:sldIdLst>
            <p14:sldId id="258"/>
            <p14:sldId id="265"/>
            <p14:sldId id="3018"/>
            <p14:sldId id="266"/>
            <p14:sldId id="276"/>
            <p14:sldId id="3024"/>
            <p14:sldId id="3019"/>
            <p14:sldId id="264"/>
            <p14:sldId id="3023"/>
            <p14:sldId id="271"/>
            <p14:sldId id="3015"/>
            <p14:sldId id="3016"/>
            <p14:sldId id="3017"/>
            <p14:sldId id="3022"/>
            <p14:sldId id="272"/>
            <p14:sldId id="3026"/>
            <p14:sldId id="3010"/>
            <p14:sldId id="3021"/>
            <p14:sldId id="3028"/>
            <p14:sldId id="3033"/>
            <p14:sldId id="3027"/>
            <p14:sldId id="677"/>
            <p14:sldId id="3031"/>
            <p14:sldId id="303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rguson, Sydney" initials="FS" lastIdx="37" clrIdx="0">
    <p:extLst>
      <p:ext uri="{19B8F6BF-5375-455C-9EA6-DF929625EA0E}">
        <p15:presenceInfo xmlns:p15="http://schemas.microsoft.com/office/powerpoint/2012/main" userId="S::syferguson@deloitte.com::30b2907f-fab4-4a7c-bacd-f630c45c95bf" providerId="AD"/>
      </p:ext>
    </p:extLst>
  </p:cmAuthor>
  <p:cmAuthor id="2" name="Klineman, Madeline" initials="KM" lastIdx="22" clrIdx="1">
    <p:extLst>
      <p:ext uri="{19B8F6BF-5375-455C-9EA6-DF929625EA0E}">
        <p15:presenceInfo xmlns:p15="http://schemas.microsoft.com/office/powerpoint/2012/main" userId="S::mklineman@deloitte.com::46541100-e66e-45b2-bc7e-dcabb2c35e23" providerId="AD"/>
      </p:ext>
    </p:extLst>
  </p:cmAuthor>
  <p:cmAuthor id="3" name="Diabene, Yvonne" initials="DY" lastIdx="5" clrIdx="2">
    <p:extLst>
      <p:ext uri="{19B8F6BF-5375-455C-9EA6-DF929625EA0E}">
        <p15:presenceInfo xmlns:p15="http://schemas.microsoft.com/office/powerpoint/2012/main" userId="S::ydiabene@deloitte.com::1e95b351-7bf2-4198-9cf4-1bce65d3f8c2" providerId="AD"/>
      </p:ext>
    </p:extLst>
  </p:cmAuthor>
  <p:cmAuthor id="4" name="Sills, Andrew" initials="SA" lastIdx="2" clrIdx="3">
    <p:extLst>
      <p:ext uri="{19B8F6BF-5375-455C-9EA6-DF929625EA0E}">
        <p15:presenceInfo xmlns:p15="http://schemas.microsoft.com/office/powerpoint/2012/main" userId="S::asills@deloitte.com::61f4ec84-e16a-4dfc-93b5-b672e85ad6d3" providerId="AD"/>
      </p:ext>
    </p:extLst>
  </p:cmAuthor>
  <p:cmAuthor id="5" name="Cholan, Raja" initials="CR" lastIdx="1" clrIdx="4">
    <p:extLst>
      <p:ext uri="{19B8F6BF-5375-455C-9EA6-DF929625EA0E}">
        <p15:presenceInfo xmlns:p15="http://schemas.microsoft.com/office/powerpoint/2012/main" userId="S::rcholan@deloitte.com::c67b5929-e098-4770-bf9d-53e31dcb0f6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504D"/>
    <a:srgbClr val="1F497D"/>
    <a:srgbClr val="FFFFFF"/>
    <a:srgbClr val="385D8A"/>
    <a:srgbClr val="B9CDE5"/>
    <a:srgbClr val="4F81BD"/>
    <a:srgbClr val="558ED5"/>
    <a:srgbClr val="841F29"/>
    <a:srgbClr val="FF7F00"/>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21" d="100"/>
          <a:sy n="121" d="100"/>
        </p:scale>
        <p:origin x="7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6B82C0-8DC0-42CC-8830-3FCAC08E8938}" type="doc">
      <dgm:prSet loTypeId="urn:microsoft.com/office/officeart/2005/8/layout/funnel1" loCatId="relationship" qsTypeId="urn:microsoft.com/office/officeart/2005/8/quickstyle/simple1" qsCatId="simple" csTypeId="urn:microsoft.com/office/officeart/2005/8/colors/accent0_3" csCatId="mainScheme" phldr="1"/>
      <dgm:spPr/>
      <dgm:t>
        <a:bodyPr/>
        <a:lstStyle/>
        <a:p>
          <a:endParaRPr lang="en-US"/>
        </a:p>
      </dgm:t>
    </dgm:pt>
    <dgm:pt modelId="{E427B06F-5D5D-4552-9F00-0AC4D6CCFC30}">
      <dgm:prSet phldrT="[Text]"/>
      <dgm:spPr>
        <a:solidFill>
          <a:schemeClr val="bg1">
            <a:lumMod val="50000"/>
          </a:schemeClr>
        </a:solidFill>
      </dgm:spPr>
      <dgm:t>
        <a:bodyPr/>
        <a:lstStyle/>
        <a:p>
          <a:r>
            <a:rPr lang="en-US" dirty="0">
              <a:latin typeface="Verdana" panose="020B0604030504040204" pitchFamily="34" charset="0"/>
              <a:ea typeface="Verdana" panose="020B0604030504040204" pitchFamily="34" charset="0"/>
            </a:rPr>
            <a:t>Condition</a:t>
          </a:r>
        </a:p>
      </dgm:t>
    </dgm:pt>
    <dgm:pt modelId="{8B5C5DD1-E928-4671-B46D-FD756B287D68}" type="parTrans" cxnId="{AD502298-DB1D-4160-9DEC-86637D637AA1}">
      <dgm:prSet/>
      <dgm:spPr/>
      <dgm:t>
        <a:bodyPr/>
        <a:lstStyle/>
        <a:p>
          <a:endParaRPr lang="en-US"/>
        </a:p>
      </dgm:t>
    </dgm:pt>
    <dgm:pt modelId="{B237A7AD-E628-4FD4-894E-266A49F2F5CD}" type="sibTrans" cxnId="{AD502298-DB1D-4160-9DEC-86637D637AA1}">
      <dgm:prSet/>
      <dgm:spPr/>
      <dgm:t>
        <a:bodyPr/>
        <a:lstStyle/>
        <a:p>
          <a:endParaRPr lang="en-US"/>
        </a:p>
      </dgm:t>
    </dgm:pt>
    <dgm:pt modelId="{69E6C4DD-D320-4732-A570-CC8A8E8FB6E0}">
      <dgm:prSet phldrT="[Text]"/>
      <dgm:spPr>
        <a:solidFill>
          <a:schemeClr val="accent2"/>
        </a:solidFill>
      </dgm:spPr>
      <dgm:t>
        <a:bodyPr/>
        <a:lstStyle/>
        <a:p>
          <a:r>
            <a:rPr lang="en-US" dirty="0">
              <a:latin typeface="Verdana" panose="020B0604030504040204" pitchFamily="34" charset="0"/>
              <a:ea typeface="Verdana" panose="020B0604030504040204" pitchFamily="34" charset="0"/>
            </a:rPr>
            <a:t>Medication</a:t>
          </a:r>
        </a:p>
      </dgm:t>
    </dgm:pt>
    <dgm:pt modelId="{E4D8E212-91B7-4AA5-8046-9E0E1EF66DFB}" type="parTrans" cxnId="{33A3E9FB-C3EC-4E32-85FC-AD2CC61034C7}">
      <dgm:prSet/>
      <dgm:spPr/>
      <dgm:t>
        <a:bodyPr/>
        <a:lstStyle/>
        <a:p>
          <a:endParaRPr lang="en-US"/>
        </a:p>
      </dgm:t>
    </dgm:pt>
    <dgm:pt modelId="{50E5B636-0FD8-4A64-B961-5DD64A41CEC2}" type="sibTrans" cxnId="{33A3E9FB-C3EC-4E32-85FC-AD2CC61034C7}">
      <dgm:prSet/>
      <dgm:spPr/>
      <dgm:t>
        <a:bodyPr/>
        <a:lstStyle/>
        <a:p>
          <a:endParaRPr lang="en-US"/>
        </a:p>
      </dgm:t>
    </dgm:pt>
    <dgm:pt modelId="{27FC4288-B873-492A-807A-1D58635F4AED}">
      <dgm:prSet phldrT="[Text]"/>
      <dgm:spPr/>
      <dgm:t>
        <a:bodyPr/>
        <a:lstStyle/>
        <a:p>
          <a:r>
            <a:rPr lang="en-US" dirty="0">
              <a:latin typeface="Verdana" panose="020B0604030504040204" pitchFamily="34" charset="0"/>
              <a:ea typeface="Verdana" panose="020B0604030504040204" pitchFamily="34" charset="0"/>
            </a:rPr>
            <a:t>Vital Signs</a:t>
          </a:r>
        </a:p>
      </dgm:t>
    </dgm:pt>
    <dgm:pt modelId="{B27BE437-2689-415B-9E30-9F7FFCC87728}" type="parTrans" cxnId="{F292B40D-CE23-413C-9688-761C574CF2AB}">
      <dgm:prSet/>
      <dgm:spPr/>
      <dgm:t>
        <a:bodyPr/>
        <a:lstStyle/>
        <a:p>
          <a:endParaRPr lang="en-US"/>
        </a:p>
      </dgm:t>
    </dgm:pt>
    <dgm:pt modelId="{5852CF62-CCBE-43AE-8CA8-EE387507464E}" type="sibTrans" cxnId="{F292B40D-CE23-413C-9688-761C574CF2AB}">
      <dgm:prSet/>
      <dgm:spPr/>
      <dgm:t>
        <a:bodyPr/>
        <a:lstStyle/>
        <a:p>
          <a:endParaRPr lang="en-US"/>
        </a:p>
      </dgm:t>
    </dgm:pt>
    <dgm:pt modelId="{6FC5C4E4-C705-42F5-BBDD-2B56BA40F611}">
      <dgm:prSet phldrT="[Text]"/>
      <dgm:spPr/>
      <dgm:t>
        <a:bodyPr/>
        <a:lstStyle/>
        <a:p>
          <a:r>
            <a:rPr lang="en-US" dirty="0">
              <a:latin typeface="Verdana" panose="020B0604030504040204" pitchFamily="34" charset="0"/>
              <a:ea typeface="Verdana" panose="020B0604030504040204" pitchFamily="34" charset="0"/>
            </a:rPr>
            <a:t>ANF Statement</a:t>
          </a:r>
        </a:p>
      </dgm:t>
    </dgm:pt>
    <dgm:pt modelId="{8D6E552B-7D78-4A4B-B9A1-F4BCD33899AF}" type="parTrans" cxnId="{1144E911-F985-41AD-834C-471F7BD92CB8}">
      <dgm:prSet/>
      <dgm:spPr/>
      <dgm:t>
        <a:bodyPr/>
        <a:lstStyle/>
        <a:p>
          <a:endParaRPr lang="en-US"/>
        </a:p>
      </dgm:t>
    </dgm:pt>
    <dgm:pt modelId="{2419D688-426E-42C7-8679-E774015329B5}" type="sibTrans" cxnId="{1144E911-F985-41AD-834C-471F7BD92CB8}">
      <dgm:prSet/>
      <dgm:spPr/>
      <dgm:t>
        <a:bodyPr/>
        <a:lstStyle/>
        <a:p>
          <a:endParaRPr lang="en-US"/>
        </a:p>
      </dgm:t>
    </dgm:pt>
    <dgm:pt modelId="{CC273E11-C2C5-4FEF-91E5-7D8D153250AD}" type="pres">
      <dgm:prSet presAssocID="{696B82C0-8DC0-42CC-8830-3FCAC08E8938}" presName="Name0" presStyleCnt="0">
        <dgm:presLayoutVars>
          <dgm:chMax val="4"/>
          <dgm:resizeHandles val="exact"/>
        </dgm:presLayoutVars>
      </dgm:prSet>
      <dgm:spPr/>
    </dgm:pt>
    <dgm:pt modelId="{DCCFA9BA-EFD6-4B2A-AB8E-25EDBD881276}" type="pres">
      <dgm:prSet presAssocID="{696B82C0-8DC0-42CC-8830-3FCAC08E8938}" presName="ellipse" presStyleLbl="trBgShp" presStyleIdx="0" presStyleCnt="1"/>
      <dgm:spPr/>
    </dgm:pt>
    <dgm:pt modelId="{87BE27D8-A3EB-48DF-9083-803FE33C68EC}" type="pres">
      <dgm:prSet presAssocID="{696B82C0-8DC0-42CC-8830-3FCAC08E8938}" presName="arrow1" presStyleLbl="fgShp" presStyleIdx="0" presStyleCnt="1"/>
      <dgm:spPr>
        <a:solidFill>
          <a:schemeClr val="bg1">
            <a:lumMod val="50000"/>
          </a:schemeClr>
        </a:solidFill>
        <a:ln>
          <a:noFill/>
        </a:ln>
      </dgm:spPr>
    </dgm:pt>
    <dgm:pt modelId="{B77867FA-E102-4D43-823D-A4505146777B}" type="pres">
      <dgm:prSet presAssocID="{696B82C0-8DC0-42CC-8830-3FCAC08E8938}" presName="rectangle" presStyleLbl="revTx" presStyleIdx="0" presStyleCnt="1" custLinFactNeighborX="2237" custLinFactNeighborY="5099">
        <dgm:presLayoutVars>
          <dgm:bulletEnabled val="1"/>
        </dgm:presLayoutVars>
      </dgm:prSet>
      <dgm:spPr/>
    </dgm:pt>
    <dgm:pt modelId="{5274E079-63DC-4812-9854-BE323C54E959}" type="pres">
      <dgm:prSet presAssocID="{69E6C4DD-D320-4732-A570-CC8A8E8FB6E0}" presName="item1" presStyleLbl="node1" presStyleIdx="0" presStyleCnt="3">
        <dgm:presLayoutVars>
          <dgm:bulletEnabled val="1"/>
        </dgm:presLayoutVars>
      </dgm:prSet>
      <dgm:spPr/>
    </dgm:pt>
    <dgm:pt modelId="{EDBDD64B-DAF4-4196-BD5D-1FC0C69E646F}" type="pres">
      <dgm:prSet presAssocID="{27FC4288-B873-492A-807A-1D58635F4AED}" presName="item2" presStyleLbl="node1" presStyleIdx="1" presStyleCnt="3" custLinFactNeighborY="-10908">
        <dgm:presLayoutVars>
          <dgm:bulletEnabled val="1"/>
        </dgm:presLayoutVars>
      </dgm:prSet>
      <dgm:spPr/>
    </dgm:pt>
    <dgm:pt modelId="{F28A9991-0B25-413E-8355-2D15115E4467}" type="pres">
      <dgm:prSet presAssocID="{6FC5C4E4-C705-42F5-BBDD-2B56BA40F611}" presName="item3" presStyleLbl="node1" presStyleIdx="2" presStyleCnt="3">
        <dgm:presLayoutVars>
          <dgm:bulletEnabled val="1"/>
        </dgm:presLayoutVars>
      </dgm:prSet>
      <dgm:spPr/>
    </dgm:pt>
    <dgm:pt modelId="{12D130E8-8535-4EA2-896E-698977841516}" type="pres">
      <dgm:prSet presAssocID="{696B82C0-8DC0-42CC-8830-3FCAC08E8938}" presName="funnel" presStyleLbl="trAlignAcc1" presStyleIdx="0" presStyleCnt="1" custLinFactNeighborX="352" custLinFactNeighborY="-151"/>
      <dgm:spPr/>
    </dgm:pt>
  </dgm:ptLst>
  <dgm:cxnLst>
    <dgm:cxn modelId="{482A510D-9CB9-4EE0-83C8-3E7B55D1B7B2}" type="presOf" srcId="{696B82C0-8DC0-42CC-8830-3FCAC08E8938}" destId="{CC273E11-C2C5-4FEF-91E5-7D8D153250AD}" srcOrd="0" destOrd="0" presId="urn:microsoft.com/office/officeart/2005/8/layout/funnel1"/>
    <dgm:cxn modelId="{F292B40D-CE23-413C-9688-761C574CF2AB}" srcId="{696B82C0-8DC0-42CC-8830-3FCAC08E8938}" destId="{27FC4288-B873-492A-807A-1D58635F4AED}" srcOrd="2" destOrd="0" parTransId="{B27BE437-2689-415B-9E30-9F7FFCC87728}" sibTransId="{5852CF62-CCBE-43AE-8CA8-EE387507464E}"/>
    <dgm:cxn modelId="{1144E911-F985-41AD-834C-471F7BD92CB8}" srcId="{696B82C0-8DC0-42CC-8830-3FCAC08E8938}" destId="{6FC5C4E4-C705-42F5-BBDD-2B56BA40F611}" srcOrd="3" destOrd="0" parTransId="{8D6E552B-7D78-4A4B-B9A1-F4BCD33899AF}" sibTransId="{2419D688-426E-42C7-8679-E774015329B5}"/>
    <dgm:cxn modelId="{FACE5F1D-BA1A-4087-85FD-A51C92AEDFC3}" type="presOf" srcId="{6FC5C4E4-C705-42F5-BBDD-2B56BA40F611}" destId="{B77867FA-E102-4D43-823D-A4505146777B}" srcOrd="0" destOrd="0" presId="urn:microsoft.com/office/officeart/2005/8/layout/funnel1"/>
    <dgm:cxn modelId="{328FF08A-252E-4A51-A95C-DD1ED52DD43B}" type="presOf" srcId="{E427B06F-5D5D-4552-9F00-0AC4D6CCFC30}" destId="{F28A9991-0B25-413E-8355-2D15115E4467}" srcOrd="0" destOrd="0" presId="urn:microsoft.com/office/officeart/2005/8/layout/funnel1"/>
    <dgm:cxn modelId="{AD502298-DB1D-4160-9DEC-86637D637AA1}" srcId="{696B82C0-8DC0-42CC-8830-3FCAC08E8938}" destId="{E427B06F-5D5D-4552-9F00-0AC4D6CCFC30}" srcOrd="0" destOrd="0" parTransId="{8B5C5DD1-E928-4671-B46D-FD756B287D68}" sibTransId="{B237A7AD-E628-4FD4-894E-266A49F2F5CD}"/>
    <dgm:cxn modelId="{C56CCED4-8844-42FF-AE90-D81A15840A17}" type="presOf" srcId="{69E6C4DD-D320-4732-A570-CC8A8E8FB6E0}" destId="{EDBDD64B-DAF4-4196-BD5D-1FC0C69E646F}" srcOrd="0" destOrd="0" presId="urn:microsoft.com/office/officeart/2005/8/layout/funnel1"/>
    <dgm:cxn modelId="{FDDEAAFA-7E45-416C-A3CE-96505728EF5D}" type="presOf" srcId="{27FC4288-B873-492A-807A-1D58635F4AED}" destId="{5274E079-63DC-4812-9854-BE323C54E959}" srcOrd="0" destOrd="0" presId="urn:microsoft.com/office/officeart/2005/8/layout/funnel1"/>
    <dgm:cxn modelId="{33A3E9FB-C3EC-4E32-85FC-AD2CC61034C7}" srcId="{696B82C0-8DC0-42CC-8830-3FCAC08E8938}" destId="{69E6C4DD-D320-4732-A570-CC8A8E8FB6E0}" srcOrd="1" destOrd="0" parTransId="{E4D8E212-91B7-4AA5-8046-9E0E1EF66DFB}" sibTransId="{50E5B636-0FD8-4A64-B961-5DD64A41CEC2}"/>
    <dgm:cxn modelId="{2BDF9536-B879-485E-82AA-76EED33AD2E2}" type="presParOf" srcId="{CC273E11-C2C5-4FEF-91E5-7D8D153250AD}" destId="{DCCFA9BA-EFD6-4B2A-AB8E-25EDBD881276}" srcOrd="0" destOrd="0" presId="urn:microsoft.com/office/officeart/2005/8/layout/funnel1"/>
    <dgm:cxn modelId="{120B225E-9206-4A38-BDE6-B9E1A17F20E9}" type="presParOf" srcId="{CC273E11-C2C5-4FEF-91E5-7D8D153250AD}" destId="{87BE27D8-A3EB-48DF-9083-803FE33C68EC}" srcOrd="1" destOrd="0" presId="urn:microsoft.com/office/officeart/2005/8/layout/funnel1"/>
    <dgm:cxn modelId="{FF44C2BC-A92A-4BA6-B7BC-4872D133856F}" type="presParOf" srcId="{CC273E11-C2C5-4FEF-91E5-7D8D153250AD}" destId="{B77867FA-E102-4D43-823D-A4505146777B}" srcOrd="2" destOrd="0" presId="urn:microsoft.com/office/officeart/2005/8/layout/funnel1"/>
    <dgm:cxn modelId="{8384422E-E355-4206-BC85-5B87FA23D221}" type="presParOf" srcId="{CC273E11-C2C5-4FEF-91E5-7D8D153250AD}" destId="{5274E079-63DC-4812-9854-BE323C54E959}" srcOrd="3" destOrd="0" presId="urn:microsoft.com/office/officeart/2005/8/layout/funnel1"/>
    <dgm:cxn modelId="{498987C7-208F-4899-8158-F796545AA4E1}" type="presParOf" srcId="{CC273E11-C2C5-4FEF-91E5-7D8D153250AD}" destId="{EDBDD64B-DAF4-4196-BD5D-1FC0C69E646F}" srcOrd="4" destOrd="0" presId="urn:microsoft.com/office/officeart/2005/8/layout/funnel1"/>
    <dgm:cxn modelId="{4D7ECE08-DB1C-49A9-A304-F5F2060DF548}" type="presParOf" srcId="{CC273E11-C2C5-4FEF-91E5-7D8D153250AD}" destId="{F28A9991-0B25-413E-8355-2D15115E4467}" srcOrd="5" destOrd="0" presId="urn:microsoft.com/office/officeart/2005/8/layout/funnel1"/>
    <dgm:cxn modelId="{EB01728D-0CD2-41E7-996F-B672139D571E}" type="presParOf" srcId="{CC273E11-C2C5-4FEF-91E5-7D8D153250AD}" destId="{12D130E8-8535-4EA2-896E-698977841516}"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CFA9BA-EFD6-4B2A-AB8E-25EDBD881276}">
      <dsp:nvSpPr>
        <dsp:cNvPr id="0" name=""/>
        <dsp:cNvSpPr/>
      </dsp:nvSpPr>
      <dsp:spPr>
        <a:xfrm>
          <a:off x="810661" y="448213"/>
          <a:ext cx="2962474" cy="1028828"/>
        </a:xfrm>
        <a:prstGeom prst="ellipse">
          <a:avLst/>
        </a:prstGeom>
        <a:solidFill>
          <a:schemeClr val="dk2">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BE27D8-A3EB-48DF-9083-803FE33C68EC}">
      <dsp:nvSpPr>
        <dsp:cNvPr id="0" name=""/>
        <dsp:cNvSpPr/>
      </dsp:nvSpPr>
      <dsp:spPr>
        <a:xfrm>
          <a:off x="2009430" y="2967465"/>
          <a:ext cx="574123" cy="367438"/>
        </a:xfrm>
        <a:prstGeom prst="downArrow">
          <a:avLst/>
        </a:prstGeom>
        <a:solidFill>
          <a:schemeClr val="bg1">
            <a:lumMod val="50000"/>
          </a:scheme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B77867FA-E102-4D43-823D-A4505146777B}">
      <dsp:nvSpPr>
        <dsp:cNvPr id="0" name=""/>
        <dsp:cNvSpPr/>
      </dsp:nvSpPr>
      <dsp:spPr>
        <a:xfrm>
          <a:off x="980243" y="3296545"/>
          <a:ext cx="2755790" cy="688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Verdana" panose="020B0604030504040204" pitchFamily="34" charset="0"/>
              <a:ea typeface="Verdana" panose="020B0604030504040204" pitchFamily="34" charset="0"/>
            </a:rPr>
            <a:t>ANF Statement</a:t>
          </a:r>
        </a:p>
      </dsp:txBody>
      <dsp:txXfrm>
        <a:off x="980243" y="3296545"/>
        <a:ext cx="2755790" cy="688947"/>
      </dsp:txXfrm>
    </dsp:sp>
    <dsp:sp modelId="{5274E079-63DC-4812-9854-BE323C54E959}">
      <dsp:nvSpPr>
        <dsp:cNvPr id="0" name=""/>
        <dsp:cNvSpPr/>
      </dsp:nvSpPr>
      <dsp:spPr>
        <a:xfrm>
          <a:off x="1887716" y="1556500"/>
          <a:ext cx="1033421" cy="1033421"/>
        </a:xfrm>
        <a:prstGeom prst="ellips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latin typeface="Verdana" panose="020B0604030504040204" pitchFamily="34" charset="0"/>
              <a:ea typeface="Verdana" panose="020B0604030504040204" pitchFamily="34" charset="0"/>
            </a:rPr>
            <a:t>Vital Signs</a:t>
          </a:r>
        </a:p>
      </dsp:txBody>
      <dsp:txXfrm>
        <a:off x="2039057" y="1707841"/>
        <a:ext cx="730739" cy="730739"/>
      </dsp:txXfrm>
    </dsp:sp>
    <dsp:sp modelId="{EDBDD64B-DAF4-4196-BD5D-1FC0C69E646F}">
      <dsp:nvSpPr>
        <dsp:cNvPr id="0" name=""/>
        <dsp:cNvSpPr/>
      </dsp:nvSpPr>
      <dsp:spPr>
        <a:xfrm>
          <a:off x="1148245" y="668479"/>
          <a:ext cx="1033421" cy="1033421"/>
        </a:xfrm>
        <a:prstGeom prst="ellipse">
          <a:avLst/>
        </a:prstGeom>
        <a:solidFill>
          <a:schemeClr val="accent2"/>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latin typeface="Verdana" panose="020B0604030504040204" pitchFamily="34" charset="0"/>
              <a:ea typeface="Verdana" panose="020B0604030504040204" pitchFamily="34" charset="0"/>
            </a:rPr>
            <a:t>Medication</a:t>
          </a:r>
        </a:p>
      </dsp:txBody>
      <dsp:txXfrm>
        <a:off x="1299586" y="819820"/>
        <a:ext cx="730739" cy="730739"/>
      </dsp:txXfrm>
    </dsp:sp>
    <dsp:sp modelId="{F28A9991-0B25-413E-8355-2D15115E4467}">
      <dsp:nvSpPr>
        <dsp:cNvPr id="0" name=""/>
        <dsp:cNvSpPr/>
      </dsp:nvSpPr>
      <dsp:spPr>
        <a:xfrm>
          <a:off x="2204632" y="531346"/>
          <a:ext cx="1033421" cy="1033421"/>
        </a:xfrm>
        <a:prstGeom prst="ellipse">
          <a:avLst/>
        </a:prstGeom>
        <a:solidFill>
          <a:schemeClr val="bg1">
            <a:lumMod val="5000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latin typeface="Verdana" panose="020B0604030504040204" pitchFamily="34" charset="0"/>
              <a:ea typeface="Verdana" panose="020B0604030504040204" pitchFamily="34" charset="0"/>
            </a:rPr>
            <a:t>Condition</a:t>
          </a:r>
        </a:p>
      </dsp:txBody>
      <dsp:txXfrm>
        <a:off x="2355973" y="682687"/>
        <a:ext cx="730739" cy="730739"/>
      </dsp:txXfrm>
    </dsp:sp>
    <dsp:sp modelId="{12D130E8-8535-4EA2-896E-698977841516}">
      <dsp:nvSpPr>
        <dsp:cNvPr id="0" name=""/>
        <dsp:cNvSpPr/>
      </dsp:nvSpPr>
      <dsp:spPr>
        <a:xfrm>
          <a:off x="700264" y="318022"/>
          <a:ext cx="3215088" cy="2572071"/>
        </a:xfrm>
        <a:prstGeom prst="funnel">
          <a:avLst/>
        </a:prstGeom>
        <a:solidFill>
          <a:schemeClr val="lt2">
            <a:alpha val="40000"/>
            <a:hueOff val="0"/>
            <a:satOff val="0"/>
            <a:lumOff val="0"/>
            <a:alphaOff val="0"/>
          </a:schemeClr>
        </a:solidFill>
        <a:ln w="9525" cap="flat" cmpd="sng" algn="ctr">
          <a:solidFill>
            <a:schemeClr val="dk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F0E8D2-C675-48FE-B4DD-2C5E5A3128BE}" type="datetimeFigureOut">
              <a:rPr lang="en-US" smtClean="0"/>
              <a:t>9/23/20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8D8951-EF91-4504-9439-D7740DC9590C}" type="slidenum">
              <a:rPr lang="en-US" smtClean="0"/>
              <a:t>‹#›</a:t>
            </a:fld>
            <a:endParaRPr lang="en-US" dirty="0"/>
          </a:p>
        </p:txBody>
      </p:sp>
    </p:spTree>
    <p:extLst>
      <p:ext uri="{BB962C8B-B14F-4D97-AF65-F5344CB8AC3E}">
        <p14:creationId xmlns:p14="http://schemas.microsoft.com/office/powerpoint/2010/main" val="2927032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388952C-BDCF-4607-8D04-DFD3F2235CF4}" type="slidenum">
              <a:rPr kumimoji="0" lang="en-US" sz="1200" b="0" i="0" u="none" strike="noStrike" kern="1200" cap="none" spc="0" normalizeH="0" baseline="0" noProof="0" smtClean="0">
                <a:ln>
                  <a:noFill/>
                </a:ln>
                <a:solidFill>
                  <a:prstClr val="black"/>
                </a:solidFill>
                <a:effectLst/>
                <a:uLnTx/>
                <a:uFillTx/>
                <a:latin typeface="Arial" charset="0"/>
                <a:ea typeface="ヒラギノ角ゴ Pro W3"/>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Arial" charset="0"/>
              <a:ea typeface="ヒラギノ角ゴ Pro W3"/>
              <a:cs typeface="Arial" charset="0"/>
            </a:endParaRPr>
          </a:p>
        </p:txBody>
      </p:sp>
    </p:spTree>
    <p:extLst>
      <p:ext uri="{BB962C8B-B14F-4D97-AF65-F5344CB8AC3E}">
        <p14:creationId xmlns:p14="http://schemas.microsoft.com/office/powerpoint/2010/main" val="39807215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9388952C-BDCF-4607-8D04-DFD3F2235CF4}" type="slidenum">
              <a:rPr lang="en-US" smtClean="0"/>
              <a:t>14</a:t>
            </a:fld>
            <a:endParaRPr lang="en-US" dirty="0"/>
          </a:p>
        </p:txBody>
      </p:sp>
    </p:spTree>
    <p:extLst>
      <p:ext uri="{BB962C8B-B14F-4D97-AF65-F5344CB8AC3E}">
        <p14:creationId xmlns:p14="http://schemas.microsoft.com/office/powerpoint/2010/main" val="3372084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8D8951-EF91-4504-9439-D7740DC9590C}" type="slidenum">
              <a:rPr lang="en-US" smtClean="0"/>
              <a:t>15</a:t>
            </a:fld>
            <a:endParaRPr lang="en-US" dirty="0"/>
          </a:p>
        </p:txBody>
      </p:sp>
    </p:spTree>
    <p:extLst>
      <p:ext uri="{BB962C8B-B14F-4D97-AF65-F5344CB8AC3E}">
        <p14:creationId xmlns:p14="http://schemas.microsoft.com/office/powerpoint/2010/main" val="302597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8D8951-EF91-4504-9439-D7740DC9590C}" type="slidenum">
              <a:rPr lang="en-US" smtClean="0"/>
              <a:t>16</a:t>
            </a:fld>
            <a:endParaRPr lang="en-US" dirty="0"/>
          </a:p>
        </p:txBody>
      </p:sp>
    </p:spTree>
    <p:extLst>
      <p:ext uri="{BB962C8B-B14F-4D97-AF65-F5344CB8AC3E}">
        <p14:creationId xmlns:p14="http://schemas.microsoft.com/office/powerpoint/2010/main" val="2855062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88952C-BDCF-4607-8D04-DFD3F2235CF4}" type="slidenum">
              <a:rPr lang="en-US" smtClean="0"/>
              <a:t>17</a:t>
            </a:fld>
            <a:endParaRPr lang="en-US" dirty="0"/>
          </a:p>
        </p:txBody>
      </p:sp>
    </p:spTree>
    <p:extLst>
      <p:ext uri="{BB962C8B-B14F-4D97-AF65-F5344CB8AC3E}">
        <p14:creationId xmlns:p14="http://schemas.microsoft.com/office/powerpoint/2010/main" val="4378939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8D8951-EF91-4504-9439-D7740DC9590C}" type="slidenum">
              <a:rPr lang="en-US" smtClean="0"/>
              <a:t>20</a:t>
            </a:fld>
            <a:endParaRPr lang="en-US" dirty="0"/>
          </a:p>
        </p:txBody>
      </p:sp>
    </p:spTree>
    <p:extLst>
      <p:ext uri="{BB962C8B-B14F-4D97-AF65-F5344CB8AC3E}">
        <p14:creationId xmlns:p14="http://schemas.microsoft.com/office/powerpoint/2010/main" val="409319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8D8951-EF91-4504-9439-D7740DC9590C}" type="slidenum">
              <a:rPr lang="en-US" smtClean="0"/>
              <a:t>22</a:t>
            </a:fld>
            <a:endParaRPr lang="en-US" dirty="0"/>
          </a:p>
        </p:txBody>
      </p:sp>
    </p:spTree>
    <p:extLst>
      <p:ext uri="{BB962C8B-B14F-4D97-AF65-F5344CB8AC3E}">
        <p14:creationId xmlns:p14="http://schemas.microsoft.com/office/powerpoint/2010/main" val="4116583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88952C-BDCF-4607-8D04-DFD3F2235CF4}" type="slidenum">
              <a:rPr lang="en-US" smtClean="0"/>
              <a:t>4</a:t>
            </a:fld>
            <a:endParaRPr lang="en-US" dirty="0"/>
          </a:p>
        </p:txBody>
      </p:sp>
    </p:spTree>
    <p:extLst>
      <p:ext uri="{BB962C8B-B14F-4D97-AF65-F5344CB8AC3E}">
        <p14:creationId xmlns:p14="http://schemas.microsoft.com/office/powerpoint/2010/main" val="3242150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88952C-BDCF-4607-8D04-DFD3F2235CF4}" type="slidenum">
              <a:rPr lang="en-US" smtClean="0"/>
              <a:t>5</a:t>
            </a:fld>
            <a:endParaRPr lang="en-US" dirty="0"/>
          </a:p>
        </p:txBody>
      </p:sp>
    </p:spTree>
    <p:extLst>
      <p:ext uri="{BB962C8B-B14F-4D97-AF65-F5344CB8AC3E}">
        <p14:creationId xmlns:p14="http://schemas.microsoft.com/office/powerpoint/2010/main" val="419291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8D8951-EF91-4504-9439-D7740DC9590C}" type="slidenum">
              <a:rPr lang="en-US" smtClean="0"/>
              <a:t>6</a:t>
            </a:fld>
            <a:endParaRPr lang="en-US" dirty="0"/>
          </a:p>
        </p:txBody>
      </p:sp>
    </p:spTree>
    <p:extLst>
      <p:ext uri="{BB962C8B-B14F-4D97-AF65-F5344CB8AC3E}">
        <p14:creationId xmlns:p14="http://schemas.microsoft.com/office/powerpoint/2010/main" val="1074760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9388952C-BDCF-4607-8D04-DFD3F2235CF4}" type="slidenum">
              <a:rPr lang="en-US" smtClean="0"/>
              <a:t>8</a:t>
            </a:fld>
            <a:endParaRPr lang="en-US" dirty="0"/>
          </a:p>
        </p:txBody>
      </p:sp>
    </p:spTree>
    <p:extLst>
      <p:ext uri="{BB962C8B-B14F-4D97-AF65-F5344CB8AC3E}">
        <p14:creationId xmlns:p14="http://schemas.microsoft.com/office/powerpoint/2010/main" val="622874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171450" indent="-171450">
              <a:buFontTx/>
              <a:buChar char="-"/>
            </a:pPr>
            <a:endParaRPr lang="en-US" i="1" dirty="0"/>
          </a:p>
        </p:txBody>
      </p:sp>
      <p:sp>
        <p:nvSpPr>
          <p:cNvPr id="4" name="Slide Number Placeholder 3"/>
          <p:cNvSpPr>
            <a:spLocks noGrp="1"/>
          </p:cNvSpPr>
          <p:nvPr>
            <p:ph type="sldNum" sz="quarter" idx="5"/>
          </p:nvPr>
        </p:nvSpPr>
        <p:spPr/>
        <p:txBody>
          <a:bodyPr/>
          <a:lstStyle/>
          <a:p>
            <a:fld id="{9388952C-BDCF-4607-8D04-DFD3F2235CF4}" type="slidenum">
              <a:rPr lang="en-US" smtClean="0"/>
              <a:t>9</a:t>
            </a:fld>
            <a:endParaRPr lang="en-US" dirty="0"/>
          </a:p>
        </p:txBody>
      </p:sp>
    </p:spTree>
    <p:extLst>
      <p:ext uri="{BB962C8B-B14F-4D97-AF65-F5344CB8AC3E}">
        <p14:creationId xmlns:p14="http://schemas.microsoft.com/office/powerpoint/2010/main" val="1071851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9388952C-BDCF-4607-8D04-DFD3F2235CF4}" type="slidenum">
              <a:rPr lang="en-US" smtClean="0"/>
              <a:t>11</a:t>
            </a:fld>
            <a:endParaRPr lang="en-US" dirty="0"/>
          </a:p>
        </p:txBody>
      </p:sp>
    </p:spTree>
    <p:extLst>
      <p:ext uri="{BB962C8B-B14F-4D97-AF65-F5344CB8AC3E}">
        <p14:creationId xmlns:p14="http://schemas.microsoft.com/office/powerpoint/2010/main" val="1330412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9388952C-BDCF-4607-8D04-DFD3F2235CF4}" type="slidenum">
              <a:rPr lang="en-US" smtClean="0"/>
              <a:t>12</a:t>
            </a:fld>
            <a:endParaRPr lang="en-US" dirty="0"/>
          </a:p>
        </p:txBody>
      </p:sp>
    </p:spTree>
    <p:extLst>
      <p:ext uri="{BB962C8B-B14F-4D97-AF65-F5344CB8AC3E}">
        <p14:creationId xmlns:p14="http://schemas.microsoft.com/office/powerpoint/2010/main" val="1172002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i="1" dirty="0"/>
          </a:p>
        </p:txBody>
      </p:sp>
      <p:sp>
        <p:nvSpPr>
          <p:cNvPr id="4" name="Slide Number Placeholder 3"/>
          <p:cNvSpPr>
            <a:spLocks noGrp="1"/>
          </p:cNvSpPr>
          <p:nvPr>
            <p:ph type="sldNum" sz="quarter" idx="5"/>
          </p:nvPr>
        </p:nvSpPr>
        <p:spPr/>
        <p:txBody>
          <a:bodyPr/>
          <a:lstStyle/>
          <a:p>
            <a:fld id="{9388952C-BDCF-4607-8D04-DFD3F2235CF4}" type="slidenum">
              <a:rPr lang="en-US" smtClean="0"/>
              <a:t>13</a:t>
            </a:fld>
            <a:endParaRPr lang="en-US" dirty="0"/>
          </a:p>
        </p:txBody>
      </p:sp>
    </p:spTree>
    <p:extLst>
      <p:ext uri="{BB962C8B-B14F-4D97-AF65-F5344CB8AC3E}">
        <p14:creationId xmlns:p14="http://schemas.microsoft.com/office/powerpoint/2010/main" val="3404850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2130428"/>
            <a:ext cx="10363200" cy="980635"/>
          </a:xfrm>
          <a:prstGeom prst="rect">
            <a:avLst/>
          </a:prstGeom>
        </p:spPr>
        <p:txBody>
          <a:bodyPr/>
          <a:lstStyle>
            <a:lvl1pPr>
              <a:defRPr>
                <a:solidFill>
                  <a:schemeClr val="bg1"/>
                </a:solidFill>
                <a:latin typeface="Verdana" panose="020B0604030504040204" pitchFamily="34" charset="0"/>
                <a:ea typeface="Verdana" panose="020B0604030504040204" pitchFamily="34" charset="0"/>
              </a:defRPr>
            </a:lvl1pPr>
          </a:lstStyle>
          <a:p>
            <a:r>
              <a:rPr lang="en-US"/>
              <a:t>Click to add Title</a:t>
            </a:r>
          </a:p>
        </p:txBody>
      </p:sp>
      <p:sp>
        <p:nvSpPr>
          <p:cNvPr id="3" name="Subtitle 2"/>
          <p:cNvSpPr>
            <a:spLocks noGrp="1"/>
          </p:cNvSpPr>
          <p:nvPr>
            <p:ph type="subTitle" idx="1" hasCustomPrompt="1"/>
          </p:nvPr>
        </p:nvSpPr>
        <p:spPr>
          <a:xfrm>
            <a:off x="1828800" y="3429001"/>
            <a:ext cx="8534400" cy="733097"/>
          </a:xfrm>
          <a:prstGeom prst="rect">
            <a:avLst/>
          </a:prstGeom>
        </p:spPr>
        <p:txBody>
          <a:bodyPr/>
          <a:lstStyle>
            <a:lvl1pPr marL="0" indent="0" algn="ctr">
              <a:buNone/>
              <a:defRPr>
                <a:solidFill>
                  <a:schemeClr val="bg1"/>
                </a:solidFill>
                <a:latin typeface="Verdana" panose="020B0604030504040204" pitchFamily="34" charset="0"/>
                <a:ea typeface="Verdan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add Subtitle</a:t>
            </a:r>
          </a:p>
        </p:txBody>
      </p:sp>
      <p:sp>
        <p:nvSpPr>
          <p:cNvPr id="6" name="Slide Number Placeholder 10"/>
          <p:cNvSpPr>
            <a:spLocks noGrp="1"/>
          </p:cNvSpPr>
          <p:nvPr>
            <p:ph type="sldNum" sz="quarter" idx="12"/>
          </p:nvPr>
        </p:nvSpPr>
        <p:spPr/>
        <p:txBody>
          <a:bodyPr/>
          <a:lstStyle>
            <a:lvl1pPr>
              <a:defRPr/>
            </a:lvl1pPr>
          </a:lstStyle>
          <a:p>
            <a:fld id="{EBFBA576-A967-4AEE-9507-7735417EF1F8}" type="slidenum">
              <a:rPr lang="en-US" smtClean="0"/>
              <a:t>‹#›</a:t>
            </a:fld>
            <a:endParaRPr lang="en-US" dirty="0"/>
          </a:p>
        </p:txBody>
      </p:sp>
    </p:spTree>
    <p:extLst>
      <p:ext uri="{BB962C8B-B14F-4D97-AF65-F5344CB8AC3E}">
        <p14:creationId xmlns:p14="http://schemas.microsoft.com/office/powerpoint/2010/main" val="308990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
        <p:nvSpPr>
          <p:cNvPr id="5" name="Date Placeholder 8">
            <a:extLst>
              <a:ext uri="{FF2B5EF4-FFF2-40B4-BE49-F238E27FC236}">
                <a16:creationId xmlns:a16="http://schemas.microsoft.com/office/drawing/2014/main" id="{BB197380-C348-4AD3-B2E3-2F412F6FF202}"/>
              </a:ext>
            </a:extLst>
          </p:cNvPr>
          <p:cNvSpPr>
            <a:spLocks noGrp="1"/>
          </p:cNvSpPr>
          <p:nvPr>
            <p:ph type="dt" sz="half" idx="2"/>
          </p:nvPr>
        </p:nvSpPr>
        <p:spPr>
          <a:xfrm>
            <a:off x="609600" y="6553200"/>
            <a:ext cx="2844800" cy="304800"/>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600B9CB7-B68B-4B4D-96EC-7DFF50DE0358}" type="datetime1">
              <a:rPr lang="en-US" smtClean="0"/>
              <a:t>9/23/20</a:t>
            </a:fld>
            <a:endParaRPr lang="en-US" dirty="0"/>
          </a:p>
        </p:txBody>
      </p:sp>
      <p:sp>
        <p:nvSpPr>
          <p:cNvPr id="6" name="Footer Placeholder 9">
            <a:extLst>
              <a:ext uri="{FF2B5EF4-FFF2-40B4-BE49-F238E27FC236}">
                <a16:creationId xmlns:a16="http://schemas.microsoft.com/office/drawing/2014/main" id="{35ACA9B4-A07B-4524-9795-CE9F5D526012}"/>
              </a:ext>
            </a:extLst>
          </p:cNvPr>
          <p:cNvSpPr>
            <a:spLocks noGrp="1"/>
          </p:cNvSpPr>
          <p:nvPr>
            <p:ph type="ftr" sz="quarter" idx="3"/>
          </p:nvPr>
        </p:nvSpPr>
        <p:spPr>
          <a:xfrm>
            <a:off x="3505200" y="6553200"/>
            <a:ext cx="5181600" cy="304800"/>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Designing Interoperable Clinical Practice Guidelines</a:t>
            </a:r>
          </a:p>
        </p:txBody>
      </p:sp>
      <p:sp>
        <p:nvSpPr>
          <p:cNvPr id="7" name="Slide Number Placeholder 10">
            <a:extLst>
              <a:ext uri="{FF2B5EF4-FFF2-40B4-BE49-F238E27FC236}">
                <a16:creationId xmlns:a16="http://schemas.microsoft.com/office/drawing/2014/main" id="{DF515510-00FC-44A5-A37D-AC364839E77A}"/>
              </a:ext>
            </a:extLst>
          </p:cNvPr>
          <p:cNvSpPr>
            <a:spLocks noGrp="1"/>
          </p:cNvSpPr>
          <p:nvPr>
            <p:ph type="sldNum" sz="quarter" idx="4"/>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bg1"/>
                </a:solidFill>
                <a:latin typeface="Verdana" panose="020B0604030504040204" pitchFamily="34" charset="0"/>
                <a:ea typeface="Verdana" panose="020B0604030504040204" pitchFamily="34" charset="0"/>
                <a:cs typeface="+mn-cs"/>
              </a:defRPr>
            </a:lvl1pPr>
          </a:lstStyle>
          <a:p>
            <a:fld id="{EBFBA576-A967-4AEE-9507-7735417EF1F8}" type="slidenum">
              <a:rPr lang="en-US" smtClean="0"/>
              <a:pPr/>
              <a:t>‹#›</a:t>
            </a:fld>
            <a:endParaRPr lang="en-US" dirty="0"/>
          </a:p>
        </p:txBody>
      </p:sp>
    </p:spTree>
    <p:extLst>
      <p:ext uri="{BB962C8B-B14F-4D97-AF65-F5344CB8AC3E}">
        <p14:creationId xmlns:p14="http://schemas.microsoft.com/office/powerpoint/2010/main" val="4189689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20800" y="198438"/>
            <a:ext cx="10261600" cy="487362"/>
          </a:xfrm>
          <a:prstGeom prst="rect">
            <a:avLst/>
          </a:prstGeom>
        </p:spPr>
        <p:txBody>
          <a:bodyPr vert="horz"/>
          <a:lstStyle>
            <a:lvl1pPr algn="l">
              <a:defRPr sz="2200" cap="all" baseline="0">
                <a:solidFill>
                  <a:schemeClr val="bg1"/>
                </a:solidFill>
                <a:latin typeface="Verdana" panose="020B0604030504040204" pitchFamily="34" charset="0"/>
                <a:ea typeface="Verdana" panose="020B0604030504040204" pitchFamily="34" charset="0"/>
              </a:defRPr>
            </a:lvl1pPr>
          </a:lstStyle>
          <a:p>
            <a:r>
              <a:rPr lang="en-US"/>
              <a:t>Click to add title</a:t>
            </a:r>
          </a:p>
        </p:txBody>
      </p:sp>
      <p:sp>
        <p:nvSpPr>
          <p:cNvPr id="6" name="Content Placeholder 2"/>
          <p:cNvSpPr>
            <a:spLocks noGrp="1"/>
          </p:cNvSpPr>
          <p:nvPr>
            <p:ph idx="1"/>
          </p:nvPr>
        </p:nvSpPr>
        <p:spPr>
          <a:xfrm>
            <a:off x="609600" y="1600203"/>
            <a:ext cx="10972800" cy="4525963"/>
          </a:xfrm>
          <a:prstGeom prst="rect">
            <a:avLst/>
          </a:prstGeom>
        </p:spPr>
        <p:txBody>
          <a:bodyPr/>
          <a:lstStyle>
            <a:lvl1pPr>
              <a:defRPr sz="1800">
                <a:solidFill>
                  <a:schemeClr val="tx1"/>
                </a:solidFill>
                <a:latin typeface="Verdana" panose="020B0604030504040204" pitchFamily="34" charset="0"/>
                <a:ea typeface="Verdana" panose="020B0604030504040204" pitchFamily="34" charset="0"/>
              </a:defRPr>
            </a:lvl1pPr>
            <a:lvl2pPr>
              <a:defRPr sz="1800">
                <a:latin typeface="Verdana" panose="020B0604030504040204" pitchFamily="34" charset="0"/>
                <a:ea typeface="Verdana" panose="020B0604030504040204" pitchFamily="34" charset="0"/>
              </a:defRPr>
            </a:lvl2pPr>
            <a:lvl3pPr>
              <a:defRPr sz="1800">
                <a:latin typeface="Verdana" panose="020B0604030504040204" pitchFamily="34" charset="0"/>
                <a:ea typeface="Verdana" panose="020B0604030504040204" pitchFamily="34" charset="0"/>
              </a:defRPr>
            </a:lvl3pPr>
            <a:lvl4pPr>
              <a:defRPr sz="1800">
                <a:latin typeface="Verdana" panose="020B0604030504040204" pitchFamily="34" charset="0"/>
                <a:ea typeface="Verdana" panose="020B0604030504040204" pitchFamily="34" charset="0"/>
              </a:defRPr>
            </a:lvl4pPr>
            <a:lvl5pPr>
              <a:defRPr sz="1800">
                <a:latin typeface="Verdana" panose="020B0604030504040204" pitchFamily="34" charset="0"/>
                <a:ea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8"/>
          <p:cNvSpPr>
            <a:spLocks noGrp="1"/>
          </p:cNvSpPr>
          <p:nvPr>
            <p:ph type="dt" sz="half" idx="10"/>
          </p:nvPr>
        </p:nvSpPr>
        <p:spPr/>
        <p:txBody>
          <a:bodyPr/>
          <a:lstStyle>
            <a:lvl1pPr>
              <a:defRPr/>
            </a:lvl1pPr>
          </a:lstStyle>
          <a:p>
            <a:fld id="{D0F1C7A2-0195-4D59-A7FF-D15A41D0392F}" type="datetime1">
              <a:rPr lang="en-US" smtClean="0"/>
              <a:t>9/23/20</a:t>
            </a:fld>
            <a:endParaRPr lang="en-US" dirty="0"/>
          </a:p>
        </p:txBody>
      </p:sp>
      <p:sp>
        <p:nvSpPr>
          <p:cNvPr id="5" name="Footer Placeholder 9"/>
          <p:cNvSpPr>
            <a:spLocks noGrp="1"/>
          </p:cNvSpPr>
          <p:nvPr>
            <p:ph type="ftr" sz="quarter" idx="11"/>
          </p:nvPr>
        </p:nvSpPr>
        <p:spPr>
          <a:xfrm>
            <a:off x="3505200" y="6553200"/>
            <a:ext cx="5181600" cy="304800"/>
          </a:xfrm>
        </p:spPr>
        <p:txBody>
          <a:bodyPr/>
          <a:lstStyle>
            <a:lvl1pPr>
              <a:defRPr/>
            </a:lvl1pPr>
          </a:lstStyle>
          <a:p>
            <a:r>
              <a:rPr lang="en-US" dirty="0"/>
              <a:t>Designing Interoperable Clinical Practice Guidelines</a:t>
            </a:r>
          </a:p>
        </p:txBody>
      </p:sp>
      <p:sp>
        <p:nvSpPr>
          <p:cNvPr id="7" name="Slide Number Placeholder 10"/>
          <p:cNvSpPr>
            <a:spLocks noGrp="1"/>
          </p:cNvSpPr>
          <p:nvPr>
            <p:ph type="sldNum" sz="quarter" idx="12"/>
          </p:nvPr>
        </p:nvSpPr>
        <p:spPr/>
        <p:txBody>
          <a:bodyPr/>
          <a:lstStyle>
            <a:lvl1pPr>
              <a:defRPr/>
            </a:lvl1pPr>
          </a:lstStyle>
          <a:p>
            <a:r>
              <a:rPr lang="en-US" dirty="0"/>
              <a:t>1</a:t>
            </a:r>
          </a:p>
        </p:txBody>
      </p:sp>
      <p:sp>
        <p:nvSpPr>
          <p:cNvPr id="9" name="Text Placeholder 8">
            <a:extLst>
              <a:ext uri="{FF2B5EF4-FFF2-40B4-BE49-F238E27FC236}">
                <a16:creationId xmlns:a16="http://schemas.microsoft.com/office/drawing/2014/main" id="{174B8988-81A1-4BDC-B98B-59867FE07CFE}"/>
              </a:ext>
            </a:extLst>
          </p:cNvPr>
          <p:cNvSpPr>
            <a:spLocks noGrp="1"/>
          </p:cNvSpPr>
          <p:nvPr>
            <p:ph type="body" sz="quarter" idx="13" hasCustomPrompt="1"/>
          </p:nvPr>
        </p:nvSpPr>
        <p:spPr>
          <a:xfrm>
            <a:off x="609600" y="944251"/>
            <a:ext cx="10972800" cy="417512"/>
          </a:xfrm>
          <a:prstGeom prst="rect">
            <a:avLst/>
          </a:prstGeom>
        </p:spPr>
        <p:txBody>
          <a:bodyPr/>
          <a:lstStyle>
            <a:lvl1pPr marL="0" indent="0">
              <a:buNone/>
              <a:defRPr sz="1400" i="1">
                <a:latin typeface="Verdana" panose="020B0604030504040204" pitchFamily="34" charset="0"/>
                <a:ea typeface="Verdana" panose="020B0604030504040204" pitchFamily="34" charset="0"/>
                <a:cs typeface="Verdana" panose="020B0604030504040204" pitchFamily="34" charset="0"/>
              </a:defRPr>
            </a:lvl1pPr>
            <a:lvl2pPr marL="457200" indent="0">
              <a:buNone/>
              <a:defRPr sz="1800">
                <a:solidFill>
                  <a:schemeClr val="tx1"/>
                </a:solidFill>
                <a:latin typeface="Verdana" panose="020B0604030504040204" pitchFamily="34" charset="0"/>
                <a:ea typeface="Verdana" panose="020B0604030504040204" pitchFamily="34" charset="0"/>
                <a:cs typeface="Verdana" panose="020B0604030504040204" pitchFamily="34" charset="0"/>
              </a:defRPr>
            </a:lvl2pPr>
          </a:lstStyle>
          <a:p>
            <a:pPr lvl="0"/>
            <a:r>
              <a:rPr lang="en-US" sz="1400" i="1">
                <a:latin typeface="Verdana" panose="020B0604030504040204" pitchFamily="34" charset="0"/>
                <a:ea typeface="Verdana" panose="020B0604030504040204" pitchFamily="34" charset="0"/>
                <a:cs typeface="Verdana" panose="020B0604030504040204" pitchFamily="34" charset="0"/>
              </a:rPr>
              <a:t>&lt;Strapline&gt;</a:t>
            </a:r>
            <a:endParaRPr lang="en-US" sz="1800" i="1">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580629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20800" y="198438"/>
            <a:ext cx="10261600" cy="487362"/>
          </a:xfrm>
          <a:prstGeom prst="rect">
            <a:avLst/>
          </a:prstGeom>
        </p:spPr>
        <p:txBody>
          <a:bodyPr vert="horz"/>
          <a:lstStyle>
            <a:lvl1pPr algn="l">
              <a:defRPr sz="2200" cap="all" baseline="0">
                <a:solidFill>
                  <a:schemeClr val="bg1"/>
                </a:solidFill>
                <a:latin typeface="Verdana" panose="020B0604030504040204" pitchFamily="34" charset="0"/>
                <a:ea typeface="Verdana" panose="020B0604030504040204" pitchFamily="34" charset="0"/>
              </a:defRPr>
            </a:lvl1pPr>
          </a:lstStyle>
          <a:p>
            <a:r>
              <a:rPr lang="en-US"/>
              <a:t>Click to add title</a:t>
            </a:r>
          </a:p>
        </p:txBody>
      </p:sp>
      <p:sp>
        <p:nvSpPr>
          <p:cNvPr id="9" name="Text Placeholder 8">
            <a:extLst>
              <a:ext uri="{FF2B5EF4-FFF2-40B4-BE49-F238E27FC236}">
                <a16:creationId xmlns:a16="http://schemas.microsoft.com/office/drawing/2014/main" id="{174B8988-81A1-4BDC-B98B-59867FE07CFE}"/>
              </a:ext>
            </a:extLst>
          </p:cNvPr>
          <p:cNvSpPr>
            <a:spLocks noGrp="1"/>
          </p:cNvSpPr>
          <p:nvPr>
            <p:ph type="body" sz="quarter" idx="13" hasCustomPrompt="1"/>
          </p:nvPr>
        </p:nvSpPr>
        <p:spPr>
          <a:xfrm>
            <a:off x="609600" y="944251"/>
            <a:ext cx="10972800" cy="417512"/>
          </a:xfrm>
          <a:prstGeom prst="rect">
            <a:avLst/>
          </a:prstGeom>
        </p:spPr>
        <p:txBody>
          <a:bodyPr/>
          <a:lstStyle>
            <a:lvl1pPr marL="0" indent="0">
              <a:buNone/>
              <a:defRPr sz="1400" i="1">
                <a:latin typeface="Verdana" panose="020B0604030504040204" pitchFamily="34" charset="0"/>
                <a:ea typeface="Verdana" panose="020B0604030504040204" pitchFamily="34" charset="0"/>
                <a:cs typeface="Verdana" panose="020B0604030504040204" pitchFamily="34" charset="0"/>
              </a:defRPr>
            </a:lvl1pPr>
            <a:lvl2pPr marL="457200" indent="0">
              <a:buNone/>
              <a:defRPr sz="1800">
                <a:solidFill>
                  <a:schemeClr val="tx1"/>
                </a:solidFill>
                <a:latin typeface="Verdana" panose="020B0604030504040204" pitchFamily="34" charset="0"/>
                <a:ea typeface="Verdana" panose="020B0604030504040204" pitchFamily="34" charset="0"/>
                <a:cs typeface="Verdana" panose="020B0604030504040204" pitchFamily="34" charset="0"/>
              </a:defRPr>
            </a:lvl2pPr>
          </a:lstStyle>
          <a:p>
            <a:pPr lvl="0"/>
            <a:r>
              <a:rPr lang="en-US" sz="1400" i="1">
                <a:latin typeface="Verdana" panose="020B0604030504040204" pitchFamily="34" charset="0"/>
                <a:ea typeface="Verdana" panose="020B0604030504040204" pitchFamily="34" charset="0"/>
                <a:cs typeface="Verdana" panose="020B0604030504040204" pitchFamily="34" charset="0"/>
              </a:rPr>
              <a:t>&lt;Strapline&gt;</a:t>
            </a:r>
            <a:endParaRPr lang="en-US" sz="1800" i="1">
              <a:latin typeface="Verdana" panose="020B0604030504040204" pitchFamily="34" charset="0"/>
              <a:ea typeface="Verdana" panose="020B0604030504040204" pitchFamily="34" charset="0"/>
              <a:cs typeface="Verdana" panose="020B0604030504040204" pitchFamily="34" charset="0"/>
            </a:endParaRPr>
          </a:p>
        </p:txBody>
      </p:sp>
      <p:sp>
        <p:nvSpPr>
          <p:cNvPr id="8" name="Date Placeholder 8">
            <a:extLst>
              <a:ext uri="{FF2B5EF4-FFF2-40B4-BE49-F238E27FC236}">
                <a16:creationId xmlns:a16="http://schemas.microsoft.com/office/drawing/2014/main" id="{1DFFC7E3-038D-4403-8BD0-E8B8932672BF}"/>
              </a:ext>
            </a:extLst>
          </p:cNvPr>
          <p:cNvSpPr>
            <a:spLocks noGrp="1"/>
          </p:cNvSpPr>
          <p:nvPr>
            <p:ph type="dt" sz="half" idx="2"/>
          </p:nvPr>
        </p:nvSpPr>
        <p:spPr>
          <a:xfrm>
            <a:off x="609600" y="6553200"/>
            <a:ext cx="2844800" cy="304800"/>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600B9CB7-B68B-4B4D-96EC-7DFF50DE0358}" type="datetime1">
              <a:rPr lang="en-US" smtClean="0"/>
              <a:t>9/23/20</a:t>
            </a:fld>
            <a:endParaRPr lang="en-US" dirty="0"/>
          </a:p>
        </p:txBody>
      </p:sp>
      <p:sp>
        <p:nvSpPr>
          <p:cNvPr id="10" name="Footer Placeholder 9">
            <a:extLst>
              <a:ext uri="{FF2B5EF4-FFF2-40B4-BE49-F238E27FC236}">
                <a16:creationId xmlns:a16="http://schemas.microsoft.com/office/drawing/2014/main" id="{8005F9CF-A6C1-44E2-9DC5-3AD4479E7E1E}"/>
              </a:ext>
            </a:extLst>
          </p:cNvPr>
          <p:cNvSpPr>
            <a:spLocks noGrp="1"/>
          </p:cNvSpPr>
          <p:nvPr>
            <p:ph type="ftr" sz="quarter" idx="3"/>
          </p:nvPr>
        </p:nvSpPr>
        <p:spPr>
          <a:xfrm>
            <a:off x="3505200" y="6553200"/>
            <a:ext cx="5181600" cy="304800"/>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Designing Interoperable Clinical Practice Guidelines</a:t>
            </a:r>
          </a:p>
        </p:txBody>
      </p:sp>
      <p:sp>
        <p:nvSpPr>
          <p:cNvPr id="11" name="Slide Number Placeholder 10">
            <a:extLst>
              <a:ext uri="{FF2B5EF4-FFF2-40B4-BE49-F238E27FC236}">
                <a16:creationId xmlns:a16="http://schemas.microsoft.com/office/drawing/2014/main" id="{0620AE8D-CB3A-40FC-A566-3D890010E543}"/>
              </a:ext>
            </a:extLst>
          </p:cNvPr>
          <p:cNvSpPr>
            <a:spLocks noGrp="1"/>
          </p:cNvSpPr>
          <p:nvPr>
            <p:ph type="sldNum" sz="quarter" idx="4"/>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bg1"/>
                </a:solidFill>
                <a:latin typeface="Verdana" panose="020B0604030504040204" pitchFamily="34" charset="0"/>
                <a:ea typeface="Verdana" panose="020B0604030504040204" pitchFamily="34" charset="0"/>
                <a:cs typeface="+mn-cs"/>
              </a:defRPr>
            </a:lvl1pPr>
          </a:lstStyle>
          <a:p>
            <a:fld id="{EBFBA576-A967-4AEE-9507-7735417EF1F8}" type="slidenum">
              <a:rPr lang="en-US" smtClean="0"/>
              <a:pPr/>
              <a:t>‹#›</a:t>
            </a:fld>
            <a:endParaRPr lang="en-US" dirty="0"/>
          </a:p>
        </p:txBody>
      </p:sp>
    </p:spTree>
    <p:extLst>
      <p:ext uri="{BB962C8B-B14F-4D97-AF65-F5344CB8AC3E}">
        <p14:creationId xmlns:p14="http://schemas.microsoft.com/office/powerpoint/2010/main" val="2414252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09600" y="3071193"/>
            <a:ext cx="10972800" cy="715615"/>
          </a:xfrm>
          <a:prstGeom prst="rect">
            <a:avLst/>
          </a:prstGeom>
        </p:spPr>
        <p:txBody>
          <a:bodyPr/>
          <a:lstStyle>
            <a:lvl1pPr marL="0" indent="0">
              <a:buFont typeface="Arial" panose="020B0604020202020204" pitchFamily="34" charset="0"/>
              <a:buNone/>
              <a:defRPr>
                <a:latin typeface="Verdana" panose="020B0604030504040204" pitchFamily="34" charset="0"/>
                <a:ea typeface="Verdana" panose="020B0604030504040204" pitchFamily="34" charset="0"/>
              </a:defRPr>
            </a:lvl1pPr>
            <a:lvl2pPr marL="457200" indent="0">
              <a:buNone/>
              <a:defRPr>
                <a:latin typeface="Verdana" panose="020B0604030504040204" pitchFamily="34" charset="0"/>
                <a:ea typeface="Verdana" panose="020B0604030504040204" pitchFamily="34" charset="0"/>
              </a:defRPr>
            </a:lvl2pPr>
            <a:lvl3pPr marL="914400" indent="0">
              <a:buNone/>
              <a:defRPr>
                <a:latin typeface="Verdana" panose="020B0604030504040204" pitchFamily="34" charset="0"/>
                <a:ea typeface="Verdana" panose="020B0604030504040204" pitchFamily="34" charset="0"/>
              </a:defRPr>
            </a:lvl3pPr>
            <a:lvl4pPr marL="1371600" indent="0">
              <a:buNone/>
              <a:defRPr>
                <a:latin typeface="Verdana" panose="020B0604030504040204" pitchFamily="34" charset="0"/>
                <a:ea typeface="Verdana" panose="020B0604030504040204" pitchFamily="34" charset="0"/>
              </a:defRPr>
            </a:lvl4pPr>
            <a:lvl5pPr marL="1828800" indent="0">
              <a:buNone/>
              <a:defRPr>
                <a:latin typeface="Verdana" panose="020B0604030504040204" pitchFamily="34" charset="0"/>
                <a:ea typeface="Verdana" panose="020B0604030504040204" pitchFamily="34" charset="0"/>
              </a:defRPr>
            </a:lvl5pPr>
          </a:lstStyle>
          <a:p>
            <a:pPr lvl="0"/>
            <a:r>
              <a:rPr lang="en-US"/>
              <a:t>Section Title</a:t>
            </a:r>
          </a:p>
        </p:txBody>
      </p:sp>
      <p:sp>
        <p:nvSpPr>
          <p:cNvPr id="7" name="Date Placeholder 8">
            <a:extLst>
              <a:ext uri="{FF2B5EF4-FFF2-40B4-BE49-F238E27FC236}">
                <a16:creationId xmlns:a16="http://schemas.microsoft.com/office/drawing/2014/main" id="{8565415A-D341-418E-87CA-B814577C9D4A}"/>
              </a:ext>
            </a:extLst>
          </p:cNvPr>
          <p:cNvSpPr>
            <a:spLocks noGrp="1"/>
          </p:cNvSpPr>
          <p:nvPr>
            <p:ph type="dt" sz="half" idx="2"/>
          </p:nvPr>
        </p:nvSpPr>
        <p:spPr>
          <a:xfrm>
            <a:off x="609600" y="6553200"/>
            <a:ext cx="2844800" cy="304800"/>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600B9CB7-B68B-4B4D-96EC-7DFF50DE0358}" type="datetime1">
              <a:rPr lang="en-US" smtClean="0"/>
              <a:t>9/23/20</a:t>
            </a:fld>
            <a:endParaRPr lang="en-US" dirty="0"/>
          </a:p>
        </p:txBody>
      </p:sp>
      <p:sp>
        <p:nvSpPr>
          <p:cNvPr id="8" name="Footer Placeholder 9">
            <a:extLst>
              <a:ext uri="{FF2B5EF4-FFF2-40B4-BE49-F238E27FC236}">
                <a16:creationId xmlns:a16="http://schemas.microsoft.com/office/drawing/2014/main" id="{407BC395-8DA9-4987-81A4-D2ABBFA99E04}"/>
              </a:ext>
            </a:extLst>
          </p:cNvPr>
          <p:cNvSpPr>
            <a:spLocks noGrp="1"/>
          </p:cNvSpPr>
          <p:nvPr>
            <p:ph type="ftr" sz="quarter" idx="3"/>
          </p:nvPr>
        </p:nvSpPr>
        <p:spPr>
          <a:xfrm>
            <a:off x="3505200" y="6553200"/>
            <a:ext cx="5181600" cy="304800"/>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Designing Interoperable Clinical Practice Guidelines</a:t>
            </a:r>
          </a:p>
        </p:txBody>
      </p:sp>
      <p:sp>
        <p:nvSpPr>
          <p:cNvPr id="9" name="Slide Number Placeholder 10">
            <a:extLst>
              <a:ext uri="{FF2B5EF4-FFF2-40B4-BE49-F238E27FC236}">
                <a16:creationId xmlns:a16="http://schemas.microsoft.com/office/drawing/2014/main" id="{FBE6D093-7945-46C0-BFF2-53EC6010DFB3}"/>
              </a:ext>
            </a:extLst>
          </p:cNvPr>
          <p:cNvSpPr>
            <a:spLocks noGrp="1"/>
          </p:cNvSpPr>
          <p:nvPr>
            <p:ph type="sldNum" sz="quarter" idx="4"/>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bg1"/>
                </a:solidFill>
                <a:latin typeface="Verdana" panose="020B0604030504040204" pitchFamily="34" charset="0"/>
                <a:ea typeface="Verdana" panose="020B0604030504040204" pitchFamily="34" charset="0"/>
                <a:cs typeface="+mn-cs"/>
              </a:defRPr>
            </a:lvl1pPr>
          </a:lstStyle>
          <a:p>
            <a:fld id="{EBFBA576-A967-4AEE-9507-7735417EF1F8}" type="slidenum">
              <a:rPr lang="en-US" smtClean="0"/>
              <a:pPr/>
              <a:t>‹#›</a:t>
            </a:fld>
            <a:endParaRPr lang="en-US" dirty="0"/>
          </a:p>
        </p:txBody>
      </p:sp>
    </p:spTree>
    <p:extLst>
      <p:ext uri="{BB962C8B-B14F-4D97-AF65-F5344CB8AC3E}">
        <p14:creationId xmlns:p14="http://schemas.microsoft.com/office/powerpoint/2010/main" val="3246792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7" name="Picture 2" descr="https://upload.wikimedia.org/wikipedia/en/0/0e/US-DeptOfVeteransAffairs-Seal-Large.png">
            <a:extLst>
              <a:ext uri="{FF2B5EF4-FFF2-40B4-BE49-F238E27FC236}">
                <a16:creationId xmlns:a16="http://schemas.microsoft.com/office/drawing/2014/main" id="{BB7C36DD-917E-4407-BF0B-0FEA9DAAA053}"/>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384800" y="2171700"/>
            <a:ext cx="1422400" cy="1066800"/>
          </a:xfrm>
          <a:prstGeom prst="rect">
            <a:avLst/>
          </a:prstGeom>
          <a:noFill/>
          <a:extLst>
            <a:ext uri="{909E8E84-426E-40DD-AFC4-6F175D3DCCD1}">
              <a14:hiddenFill xmlns:a14="http://schemas.microsoft.com/office/drawing/2010/main">
                <a:solidFill>
                  <a:srgbClr val="FFFFFF"/>
                </a:solidFill>
              </a14:hiddenFill>
            </a:ext>
          </a:extLst>
        </p:spPr>
      </p:pic>
      <p:cxnSp>
        <p:nvCxnSpPr>
          <p:cNvPr id="8" name="iBar:31/270">
            <a:extLst>
              <a:ext uri="{FF2B5EF4-FFF2-40B4-BE49-F238E27FC236}">
                <a16:creationId xmlns:a16="http://schemas.microsoft.com/office/drawing/2014/main" id="{3CAD8C44-46EB-48FA-8796-B3E2619DD8D1}"/>
              </a:ext>
            </a:extLst>
          </p:cNvPr>
          <p:cNvCxnSpPr/>
          <p:nvPr userDrawn="1"/>
        </p:nvCxnSpPr>
        <p:spPr>
          <a:xfrm>
            <a:off x="536448" y="3429000"/>
            <a:ext cx="11119104" cy="0"/>
          </a:xfrm>
          <a:prstGeom prst="line">
            <a:avLst/>
          </a:prstGeom>
          <a:ln w="12700">
            <a:solidFill>
              <a:srgbClr val="005798"/>
            </a:solidFill>
          </a:ln>
        </p:spPr>
        <p:style>
          <a:lnRef idx="1">
            <a:schemeClr val="accent1"/>
          </a:lnRef>
          <a:fillRef idx="0">
            <a:schemeClr val="accent1"/>
          </a:fillRef>
          <a:effectRef idx="0">
            <a:schemeClr val="accent1"/>
          </a:effectRef>
          <a:fontRef idx="minor">
            <a:schemeClr val="tx1"/>
          </a:fontRef>
        </p:style>
      </p:cxnSp>
      <p:sp>
        <p:nvSpPr>
          <p:cNvPr id="9" name="Text Placeholder 20">
            <a:extLst>
              <a:ext uri="{FF2B5EF4-FFF2-40B4-BE49-F238E27FC236}">
                <a16:creationId xmlns:a16="http://schemas.microsoft.com/office/drawing/2014/main" id="{625480C8-6A2C-4FCC-8A21-7742CEE15E55}"/>
              </a:ext>
            </a:extLst>
          </p:cNvPr>
          <p:cNvSpPr>
            <a:spLocks noGrp="1"/>
          </p:cNvSpPr>
          <p:nvPr>
            <p:ph type="body" sz="quarter" idx="13"/>
          </p:nvPr>
        </p:nvSpPr>
        <p:spPr>
          <a:xfrm>
            <a:off x="3590159" y="3238501"/>
            <a:ext cx="5011683" cy="304773"/>
          </a:xfrm>
          <a:prstGeom prst="rect">
            <a:avLst/>
          </a:prstGeom>
          <a:solidFill>
            <a:srgbClr val="FFFFFF"/>
          </a:solidFill>
        </p:spPr>
        <p:txBody>
          <a:bodyPr/>
          <a:lstStyle>
            <a:lvl1pPr marL="0" indent="0" algn="ctr">
              <a:buNone/>
              <a:defRPr sz="1600" b="1">
                <a:latin typeface="Verdana" panose="020B0604030504040204" pitchFamily="34" charset="0"/>
                <a:ea typeface="Verdana" panose="020B0604030504040204" pitchFamily="34" charset="0"/>
                <a:cs typeface="Verdana" panose="020B0604030504040204" pitchFamily="34" charset="0"/>
              </a:defRPr>
            </a:lvl1pPr>
            <a:lvl2pPr>
              <a:defRPr sz="1600" b="1">
                <a:latin typeface="Arial" panose="020B0604020202020204" pitchFamily="34" charset="0"/>
                <a:cs typeface="Arial" panose="020B0604020202020204" pitchFamily="34" charset="0"/>
              </a:defRPr>
            </a:lvl2pPr>
            <a:lvl3pPr>
              <a:defRPr sz="1600" b="1">
                <a:latin typeface="Arial" panose="020B0604020202020204" pitchFamily="34" charset="0"/>
                <a:cs typeface="Arial" panose="020B0604020202020204" pitchFamily="34" charset="0"/>
              </a:defRPr>
            </a:lvl3pPr>
            <a:lvl4pPr>
              <a:defRPr sz="1600" b="1">
                <a:latin typeface="Arial" panose="020B0604020202020204" pitchFamily="34" charset="0"/>
                <a:cs typeface="Arial" panose="020B0604020202020204" pitchFamily="34" charset="0"/>
              </a:defRPr>
            </a:lvl4pPr>
            <a:lvl5pPr>
              <a:defRPr sz="1600" b="1">
                <a:latin typeface="Arial" panose="020B0604020202020204" pitchFamily="34" charset="0"/>
                <a:cs typeface="Arial" panose="020B0604020202020204" pitchFamily="34" charset="0"/>
              </a:defRPr>
            </a:lvl5pPr>
          </a:lstStyle>
          <a:p>
            <a:pPr lvl="0"/>
            <a:r>
              <a:rPr lang="en-US"/>
              <a:t>Click to edit Master text styles</a:t>
            </a:r>
          </a:p>
        </p:txBody>
      </p:sp>
      <p:sp>
        <p:nvSpPr>
          <p:cNvPr id="10" name="Date Placeholder 8">
            <a:extLst>
              <a:ext uri="{FF2B5EF4-FFF2-40B4-BE49-F238E27FC236}">
                <a16:creationId xmlns:a16="http://schemas.microsoft.com/office/drawing/2014/main" id="{C2C326C9-E5A4-4A1D-BFEE-3691B1CF0234}"/>
              </a:ext>
            </a:extLst>
          </p:cNvPr>
          <p:cNvSpPr>
            <a:spLocks noGrp="1"/>
          </p:cNvSpPr>
          <p:nvPr>
            <p:ph type="dt" sz="half" idx="2"/>
          </p:nvPr>
        </p:nvSpPr>
        <p:spPr>
          <a:xfrm>
            <a:off x="609600" y="6553200"/>
            <a:ext cx="2844800" cy="304800"/>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600B9CB7-B68B-4B4D-96EC-7DFF50DE0358}" type="datetime1">
              <a:rPr lang="en-US" smtClean="0"/>
              <a:t>9/23/20</a:t>
            </a:fld>
            <a:endParaRPr lang="en-US" dirty="0"/>
          </a:p>
        </p:txBody>
      </p:sp>
      <p:sp>
        <p:nvSpPr>
          <p:cNvPr id="11" name="Footer Placeholder 9">
            <a:extLst>
              <a:ext uri="{FF2B5EF4-FFF2-40B4-BE49-F238E27FC236}">
                <a16:creationId xmlns:a16="http://schemas.microsoft.com/office/drawing/2014/main" id="{ABB00170-9D95-4A35-A3E0-B7489F8EB883}"/>
              </a:ext>
            </a:extLst>
          </p:cNvPr>
          <p:cNvSpPr>
            <a:spLocks noGrp="1"/>
          </p:cNvSpPr>
          <p:nvPr>
            <p:ph type="ftr" sz="quarter" idx="3"/>
          </p:nvPr>
        </p:nvSpPr>
        <p:spPr>
          <a:xfrm>
            <a:off x="3505200" y="6553200"/>
            <a:ext cx="5181600" cy="304800"/>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Designing Interoperable Clinical Practice Guidelines</a:t>
            </a:r>
          </a:p>
        </p:txBody>
      </p:sp>
      <p:sp>
        <p:nvSpPr>
          <p:cNvPr id="12" name="Slide Number Placeholder 10">
            <a:extLst>
              <a:ext uri="{FF2B5EF4-FFF2-40B4-BE49-F238E27FC236}">
                <a16:creationId xmlns:a16="http://schemas.microsoft.com/office/drawing/2014/main" id="{39097104-32CB-488C-A5AA-B7E89FCFDAD5}"/>
              </a:ext>
            </a:extLst>
          </p:cNvPr>
          <p:cNvSpPr>
            <a:spLocks noGrp="1"/>
          </p:cNvSpPr>
          <p:nvPr>
            <p:ph type="sldNum" sz="quarter" idx="4"/>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bg1"/>
                </a:solidFill>
                <a:latin typeface="Verdana" panose="020B0604030504040204" pitchFamily="34" charset="0"/>
                <a:ea typeface="Verdana" panose="020B0604030504040204" pitchFamily="34" charset="0"/>
                <a:cs typeface="+mn-cs"/>
              </a:defRPr>
            </a:lvl1pPr>
          </a:lstStyle>
          <a:p>
            <a:fld id="{EBFBA576-A967-4AEE-9507-7735417EF1F8}" type="slidenum">
              <a:rPr lang="en-US" smtClean="0"/>
              <a:pPr/>
              <a:t>‹#›</a:t>
            </a:fld>
            <a:endParaRPr lang="en-US" dirty="0"/>
          </a:p>
        </p:txBody>
      </p:sp>
    </p:spTree>
    <p:extLst>
      <p:ext uri="{BB962C8B-B14F-4D97-AF65-F5344CB8AC3E}">
        <p14:creationId xmlns:p14="http://schemas.microsoft.com/office/powerpoint/2010/main" val="3672822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8">
            <a:extLst>
              <a:ext uri="{FF2B5EF4-FFF2-40B4-BE49-F238E27FC236}">
                <a16:creationId xmlns:a16="http://schemas.microsoft.com/office/drawing/2014/main" id="{BD433924-C40E-45C0-B7D9-00BBCC708BD5}"/>
              </a:ext>
            </a:extLst>
          </p:cNvPr>
          <p:cNvSpPr>
            <a:spLocks noGrp="1"/>
          </p:cNvSpPr>
          <p:nvPr>
            <p:ph type="dt" sz="half" idx="2"/>
          </p:nvPr>
        </p:nvSpPr>
        <p:spPr>
          <a:xfrm>
            <a:off x="609600" y="6553200"/>
            <a:ext cx="2844800" cy="304800"/>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600B9CB7-B68B-4B4D-96EC-7DFF50DE0358}" type="datetime1">
              <a:rPr lang="en-US" smtClean="0"/>
              <a:t>9/23/20</a:t>
            </a:fld>
            <a:endParaRPr lang="en-US" dirty="0"/>
          </a:p>
        </p:txBody>
      </p:sp>
      <p:sp>
        <p:nvSpPr>
          <p:cNvPr id="6" name="Footer Placeholder 9">
            <a:extLst>
              <a:ext uri="{FF2B5EF4-FFF2-40B4-BE49-F238E27FC236}">
                <a16:creationId xmlns:a16="http://schemas.microsoft.com/office/drawing/2014/main" id="{D09549C5-1EA4-4EC0-9F2F-4A9578080E02}"/>
              </a:ext>
            </a:extLst>
          </p:cNvPr>
          <p:cNvSpPr>
            <a:spLocks noGrp="1"/>
          </p:cNvSpPr>
          <p:nvPr>
            <p:ph type="ftr" sz="quarter" idx="3"/>
          </p:nvPr>
        </p:nvSpPr>
        <p:spPr>
          <a:xfrm>
            <a:off x="3505200" y="6553200"/>
            <a:ext cx="5181600" cy="304800"/>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Designing Interoperable Clinical Practice Guidelines</a:t>
            </a:r>
          </a:p>
        </p:txBody>
      </p:sp>
      <p:sp>
        <p:nvSpPr>
          <p:cNvPr id="7" name="Slide Number Placeholder 10">
            <a:extLst>
              <a:ext uri="{FF2B5EF4-FFF2-40B4-BE49-F238E27FC236}">
                <a16:creationId xmlns:a16="http://schemas.microsoft.com/office/drawing/2014/main" id="{FCAD82F4-01AD-4DE6-B718-C210852AEF9A}"/>
              </a:ext>
            </a:extLst>
          </p:cNvPr>
          <p:cNvSpPr>
            <a:spLocks noGrp="1"/>
          </p:cNvSpPr>
          <p:nvPr>
            <p:ph type="sldNum" sz="quarter" idx="4"/>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bg1"/>
                </a:solidFill>
                <a:latin typeface="Verdana" panose="020B0604030504040204" pitchFamily="34" charset="0"/>
                <a:ea typeface="Verdana" panose="020B0604030504040204" pitchFamily="34" charset="0"/>
                <a:cs typeface="+mn-cs"/>
              </a:defRPr>
            </a:lvl1pPr>
          </a:lstStyle>
          <a:p>
            <a:fld id="{EBFBA576-A967-4AEE-9507-7735417EF1F8}" type="slidenum">
              <a:rPr lang="en-US" smtClean="0"/>
              <a:pPr/>
              <a:t>‹#›</a:t>
            </a:fld>
            <a:endParaRPr lang="en-US" dirty="0"/>
          </a:p>
        </p:txBody>
      </p:sp>
    </p:spTree>
    <p:extLst>
      <p:ext uri="{BB962C8B-B14F-4D97-AF65-F5344CB8AC3E}">
        <p14:creationId xmlns:p14="http://schemas.microsoft.com/office/powerpoint/2010/main" val="2058303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Picture with Caption">
    <p:spTree>
      <p:nvGrpSpPr>
        <p:cNvPr id="1" name=""/>
        <p:cNvGrpSpPr/>
        <p:nvPr/>
      </p:nvGrpSpPr>
      <p:grpSpPr>
        <a:xfrm>
          <a:off x="0" y="0"/>
          <a:ext cx="0" cy="0"/>
          <a:chOff x="0" y="0"/>
          <a:chExt cx="0" cy="0"/>
        </a:xfrm>
      </p:grpSpPr>
      <p:sp>
        <p:nvSpPr>
          <p:cNvPr id="6" name="Date Placeholder 8">
            <a:extLst>
              <a:ext uri="{FF2B5EF4-FFF2-40B4-BE49-F238E27FC236}">
                <a16:creationId xmlns:a16="http://schemas.microsoft.com/office/drawing/2014/main" id="{7ACFCCEE-71A7-41FE-BD53-C58F706D68F2}"/>
              </a:ext>
            </a:extLst>
          </p:cNvPr>
          <p:cNvSpPr>
            <a:spLocks noGrp="1"/>
          </p:cNvSpPr>
          <p:nvPr>
            <p:ph type="dt" sz="half" idx="2"/>
          </p:nvPr>
        </p:nvSpPr>
        <p:spPr>
          <a:xfrm>
            <a:off x="609600" y="6553200"/>
            <a:ext cx="2844800" cy="304800"/>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600B9CB7-B68B-4B4D-96EC-7DFF50DE0358}" type="datetime1">
              <a:rPr lang="en-US" smtClean="0"/>
              <a:t>9/23/20</a:t>
            </a:fld>
            <a:endParaRPr lang="en-US" dirty="0"/>
          </a:p>
        </p:txBody>
      </p:sp>
      <p:sp>
        <p:nvSpPr>
          <p:cNvPr id="8" name="Footer Placeholder 9">
            <a:extLst>
              <a:ext uri="{FF2B5EF4-FFF2-40B4-BE49-F238E27FC236}">
                <a16:creationId xmlns:a16="http://schemas.microsoft.com/office/drawing/2014/main" id="{67F89B74-EB6B-42DB-B205-A49780175C7E}"/>
              </a:ext>
            </a:extLst>
          </p:cNvPr>
          <p:cNvSpPr>
            <a:spLocks noGrp="1"/>
          </p:cNvSpPr>
          <p:nvPr>
            <p:ph type="ftr" sz="quarter" idx="3"/>
          </p:nvPr>
        </p:nvSpPr>
        <p:spPr>
          <a:xfrm>
            <a:off x="3505200" y="6553200"/>
            <a:ext cx="5181600" cy="304800"/>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Designing Interoperable Clinical Practice Guidelines</a:t>
            </a:r>
          </a:p>
        </p:txBody>
      </p:sp>
      <p:sp>
        <p:nvSpPr>
          <p:cNvPr id="9" name="Slide Number Placeholder 10">
            <a:extLst>
              <a:ext uri="{FF2B5EF4-FFF2-40B4-BE49-F238E27FC236}">
                <a16:creationId xmlns:a16="http://schemas.microsoft.com/office/drawing/2014/main" id="{A67172B4-4B17-4188-B4E8-F8C77773205C}"/>
              </a:ext>
            </a:extLst>
          </p:cNvPr>
          <p:cNvSpPr>
            <a:spLocks noGrp="1"/>
          </p:cNvSpPr>
          <p:nvPr>
            <p:ph type="sldNum" sz="quarter" idx="4"/>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bg1"/>
                </a:solidFill>
                <a:latin typeface="Verdana" panose="020B0604030504040204" pitchFamily="34" charset="0"/>
                <a:ea typeface="Verdana" panose="020B0604030504040204" pitchFamily="34" charset="0"/>
                <a:cs typeface="+mn-cs"/>
              </a:defRPr>
            </a:lvl1pPr>
          </a:lstStyle>
          <a:p>
            <a:fld id="{EBFBA576-A967-4AEE-9507-7735417EF1F8}" type="slidenum">
              <a:rPr lang="en-US" smtClean="0"/>
              <a:pPr/>
              <a:t>‹#›</a:t>
            </a:fld>
            <a:endParaRPr lang="en-US" dirty="0"/>
          </a:p>
        </p:txBody>
      </p:sp>
    </p:spTree>
    <p:extLst>
      <p:ext uri="{BB962C8B-B14F-4D97-AF65-F5344CB8AC3E}">
        <p14:creationId xmlns:p14="http://schemas.microsoft.com/office/powerpoint/2010/main" val="3127602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8">
            <a:extLst>
              <a:ext uri="{FF2B5EF4-FFF2-40B4-BE49-F238E27FC236}">
                <a16:creationId xmlns:a16="http://schemas.microsoft.com/office/drawing/2014/main" id="{23E17479-8BFB-4D78-A238-55ED96175E24}"/>
              </a:ext>
            </a:extLst>
          </p:cNvPr>
          <p:cNvSpPr>
            <a:spLocks noGrp="1"/>
          </p:cNvSpPr>
          <p:nvPr>
            <p:ph type="dt" sz="half" idx="2"/>
          </p:nvPr>
        </p:nvSpPr>
        <p:spPr>
          <a:xfrm>
            <a:off x="609600" y="6553200"/>
            <a:ext cx="2844800" cy="304800"/>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600B9CB7-B68B-4B4D-96EC-7DFF50DE0358}" type="datetime1">
              <a:rPr lang="en-US" smtClean="0"/>
              <a:t>9/23/20</a:t>
            </a:fld>
            <a:endParaRPr lang="en-US" dirty="0"/>
          </a:p>
        </p:txBody>
      </p:sp>
      <p:sp>
        <p:nvSpPr>
          <p:cNvPr id="8" name="Footer Placeholder 9">
            <a:extLst>
              <a:ext uri="{FF2B5EF4-FFF2-40B4-BE49-F238E27FC236}">
                <a16:creationId xmlns:a16="http://schemas.microsoft.com/office/drawing/2014/main" id="{AB29E887-B111-4E27-8B00-6E9D197A9894}"/>
              </a:ext>
            </a:extLst>
          </p:cNvPr>
          <p:cNvSpPr>
            <a:spLocks noGrp="1"/>
          </p:cNvSpPr>
          <p:nvPr>
            <p:ph type="ftr" sz="quarter" idx="3"/>
          </p:nvPr>
        </p:nvSpPr>
        <p:spPr>
          <a:xfrm>
            <a:off x="3505200" y="6553200"/>
            <a:ext cx="5181600" cy="304800"/>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Designing Interoperable Clinical Practice Guidelines</a:t>
            </a:r>
          </a:p>
        </p:txBody>
      </p:sp>
      <p:sp>
        <p:nvSpPr>
          <p:cNvPr id="9" name="Slide Number Placeholder 10">
            <a:extLst>
              <a:ext uri="{FF2B5EF4-FFF2-40B4-BE49-F238E27FC236}">
                <a16:creationId xmlns:a16="http://schemas.microsoft.com/office/drawing/2014/main" id="{B6957382-E634-4581-B6C9-8B5C7CD775F0}"/>
              </a:ext>
            </a:extLst>
          </p:cNvPr>
          <p:cNvSpPr>
            <a:spLocks noGrp="1"/>
          </p:cNvSpPr>
          <p:nvPr>
            <p:ph type="sldNum" sz="quarter" idx="4"/>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bg1"/>
                </a:solidFill>
                <a:latin typeface="Verdana" panose="020B0604030504040204" pitchFamily="34" charset="0"/>
                <a:ea typeface="Verdana" panose="020B0604030504040204" pitchFamily="34" charset="0"/>
                <a:cs typeface="+mn-cs"/>
              </a:defRPr>
            </a:lvl1pPr>
          </a:lstStyle>
          <a:p>
            <a:fld id="{EBFBA576-A967-4AEE-9507-7735417EF1F8}" type="slidenum">
              <a:rPr lang="en-US" smtClean="0"/>
              <a:pPr/>
              <a:t>‹#›</a:t>
            </a:fld>
            <a:endParaRPr lang="en-US" dirty="0"/>
          </a:p>
        </p:txBody>
      </p:sp>
    </p:spTree>
    <p:extLst>
      <p:ext uri="{BB962C8B-B14F-4D97-AF65-F5344CB8AC3E}">
        <p14:creationId xmlns:p14="http://schemas.microsoft.com/office/powerpoint/2010/main" val="1890425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8B67D-DDF0-4C7C-832E-3EBC58A0C279}"/>
              </a:ext>
            </a:extLst>
          </p:cNvPr>
          <p:cNvSpPr>
            <a:spLocks noGrp="1"/>
          </p:cNvSpPr>
          <p:nvPr>
            <p:ph type="title"/>
          </p:nvPr>
        </p:nvSpPr>
        <p:spPr/>
        <p:txBody>
          <a:bodyPr/>
          <a:lstStyle/>
          <a:p>
            <a:r>
              <a:rPr lang="en-US"/>
              <a:t>Click to edit Master title style</a:t>
            </a:r>
          </a:p>
        </p:txBody>
      </p:sp>
      <p:sp>
        <p:nvSpPr>
          <p:cNvPr id="6" name="Date Placeholder 8">
            <a:extLst>
              <a:ext uri="{FF2B5EF4-FFF2-40B4-BE49-F238E27FC236}">
                <a16:creationId xmlns:a16="http://schemas.microsoft.com/office/drawing/2014/main" id="{36394E03-D614-4E52-8B68-92315C6F72EF}"/>
              </a:ext>
            </a:extLst>
          </p:cNvPr>
          <p:cNvSpPr>
            <a:spLocks noGrp="1"/>
          </p:cNvSpPr>
          <p:nvPr>
            <p:ph type="dt" sz="half" idx="2"/>
          </p:nvPr>
        </p:nvSpPr>
        <p:spPr>
          <a:xfrm>
            <a:off x="609600" y="6553200"/>
            <a:ext cx="2844800" cy="304800"/>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600B9CB7-B68B-4B4D-96EC-7DFF50DE0358}" type="datetime1">
              <a:rPr lang="en-US" smtClean="0"/>
              <a:t>9/23/20</a:t>
            </a:fld>
            <a:endParaRPr lang="en-US" dirty="0"/>
          </a:p>
        </p:txBody>
      </p:sp>
      <p:sp>
        <p:nvSpPr>
          <p:cNvPr id="7" name="Footer Placeholder 9">
            <a:extLst>
              <a:ext uri="{FF2B5EF4-FFF2-40B4-BE49-F238E27FC236}">
                <a16:creationId xmlns:a16="http://schemas.microsoft.com/office/drawing/2014/main" id="{50A10202-CE75-4127-AE94-9C77F1518DC9}"/>
              </a:ext>
            </a:extLst>
          </p:cNvPr>
          <p:cNvSpPr>
            <a:spLocks noGrp="1"/>
          </p:cNvSpPr>
          <p:nvPr>
            <p:ph type="ftr" sz="quarter" idx="3"/>
          </p:nvPr>
        </p:nvSpPr>
        <p:spPr>
          <a:xfrm>
            <a:off x="3505200" y="6553200"/>
            <a:ext cx="5181600" cy="304800"/>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Designing Interoperable Clinical Practice Guidelines</a:t>
            </a:r>
          </a:p>
        </p:txBody>
      </p:sp>
      <p:sp>
        <p:nvSpPr>
          <p:cNvPr id="8" name="Slide Number Placeholder 10">
            <a:extLst>
              <a:ext uri="{FF2B5EF4-FFF2-40B4-BE49-F238E27FC236}">
                <a16:creationId xmlns:a16="http://schemas.microsoft.com/office/drawing/2014/main" id="{21D8AC2C-10A9-4C26-AB03-69C7AB267412}"/>
              </a:ext>
            </a:extLst>
          </p:cNvPr>
          <p:cNvSpPr>
            <a:spLocks noGrp="1"/>
          </p:cNvSpPr>
          <p:nvPr>
            <p:ph type="sldNum" sz="quarter" idx="4"/>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bg1"/>
                </a:solidFill>
                <a:latin typeface="Verdana" panose="020B0604030504040204" pitchFamily="34" charset="0"/>
                <a:ea typeface="Verdana" panose="020B0604030504040204" pitchFamily="34" charset="0"/>
                <a:cs typeface="+mn-cs"/>
              </a:defRPr>
            </a:lvl1pPr>
          </a:lstStyle>
          <a:p>
            <a:fld id="{EBFBA576-A967-4AEE-9507-7735417EF1F8}" type="slidenum">
              <a:rPr lang="en-US" smtClean="0"/>
              <a:pPr/>
              <a:t>‹#›</a:t>
            </a:fld>
            <a:endParaRPr lang="en-US" dirty="0"/>
          </a:p>
        </p:txBody>
      </p:sp>
    </p:spTree>
    <p:extLst>
      <p:ext uri="{BB962C8B-B14F-4D97-AF65-F5344CB8AC3E}">
        <p14:creationId xmlns:p14="http://schemas.microsoft.com/office/powerpoint/2010/main" val="3766619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Date Placeholder 8"/>
          <p:cNvSpPr>
            <a:spLocks noGrp="1"/>
          </p:cNvSpPr>
          <p:nvPr>
            <p:ph type="dt" sz="half" idx="2"/>
          </p:nvPr>
        </p:nvSpPr>
        <p:spPr>
          <a:xfrm>
            <a:off x="609600" y="6553200"/>
            <a:ext cx="2844800" cy="304800"/>
          </a:xfrm>
          <a:prstGeom prst="rect">
            <a:avLst/>
          </a:prstGeom>
        </p:spPr>
        <p:txBody>
          <a:bodyPr vert="horz" wrap="square" lIns="91440" tIns="45720" rIns="91440" bIns="45720" numCol="1" anchor="ctr" anchorCtr="0" compatLnSpc="1">
            <a:prstTxWarp prst="textNoShape">
              <a:avLst/>
            </a:prstTxWarp>
          </a:bodyPr>
          <a:lstStyle>
            <a:lvl1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fld id="{600B9CB7-B68B-4B4D-96EC-7DFF50DE0358}" type="datetime1">
              <a:rPr lang="en-US" smtClean="0"/>
              <a:t>9/23/20</a:t>
            </a:fld>
            <a:endParaRPr lang="en-US" dirty="0"/>
          </a:p>
        </p:txBody>
      </p:sp>
      <p:sp>
        <p:nvSpPr>
          <p:cNvPr id="8" name="Footer Placeholder 9"/>
          <p:cNvSpPr>
            <a:spLocks noGrp="1"/>
          </p:cNvSpPr>
          <p:nvPr>
            <p:ph type="ftr" sz="quarter" idx="3"/>
          </p:nvPr>
        </p:nvSpPr>
        <p:spPr>
          <a:xfrm>
            <a:off x="3505200" y="6553200"/>
            <a:ext cx="5181600" cy="304800"/>
          </a:xfrm>
          <a:prstGeom prst="rect">
            <a:avLst/>
          </a:prstGeom>
        </p:spPr>
        <p:txBody>
          <a:bodyPr vert="horz" wrap="square" lIns="91440" tIns="45720" rIns="91440" bIns="45720" numCol="1" anchor="ctr" anchorCtr="0" compatLnSpc="1">
            <a:prstTxWarp prst="textNoShape">
              <a:avLst/>
            </a:prstTxWarp>
          </a:bodyPr>
          <a:lstStyle>
            <a:lvl1pPr algn="ctr">
              <a:defRPr sz="1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Designing Interoperable Clinical Practice Guidelines</a:t>
            </a:r>
          </a:p>
        </p:txBody>
      </p:sp>
      <p:sp>
        <p:nvSpPr>
          <p:cNvPr id="9" name="Slide Number Placeholder 10"/>
          <p:cNvSpPr>
            <a:spLocks noGrp="1"/>
          </p:cNvSpPr>
          <p:nvPr>
            <p:ph type="sldNum" sz="quarter" idx="4"/>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lvl1pPr algn="r">
              <a:defRPr sz="1000">
                <a:solidFill>
                  <a:schemeClr val="bg1"/>
                </a:solidFill>
                <a:latin typeface="Verdana" panose="020B0604030504040204" pitchFamily="34" charset="0"/>
                <a:ea typeface="Verdana" panose="020B0604030504040204" pitchFamily="34" charset="0"/>
                <a:cs typeface="+mn-cs"/>
              </a:defRPr>
            </a:lvl1pPr>
          </a:lstStyle>
          <a:p>
            <a:fld id="{EBFBA576-A967-4AEE-9507-7735417EF1F8}" type="slidenum">
              <a:rPr lang="en-US" smtClean="0"/>
              <a:pPr/>
              <a:t>‹#›</a:t>
            </a:fld>
            <a:endParaRPr lang="en-US" dirty="0"/>
          </a:p>
        </p:txBody>
      </p:sp>
    </p:spTree>
    <p:extLst>
      <p:ext uri="{BB962C8B-B14F-4D97-AF65-F5344CB8AC3E}">
        <p14:creationId xmlns:p14="http://schemas.microsoft.com/office/powerpoint/2010/main" val="20227941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ヒラギノ角ゴ Pro W3" charset="-128"/>
          <a:cs typeface="ヒラギノ角ゴ Pro W3" charset="-128"/>
        </a:defRPr>
      </a:lvl1pPr>
      <a:lvl2pPr algn="ctr" defTabSz="457200" rtl="0" eaLnBrk="1" fontAlgn="base" hangingPunct="1">
        <a:spcBef>
          <a:spcPct val="0"/>
        </a:spcBef>
        <a:spcAft>
          <a:spcPct val="0"/>
        </a:spcAft>
        <a:defRPr sz="4400">
          <a:solidFill>
            <a:schemeClr val="tx1"/>
          </a:solidFill>
          <a:latin typeface="Calibri" pitchFamily="34" charset="0"/>
          <a:ea typeface="ヒラギノ角ゴ Pro W3" charset="-128"/>
          <a:cs typeface="ヒラギノ角ゴ Pro W3" charset="-128"/>
        </a:defRPr>
      </a:lvl2pPr>
      <a:lvl3pPr algn="ctr" defTabSz="457200" rtl="0" eaLnBrk="1" fontAlgn="base" hangingPunct="1">
        <a:spcBef>
          <a:spcPct val="0"/>
        </a:spcBef>
        <a:spcAft>
          <a:spcPct val="0"/>
        </a:spcAft>
        <a:defRPr sz="4400">
          <a:solidFill>
            <a:schemeClr val="tx1"/>
          </a:solidFill>
          <a:latin typeface="Calibri" pitchFamily="34" charset="0"/>
          <a:ea typeface="ヒラギノ角ゴ Pro W3" charset="-128"/>
          <a:cs typeface="ヒラギノ角ゴ Pro W3" charset="-128"/>
        </a:defRPr>
      </a:lvl3pPr>
      <a:lvl4pPr algn="ctr" defTabSz="457200" rtl="0" eaLnBrk="1" fontAlgn="base" hangingPunct="1">
        <a:spcBef>
          <a:spcPct val="0"/>
        </a:spcBef>
        <a:spcAft>
          <a:spcPct val="0"/>
        </a:spcAft>
        <a:defRPr sz="4400">
          <a:solidFill>
            <a:schemeClr val="tx1"/>
          </a:solidFill>
          <a:latin typeface="Calibri" pitchFamily="34" charset="0"/>
          <a:ea typeface="ヒラギノ角ゴ Pro W3" charset="-128"/>
          <a:cs typeface="ヒラギノ角ゴ Pro W3" charset="-128"/>
        </a:defRPr>
      </a:lvl4pPr>
      <a:lvl5pPr algn="ctr" defTabSz="457200" rtl="0" eaLnBrk="1" fontAlgn="base" hangingPunct="1">
        <a:spcBef>
          <a:spcPct val="0"/>
        </a:spcBef>
        <a:spcAft>
          <a:spcPct val="0"/>
        </a:spcAft>
        <a:defRPr sz="4400">
          <a:solidFill>
            <a:schemeClr val="tx1"/>
          </a:solidFill>
          <a:latin typeface="Calibri" pitchFamily="34" charset="0"/>
          <a:ea typeface="ヒラギノ角ゴ Pro W3" charset="-128"/>
          <a:cs typeface="ヒラギノ角ゴ Pro W3" charset="-128"/>
        </a:defRPr>
      </a:lvl5pPr>
      <a:lvl6pPr marL="457200" algn="ctr" defTabSz="457200" rtl="0" eaLnBrk="1" fontAlgn="base" hangingPunct="1">
        <a:spcBef>
          <a:spcPct val="0"/>
        </a:spcBef>
        <a:spcAft>
          <a:spcPct val="0"/>
        </a:spcAft>
        <a:defRPr sz="4400">
          <a:solidFill>
            <a:schemeClr val="tx1"/>
          </a:solidFill>
          <a:latin typeface="Calibri" pitchFamily="34" charset="0"/>
        </a:defRPr>
      </a:lvl6pPr>
      <a:lvl7pPr marL="914400" algn="ctr" defTabSz="457200" rtl="0" eaLnBrk="1" fontAlgn="base" hangingPunct="1">
        <a:spcBef>
          <a:spcPct val="0"/>
        </a:spcBef>
        <a:spcAft>
          <a:spcPct val="0"/>
        </a:spcAft>
        <a:defRPr sz="4400">
          <a:solidFill>
            <a:schemeClr val="tx1"/>
          </a:solidFill>
          <a:latin typeface="Calibri" pitchFamily="34" charset="0"/>
        </a:defRPr>
      </a:lvl7pPr>
      <a:lvl8pPr marL="1371600" algn="ctr" defTabSz="457200" rtl="0" eaLnBrk="1" fontAlgn="base" hangingPunct="1">
        <a:spcBef>
          <a:spcPct val="0"/>
        </a:spcBef>
        <a:spcAft>
          <a:spcPct val="0"/>
        </a:spcAft>
        <a:defRPr sz="4400">
          <a:solidFill>
            <a:schemeClr val="tx1"/>
          </a:solidFill>
          <a:latin typeface="Calibri" pitchFamily="34" charset="0"/>
        </a:defRPr>
      </a:lvl8pPr>
      <a:lvl9pPr marL="1828800" algn="ctr" defTabSz="457200"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ヒラギノ角ゴ Pro W3"/>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ヒラギノ角ゴ Pro W3"/>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ヒラギノ角ゴ Pro W3" charset="-128"/>
          <a:cs typeface="ヒラギノ角ゴ Pro W3"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logica.atlassian.net/wiki/spaces/SOLOR/pages/998736056/Work+Products" TargetMode="External"/><Relationship Id="rId5" Type="http://schemas.openxmlformats.org/officeDocument/2006/relationships/hyperlink" Target="https://github.com/logicahealth/Solor-BPM" TargetMode="Externa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s://github.com/logicahealth/Solor-BP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logica.atlassian.net/wiki/spaces/SOLOR/pages/998736056/Work+Product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github.com/logicahealth/Solor-BP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logica.atlassian.net/wiki/spaces/SOLOR/pages/998736056/Work+Products"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github.com/logicahealth/Solor-BP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logica.atlassian.net/wiki/spaces/SOLOR/pages/998736056/Work+Products"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digital.ahrq.gov/act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logica.atlassian.net/wiki/spaces/SOLOR/pages/924680274/Business+Process+Automation+BPA+Implementation+Guide+I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57FD6-1DE1-461F-BF2F-CAD70F43CDF9}"/>
              </a:ext>
            </a:extLst>
          </p:cNvPr>
          <p:cNvSpPr>
            <a:spLocks noGrp="1"/>
          </p:cNvSpPr>
          <p:nvPr>
            <p:ph type="ctrTitle"/>
          </p:nvPr>
        </p:nvSpPr>
        <p:spPr>
          <a:xfrm>
            <a:off x="1606968" y="2086687"/>
            <a:ext cx="9103311" cy="1364096"/>
          </a:xfrm>
        </p:spPr>
        <p:txBody>
          <a:bodyPr/>
          <a:lstStyle/>
          <a:p>
            <a:r>
              <a:rPr lang="en-US" dirty="0">
                <a:latin typeface="+mj-lt"/>
              </a:rPr>
              <a:t>Designing Interoperable Clinical Practice Guidelines</a:t>
            </a:r>
          </a:p>
        </p:txBody>
      </p:sp>
      <p:sp>
        <p:nvSpPr>
          <p:cNvPr id="3" name="Subtitle 2">
            <a:extLst>
              <a:ext uri="{FF2B5EF4-FFF2-40B4-BE49-F238E27FC236}">
                <a16:creationId xmlns:a16="http://schemas.microsoft.com/office/drawing/2014/main" id="{11FD98D6-BD1D-4E01-BB13-90E864964FCE}"/>
              </a:ext>
            </a:extLst>
          </p:cNvPr>
          <p:cNvSpPr>
            <a:spLocks noGrp="1"/>
          </p:cNvSpPr>
          <p:nvPr>
            <p:ph type="subTitle" idx="1"/>
          </p:nvPr>
        </p:nvSpPr>
        <p:spPr>
          <a:xfrm>
            <a:off x="1606968" y="3487138"/>
            <a:ext cx="8978065" cy="733097"/>
          </a:xfrm>
        </p:spPr>
        <p:txBody>
          <a:bodyPr/>
          <a:lstStyle/>
          <a:p>
            <a:r>
              <a:rPr lang="en-US" sz="2400" i="1" dirty="0">
                <a:latin typeface="+mj-lt"/>
              </a:rPr>
              <a:t>Ensuring Quality Care to Veterans by Integrating BPM+, Solor, and ANF into the Integrated Health Practice Strategy</a:t>
            </a:r>
          </a:p>
        </p:txBody>
      </p:sp>
      <p:sp>
        <p:nvSpPr>
          <p:cNvPr id="6" name="Subtitle 2">
            <a:extLst>
              <a:ext uri="{FF2B5EF4-FFF2-40B4-BE49-F238E27FC236}">
                <a16:creationId xmlns:a16="http://schemas.microsoft.com/office/drawing/2014/main" id="{095C1852-4BCC-4418-AA2F-5B4627A522B8}"/>
              </a:ext>
            </a:extLst>
          </p:cNvPr>
          <p:cNvSpPr txBox="1">
            <a:spLocks/>
          </p:cNvSpPr>
          <p:nvPr/>
        </p:nvSpPr>
        <p:spPr>
          <a:xfrm>
            <a:off x="3000375" y="4916977"/>
            <a:ext cx="6191250" cy="733097"/>
          </a:xfrm>
          <a:prstGeom prst="rect">
            <a:avLst/>
          </a:prstGeom>
        </p:spPr>
        <p:txBody>
          <a:bodyPr/>
          <a:lstStyle>
            <a:lvl1pPr marL="0" indent="0" algn="ctr" defTabSz="457200" rtl="0" eaLnBrk="1" fontAlgn="base" hangingPunct="1">
              <a:spcBef>
                <a:spcPct val="20000"/>
              </a:spcBef>
              <a:spcAft>
                <a:spcPct val="0"/>
              </a:spcAft>
              <a:buFont typeface="Arial" charset="0"/>
              <a:buNone/>
              <a:defRPr sz="3200" kern="1200">
                <a:solidFill>
                  <a:schemeClr val="bg1"/>
                </a:solidFill>
                <a:latin typeface="Verdana" panose="020B0604030504040204" pitchFamily="34" charset="0"/>
                <a:ea typeface="Verdana" panose="020B0604030504040204" pitchFamily="34" charset="0"/>
                <a:cs typeface="ヒラギノ角ゴ Pro W3" charset="-128"/>
              </a:defRPr>
            </a:lvl1pPr>
            <a:lvl2pPr marL="457200" indent="0" algn="ctr" defTabSz="457200" rtl="0" eaLnBrk="1" fontAlgn="base" hangingPunct="1">
              <a:spcBef>
                <a:spcPct val="20000"/>
              </a:spcBef>
              <a:spcAft>
                <a:spcPct val="0"/>
              </a:spcAft>
              <a:buFont typeface="Arial" charset="0"/>
              <a:buNone/>
              <a:defRPr sz="2800" kern="1200">
                <a:solidFill>
                  <a:schemeClr val="tx1">
                    <a:tint val="75000"/>
                  </a:schemeClr>
                </a:solidFill>
                <a:latin typeface="+mn-lt"/>
                <a:ea typeface="ヒラギノ角ゴ Pro W3" charset="-128"/>
                <a:cs typeface="ヒラギノ角ゴ Pro W3" charset="0"/>
              </a:defRPr>
            </a:lvl2pPr>
            <a:lvl3pPr marL="914400" indent="0" algn="ctr" defTabSz="457200" rtl="0" eaLnBrk="1" fontAlgn="base" hangingPunct="1">
              <a:spcBef>
                <a:spcPct val="20000"/>
              </a:spcBef>
              <a:spcAft>
                <a:spcPct val="0"/>
              </a:spcAft>
              <a:buFont typeface="Arial" charset="0"/>
              <a:buNone/>
              <a:defRPr sz="2400" kern="1200">
                <a:solidFill>
                  <a:schemeClr val="tx1">
                    <a:tint val="75000"/>
                  </a:schemeClr>
                </a:solidFill>
                <a:latin typeface="+mn-lt"/>
                <a:ea typeface="MS PGothic" pitchFamily="34" charset="-128"/>
                <a:cs typeface="ヒラギノ角ゴ Pro W3"/>
              </a:defRPr>
            </a:lvl3pPr>
            <a:lvl4pPr marL="1371600" indent="0" algn="ctr" defTabSz="457200" rtl="0" eaLnBrk="1" fontAlgn="base" hangingPunct="1">
              <a:spcBef>
                <a:spcPct val="20000"/>
              </a:spcBef>
              <a:spcAft>
                <a:spcPct val="0"/>
              </a:spcAft>
              <a:buFont typeface="Arial" charset="0"/>
              <a:buNone/>
              <a:defRPr sz="2000" kern="1200">
                <a:solidFill>
                  <a:schemeClr val="tx1">
                    <a:tint val="75000"/>
                  </a:schemeClr>
                </a:solidFill>
                <a:latin typeface="+mn-lt"/>
                <a:ea typeface="MS PGothic" pitchFamily="34" charset="-128"/>
                <a:cs typeface="ヒラギノ角ゴ Pro W3"/>
              </a:defRPr>
            </a:lvl4pPr>
            <a:lvl5pPr marL="1828800" indent="0" algn="ctr" defTabSz="457200" rtl="0" eaLnBrk="1" fontAlgn="base" hangingPunct="1">
              <a:spcBef>
                <a:spcPct val="20000"/>
              </a:spcBef>
              <a:spcAft>
                <a:spcPct val="0"/>
              </a:spcAft>
              <a:buFont typeface="Arial" charset="0"/>
              <a:buNone/>
              <a:defRPr sz="2000" kern="1200">
                <a:solidFill>
                  <a:schemeClr val="tx1">
                    <a:tint val="75000"/>
                  </a:schemeClr>
                </a:solidFill>
                <a:latin typeface="+mn-lt"/>
                <a:ea typeface="ヒラギノ角ゴ Pro W3" charset="-128"/>
                <a:cs typeface="ヒラギノ角ゴ Pro W3" charset="-128"/>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ctr" defTabSz="457200" rtl="0" eaLnBrk="1" fontAlgn="base" latinLnBrk="0" hangingPunct="1">
              <a:lnSpc>
                <a:spcPct val="100000"/>
              </a:lnSpc>
              <a:spcBef>
                <a:spcPct val="20000"/>
              </a:spcBef>
              <a:spcAft>
                <a:spcPct val="0"/>
              </a:spcAft>
              <a:buClrTx/>
              <a:buSzTx/>
              <a:buFont typeface="Arial" charset="0"/>
              <a:buNone/>
              <a:tabLst/>
              <a:defRPr/>
            </a:pPr>
            <a:r>
              <a:rPr kumimoji="0" lang="en-US" sz="2400" b="0" i="0" u="none" strike="noStrike" kern="1200" cap="none" spc="0" normalizeH="0" baseline="0" noProof="0" dirty="0">
                <a:ln>
                  <a:noFill/>
                </a:ln>
                <a:solidFill>
                  <a:prstClr val="white"/>
                </a:solidFill>
                <a:effectLst/>
                <a:uLnTx/>
                <a:uFillTx/>
                <a:latin typeface="Calibri"/>
                <a:ea typeface="Verdana" panose="020B0604030504040204" pitchFamily="34" charset="0"/>
              </a:rPr>
              <a:t>August 26, 2020</a:t>
            </a:r>
          </a:p>
        </p:txBody>
      </p:sp>
    </p:spTree>
    <p:extLst>
      <p:ext uri="{BB962C8B-B14F-4D97-AF65-F5344CB8AC3E}">
        <p14:creationId xmlns:p14="http://schemas.microsoft.com/office/powerpoint/2010/main" val="2718139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E56EDAE-5E3A-4D8C-819E-59E29F5F6636}"/>
              </a:ext>
            </a:extLst>
          </p:cNvPr>
          <p:cNvSpPr>
            <a:spLocks noGrp="1"/>
          </p:cNvSpPr>
          <p:nvPr>
            <p:ph idx="1"/>
          </p:nvPr>
        </p:nvSpPr>
        <p:spPr/>
        <p:txBody>
          <a:bodyPr/>
          <a:lstStyle/>
          <a:p>
            <a:pPr algn="ctr"/>
            <a:r>
              <a:rPr lang="en-US" dirty="0"/>
              <a:t>Work Deliverables</a:t>
            </a:r>
          </a:p>
        </p:txBody>
      </p:sp>
      <p:cxnSp>
        <p:nvCxnSpPr>
          <p:cNvPr id="3" name="Straight Connector 2">
            <a:extLst>
              <a:ext uri="{FF2B5EF4-FFF2-40B4-BE49-F238E27FC236}">
                <a16:creationId xmlns:a16="http://schemas.microsoft.com/office/drawing/2014/main" id="{CFF36E78-C7D6-4539-A6FA-0BBDF1935E75}"/>
              </a:ext>
            </a:extLst>
          </p:cNvPr>
          <p:cNvCxnSpPr>
            <a:cxnSpLocks/>
          </p:cNvCxnSpPr>
          <p:nvPr/>
        </p:nvCxnSpPr>
        <p:spPr>
          <a:xfrm>
            <a:off x="3775710" y="3677920"/>
            <a:ext cx="4667250" cy="0"/>
          </a:xfrm>
          <a:prstGeom prst="line">
            <a:avLst/>
          </a:prstGeom>
          <a:ln w="57150">
            <a:solidFill>
              <a:srgbClr val="02528F"/>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330435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FFF9A-5FF6-43D0-9FA8-98E8DFBE02C1}"/>
              </a:ext>
            </a:extLst>
          </p:cNvPr>
          <p:cNvSpPr>
            <a:spLocks noGrp="1"/>
          </p:cNvSpPr>
          <p:nvPr>
            <p:ph type="title"/>
          </p:nvPr>
        </p:nvSpPr>
        <p:spPr/>
        <p:txBody>
          <a:bodyPr/>
          <a:lstStyle/>
          <a:p>
            <a:r>
              <a:rPr lang="en-US" dirty="0"/>
              <a:t>BPMN to standardize covid-19 workflows</a:t>
            </a:r>
          </a:p>
        </p:txBody>
      </p:sp>
      <p:sp>
        <p:nvSpPr>
          <p:cNvPr id="4" name="Text Placeholder 3">
            <a:extLst>
              <a:ext uri="{FF2B5EF4-FFF2-40B4-BE49-F238E27FC236}">
                <a16:creationId xmlns:a16="http://schemas.microsoft.com/office/drawing/2014/main" id="{38FBF778-64A4-4C02-9B6F-CD065E6CA077}"/>
              </a:ext>
            </a:extLst>
          </p:cNvPr>
          <p:cNvSpPr>
            <a:spLocks noGrp="1"/>
          </p:cNvSpPr>
          <p:nvPr>
            <p:ph type="body" sz="quarter" idx="13"/>
          </p:nvPr>
        </p:nvSpPr>
        <p:spPr>
          <a:xfrm>
            <a:off x="609599" y="944251"/>
            <a:ext cx="11286067" cy="417512"/>
          </a:xfrm>
        </p:spPr>
        <p:txBody>
          <a:bodyPr/>
          <a:lstStyle/>
          <a:p>
            <a:r>
              <a:rPr lang="en-US" dirty="0"/>
              <a:t>We used BPMN to standardize the documentation of COVID-19 clinical workflows around screening, testing, and treatment.</a:t>
            </a:r>
            <a:endParaRPr lang="en-US" b="1" dirty="0"/>
          </a:p>
        </p:txBody>
      </p:sp>
      <p:grpSp>
        <p:nvGrpSpPr>
          <p:cNvPr id="3" name="Group 2">
            <a:extLst>
              <a:ext uri="{FF2B5EF4-FFF2-40B4-BE49-F238E27FC236}">
                <a16:creationId xmlns:a16="http://schemas.microsoft.com/office/drawing/2014/main" id="{A6CC999E-8FC5-4159-8134-C30E4B3703EE}"/>
              </a:ext>
            </a:extLst>
          </p:cNvPr>
          <p:cNvGrpSpPr/>
          <p:nvPr/>
        </p:nvGrpSpPr>
        <p:grpSpPr>
          <a:xfrm>
            <a:off x="900929" y="1466354"/>
            <a:ext cx="10390142" cy="4705251"/>
            <a:chOff x="1017019" y="1500165"/>
            <a:chExt cx="10390142" cy="4705251"/>
          </a:xfrm>
        </p:grpSpPr>
        <p:pic>
          <p:nvPicPr>
            <p:cNvPr id="7" name="Picture 6">
              <a:extLst>
                <a:ext uri="{FF2B5EF4-FFF2-40B4-BE49-F238E27FC236}">
                  <a16:creationId xmlns:a16="http://schemas.microsoft.com/office/drawing/2014/main" id="{6FD75EC7-0885-4C0F-87EC-173A634991A9}"/>
                </a:ext>
              </a:extLst>
            </p:cNvPr>
            <p:cNvPicPr>
              <a:picLocks noChangeAspect="1"/>
            </p:cNvPicPr>
            <p:nvPr/>
          </p:nvPicPr>
          <p:blipFill>
            <a:blip r:embed="rId3"/>
            <a:stretch>
              <a:fillRect/>
            </a:stretch>
          </p:blipFill>
          <p:spPr>
            <a:xfrm>
              <a:off x="1017019" y="2669086"/>
              <a:ext cx="6773333" cy="3536330"/>
            </a:xfrm>
            <a:prstGeom prst="rect">
              <a:avLst/>
            </a:prstGeom>
          </p:spPr>
        </p:pic>
        <p:sp>
          <p:nvSpPr>
            <p:cNvPr id="5" name="Rectangle 4">
              <a:extLst>
                <a:ext uri="{FF2B5EF4-FFF2-40B4-BE49-F238E27FC236}">
                  <a16:creationId xmlns:a16="http://schemas.microsoft.com/office/drawing/2014/main" id="{0A7994D3-0365-492F-AAC5-D317B39F8DB1}"/>
                </a:ext>
              </a:extLst>
            </p:cNvPr>
            <p:cNvSpPr/>
            <p:nvPr/>
          </p:nvSpPr>
          <p:spPr>
            <a:xfrm>
              <a:off x="2104771" y="2623184"/>
              <a:ext cx="1079499" cy="1873998"/>
            </a:xfrm>
            <a:prstGeom prst="rect">
              <a:avLst/>
            </a:prstGeom>
            <a:noFill/>
            <a:ln w="57150">
              <a:solidFill>
                <a:srgbClr val="ACC4E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rapezoid 10">
              <a:extLst>
                <a:ext uri="{FF2B5EF4-FFF2-40B4-BE49-F238E27FC236}">
                  <a16:creationId xmlns:a16="http://schemas.microsoft.com/office/drawing/2014/main" id="{2389B998-41BD-472D-B8AD-FCF0E67C11F4}"/>
                </a:ext>
              </a:extLst>
            </p:cNvPr>
            <p:cNvSpPr/>
            <p:nvPr/>
          </p:nvSpPr>
          <p:spPr>
            <a:xfrm rot="16200000">
              <a:off x="4329756" y="382339"/>
              <a:ext cx="4131784" cy="6367436"/>
            </a:xfrm>
            <a:prstGeom prst="trapezoid">
              <a:avLst>
                <a:gd name="adj" fmla="val 26783"/>
              </a:avLst>
            </a:prstGeom>
            <a:gradFill flip="none" rotWithShape="1">
              <a:gsLst>
                <a:gs pos="8000">
                  <a:srgbClr val="4A7EBB">
                    <a:alpha val="46000"/>
                  </a:srgbClr>
                </a:gs>
                <a:gs pos="80000">
                  <a:schemeClr val="bg1">
                    <a:alpha val="36000"/>
                  </a:schemeClr>
                </a:gs>
                <a:gs pos="59000">
                  <a:srgbClr val="4A7EBB">
                    <a:alpha val="34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pic>
          <p:nvPicPr>
            <p:cNvPr id="9" name="Picture 8">
              <a:extLst>
                <a:ext uri="{FF2B5EF4-FFF2-40B4-BE49-F238E27FC236}">
                  <a16:creationId xmlns:a16="http://schemas.microsoft.com/office/drawing/2014/main" id="{46542041-2062-47AD-BA39-C531EA705929}"/>
                </a:ext>
              </a:extLst>
            </p:cNvPr>
            <p:cNvPicPr>
              <a:picLocks noChangeAspect="1"/>
            </p:cNvPicPr>
            <p:nvPr/>
          </p:nvPicPr>
          <p:blipFill rotWithShape="1">
            <a:blip r:embed="rId4"/>
            <a:srcRect b="2976"/>
            <a:stretch/>
          </p:blipFill>
          <p:spPr>
            <a:xfrm>
              <a:off x="8428284" y="1511793"/>
              <a:ext cx="2978877" cy="4693623"/>
            </a:xfrm>
            <a:prstGeom prst="rect">
              <a:avLst/>
            </a:prstGeom>
            <a:ln w="76200">
              <a:solidFill>
                <a:srgbClr val="DCE6F2"/>
              </a:solidFill>
            </a:ln>
          </p:spPr>
        </p:pic>
      </p:grpSp>
      <p:sp>
        <p:nvSpPr>
          <p:cNvPr id="12" name="Slide Number Placeholder 10">
            <a:extLst>
              <a:ext uri="{FF2B5EF4-FFF2-40B4-BE49-F238E27FC236}">
                <a16:creationId xmlns:a16="http://schemas.microsoft.com/office/drawing/2014/main" id="{FD2A47EA-BC61-4956-95D0-EA32DA9D3B10}"/>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11</a:t>
            </a:fld>
            <a:endParaRPr lang="en-US" dirty="0"/>
          </a:p>
        </p:txBody>
      </p:sp>
      <p:sp>
        <p:nvSpPr>
          <p:cNvPr id="13" name="Rectangle 12">
            <a:extLst>
              <a:ext uri="{FF2B5EF4-FFF2-40B4-BE49-F238E27FC236}">
                <a16:creationId xmlns:a16="http://schemas.microsoft.com/office/drawing/2014/main" id="{F37BBD89-5EFE-433F-BDB9-D136B4E259D5}"/>
              </a:ext>
            </a:extLst>
          </p:cNvPr>
          <p:cNvSpPr/>
          <p:nvPr/>
        </p:nvSpPr>
        <p:spPr>
          <a:xfrm>
            <a:off x="9917723" y="191132"/>
            <a:ext cx="2106638" cy="487362"/>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ctr"/>
          <a:lstStyle/>
          <a:p>
            <a:r>
              <a:rPr lang="en-US" sz="1050" dirty="0">
                <a:latin typeface="Verdana" panose="020B0604030504040204" pitchFamily="34" charset="0"/>
                <a:ea typeface="Verdana" panose="020B0604030504040204" pitchFamily="34" charset="0"/>
              </a:rPr>
              <a:t>Work products can be found on </a:t>
            </a:r>
            <a:r>
              <a:rPr lang="en-US" sz="1050" dirty="0">
                <a:latin typeface="Verdana" panose="020B0604030504040204" pitchFamily="34" charset="0"/>
                <a:ea typeface="Verdana" panose="020B0604030504040204" pitchFamily="34" charset="0"/>
                <a:hlinkClick r:id="rId5"/>
              </a:rPr>
              <a:t>GitHub</a:t>
            </a:r>
            <a:r>
              <a:rPr lang="en-US" sz="1050" dirty="0">
                <a:latin typeface="Verdana" panose="020B0604030504040204" pitchFamily="34" charset="0"/>
                <a:ea typeface="Verdana" panose="020B0604030504040204" pitchFamily="34" charset="0"/>
              </a:rPr>
              <a:t> and </a:t>
            </a:r>
            <a:r>
              <a:rPr lang="en-US" sz="1050" dirty="0">
                <a:latin typeface="Verdana" panose="020B0604030504040204" pitchFamily="34" charset="0"/>
                <a:ea typeface="Verdana" panose="020B0604030504040204" pitchFamily="34" charset="0"/>
                <a:hlinkClick r:id="rId6"/>
              </a:rPr>
              <a:t>Confluence</a:t>
            </a:r>
            <a:r>
              <a:rPr lang="en-US" sz="1050" dirty="0">
                <a:latin typeface="Verdana" panose="020B0604030504040204" pitchFamily="34" charset="0"/>
                <a:ea typeface="Verdana" panose="020B0604030504040204" pitchFamily="34" charset="0"/>
              </a:rPr>
              <a:t>. </a:t>
            </a:r>
          </a:p>
        </p:txBody>
      </p:sp>
    </p:spTree>
    <p:extLst>
      <p:ext uri="{BB962C8B-B14F-4D97-AF65-F5344CB8AC3E}">
        <p14:creationId xmlns:p14="http://schemas.microsoft.com/office/powerpoint/2010/main" val="2059000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FFF9A-5FF6-43D0-9FA8-98E8DFBE02C1}"/>
              </a:ext>
            </a:extLst>
          </p:cNvPr>
          <p:cNvSpPr>
            <a:spLocks noGrp="1"/>
          </p:cNvSpPr>
          <p:nvPr>
            <p:ph type="title"/>
          </p:nvPr>
        </p:nvSpPr>
        <p:spPr>
          <a:xfrm>
            <a:off x="1320800" y="198438"/>
            <a:ext cx="10261600" cy="487362"/>
          </a:xfrm>
        </p:spPr>
        <p:txBody>
          <a:bodyPr/>
          <a:lstStyle/>
          <a:p>
            <a:r>
              <a:rPr lang="en-US" dirty="0"/>
              <a:t>COVID-19 medical Triage questionnaire</a:t>
            </a:r>
          </a:p>
        </p:txBody>
      </p:sp>
      <p:sp>
        <p:nvSpPr>
          <p:cNvPr id="4" name="Text Placeholder 3">
            <a:extLst>
              <a:ext uri="{FF2B5EF4-FFF2-40B4-BE49-F238E27FC236}">
                <a16:creationId xmlns:a16="http://schemas.microsoft.com/office/drawing/2014/main" id="{38FBF778-64A4-4C02-9B6F-CD065E6CA077}"/>
              </a:ext>
            </a:extLst>
          </p:cNvPr>
          <p:cNvSpPr>
            <a:spLocks noGrp="1"/>
          </p:cNvSpPr>
          <p:nvPr>
            <p:ph type="body" sz="quarter" idx="13"/>
          </p:nvPr>
        </p:nvSpPr>
        <p:spPr>
          <a:xfrm>
            <a:off x="609600" y="944251"/>
            <a:ext cx="10972800" cy="417512"/>
          </a:xfrm>
        </p:spPr>
        <p:txBody>
          <a:bodyPr/>
          <a:lstStyle/>
          <a:p>
            <a:r>
              <a:rPr lang="en-US" dirty="0"/>
              <a:t>We standardized the representation of clinical questionnaires for COVID-19 triage workflows by normalizing the questions and answers in existing questionnaires so that they are understandable, efficient and predictable. </a:t>
            </a:r>
          </a:p>
          <a:p>
            <a:pPr algn="ctr"/>
            <a:endParaRPr lang="en-US" b="1" dirty="0"/>
          </a:p>
        </p:txBody>
      </p:sp>
      <p:sp>
        <p:nvSpPr>
          <p:cNvPr id="56" name="Slide Number Placeholder 10">
            <a:extLst>
              <a:ext uri="{FF2B5EF4-FFF2-40B4-BE49-F238E27FC236}">
                <a16:creationId xmlns:a16="http://schemas.microsoft.com/office/drawing/2014/main" id="{C10E303C-2E2A-4C0B-AA34-83CA4198753D}"/>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12</a:t>
            </a:fld>
            <a:endParaRPr lang="en-US" dirty="0"/>
          </a:p>
        </p:txBody>
      </p:sp>
      <p:graphicFrame>
        <p:nvGraphicFramePr>
          <p:cNvPr id="7" name="Content Placeholder 3">
            <a:extLst>
              <a:ext uri="{FF2B5EF4-FFF2-40B4-BE49-F238E27FC236}">
                <a16:creationId xmlns:a16="http://schemas.microsoft.com/office/drawing/2014/main" id="{9DE2A04D-888C-4784-96F0-E4879587036C}"/>
              </a:ext>
            </a:extLst>
          </p:cNvPr>
          <p:cNvGraphicFramePr>
            <a:graphicFrameLocks/>
          </p:cNvGraphicFramePr>
          <p:nvPr>
            <p:extLst>
              <p:ext uri="{D42A27DB-BD31-4B8C-83A1-F6EECF244321}">
                <p14:modId xmlns:p14="http://schemas.microsoft.com/office/powerpoint/2010/main" val="376080072"/>
              </p:ext>
            </p:extLst>
          </p:nvPr>
        </p:nvGraphicFramePr>
        <p:xfrm>
          <a:off x="3045692" y="1646475"/>
          <a:ext cx="4986527" cy="3822270"/>
        </p:xfrm>
        <a:graphic>
          <a:graphicData uri="http://schemas.openxmlformats.org/drawingml/2006/table">
            <a:tbl>
              <a:tblPr firstRow="1" bandRow="1">
                <a:tableStyleId>{5A111915-BE36-4E01-A7E5-04B1672EAD32}</a:tableStyleId>
              </a:tblPr>
              <a:tblGrid>
                <a:gridCol w="1530080">
                  <a:extLst>
                    <a:ext uri="{9D8B030D-6E8A-4147-A177-3AD203B41FA5}">
                      <a16:colId xmlns:a16="http://schemas.microsoft.com/office/drawing/2014/main" val="3612799224"/>
                    </a:ext>
                  </a:extLst>
                </a:gridCol>
                <a:gridCol w="1771072">
                  <a:extLst>
                    <a:ext uri="{9D8B030D-6E8A-4147-A177-3AD203B41FA5}">
                      <a16:colId xmlns:a16="http://schemas.microsoft.com/office/drawing/2014/main" val="1354182758"/>
                    </a:ext>
                  </a:extLst>
                </a:gridCol>
                <a:gridCol w="256266">
                  <a:extLst>
                    <a:ext uri="{9D8B030D-6E8A-4147-A177-3AD203B41FA5}">
                      <a16:colId xmlns:a16="http://schemas.microsoft.com/office/drawing/2014/main" val="414315156"/>
                    </a:ext>
                  </a:extLst>
                </a:gridCol>
                <a:gridCol w="1429109">
                  <a:extLst>
                    <a:ext uri="{9D8B030D-6E8A-4147-A177-3AD203B41FA5}">
                      <a16:colId xmlns:a16="http://schemas.microsoft.com/office/drawing/2014/main" val="3979092722"/>
                    </a:ext>
                  </a:extLst>
                </a:gridCol>
              </a:tblGrid>
              <a:tr h="222885">
                <a:tc gridSpan="4">
                  <a:txBody>
                    <a:bodyPr/>
                    <a:lstStyle/>
                    <a:p>
                      <a:r>
                        <a:rPr lang="en-US" sz="1000" dirty="0"/>
                        <a:t>Snippet of COVID-19 Medical Triage Questionnaire</a:t>
                      </a:r>
                    </a:p>
                  </a:txBody>
                  <a:tcPr marL="68580" marR="68580" marT="34290" marB="3429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18344310"/>
                  </a:ext>
                </a:extLst>
              </a:tr>
              <a:tr h="201823">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Exposure Information: </a:t>
                      </a:r>
                    </a:p>
                  </a:txBody>
                  <a:tcPr marL="21431" marR="21431" marT="21431" marB="21431">
                    <a:solidFill>
                      <a:srgbClr val="B7DEE8"/>
                    </a:solidFill>
                  </a:tcPr>
                </a:tc>
                <a:tc gridSpan="3">
                  <a:txBody>
                    <a:bodyPr/>
                    <a:lstStyle/>
                    <a:p>
                      <a:endParaRPr lang="en-US" sz="800" kern="1200" dirty="0">
                        <a:solidFill>
                          <a:schemeClr val="tx1"/>
                        </a:solidFill>
                        <a:effectLst/>
                        <a:latin typeface="+mn-lt"/>
                        <a:ea typeface="+mn-ea"/>
                        <a:cs typeface="+mn-cs"/>
                      </a:endParaRPr>
                    </a:p>
                  </a:txBody>
                  <a:tcPr marL="21431" marR="21431" marT="21431" marB="21431">
                    <a:solidFill>
                      <a:srgbClr val="B7DEE8"/>
                    </a:solidFill>
                  </a:tcPr>
                </a:tc>
                <a:tc hMerge="1">
                  <a:txBody>
                    <a:bodyPr/>
                    <a:lstStyle/>
                    <a:p>
                      <a:pPr algn="r"/>
                      <a:endParaRPr lang="en-US" sz="1000"/>
                    </a:p>
                  </a:txBody>
                  <a:tcPr/>
                </a:tc>
                <a:tc hMerge="1">
                  <a:txBody>
                    <a:bodyPr/>
                    <a:lstStyle/>
                    <a:p>
                      <a:endParaRPr lang="en-US"/>
                    </a:p>
                  </a:txBody>
                  <a:tcPr marL="28575" marR="28575" marT="28575" marB="28575"/>
                </a:tc>
                <a:extLst>
                  <a:ext uri="{0D108BD9-81ED-4DB2-BD59-A6C34878D82A}">
                    <a16:rowId xmlns:a16="http://schemas.microsoft.com/office/drawing/2014/main" val="3284895606"/>
                  </a:ext>
                </a:extLst>
              </a:tr>
              <a:tr h="182880">
                <a:tc>
                  <a:txBody>
                    <a:bodyPr/>
                    <a:lstStyle/>
                    <a:p>
                      <a:pPr fontAlgn="t"/>
                      <a:r>
                        <a:rPr lang="en-US" sz="800" dirty="0">
                          <a:effectLst/>
                        </a:rPr>
                        <a:t>Did the patient travel outside of the state of their normal residence?</a:t>
                      </a:r>
                      <a:endParaRPr lang="en-US" sz="800" b="0" dirty="0">
                        <a:effectLst/>
                        <a:latin typeface="verdana" panose="020B0604030504040204" pitchFamily="34" charset="0"/>
                      </a:endParaRPr>
                    </a:p>
                  </a:txBody>
                  <a:tcPr marL="21431" marR="21431" marT="21431" marB="21431"/>
                </a:tc>
                <a:tc gridSpan="2">
                  <a:txBody>
                    <a:bodyPr/>
                    <a:lstStyle/>
                    <a:p>
                      <a:pPr fontAlgn="t"/>
                      <a:endParaRPr lang="en-US" sz="800" b="0" dirty="0">
                        <a:effectLst/>
                        <a:latin typeface="verdana" panose="020B0604030504040204" pitchFamily="34" charset="0"/>
                      </a:endParaRPr>
                    </a:p>
                  </a:txBody>
                  <a:tcPr marL="21431" marR="21431" marT="21431" marB="21431"/>
                </a:tc>
                <a:tc hMerge="1">
                  <a:txBody>
                    <a:bodyPr/>
                    <a:lstStyle/>
                    <a:p>
                      <a:pPr algn="r"/>
                      <a:endParaRPr lang="en-US" sz="1000"/>
                    </a:p>
                  </a:txBody>
                  <a:tcPr/>
                </a:tc>
                <a:tc>
                  <a:txBody>
                    <a:bodyPr/>
                    <a:lstStyle/>
                    <a:p>
                      <a:pPr algn="r"/>
                      <a:endParaRPr lang="en-US" sz="800" dirty="0"/>
                    </a:p>
                  </a:txBody>
                  <a:tcPr marL="68580" marR="68580" marT="34290" marB="34290"/>
                </a:tc>
                <a:extLst>
                  <a:ext uri="{0D108BD9-81ED-4DB2-BD59-A6C34878D82A}">
                    <a16:rowId xmlns:a16="http://schemas.microsoft.com/office/drawing/2014/main" val="4028282080"/>
                  </a:ext>
                </a:extLst>
              </a:tr>
              <a:tr h="271463">
                <a:tc>
                  <a:txBody>
                    <a:bodyPr/>
                    <a:lstStyle/>
                    <a:p>
                      <a:pPr fontAlgn="t"/>
                      <a:r>
                        <a:rPr lang="en-US" sz="800" dirty="0">
                          <a:effectLst/>
                        </a:rPr>
                        <a:t>Did the patient travel internationally?</a:t>
                      </a:r>
                      <a:endParaRPr lang="en-US" sz="800" b="0" dirty="0">
                        <a:effectLst/>
                        <a:latin typeface="verdana" panose="020B0604030504040204" pitchFamily="34" charset="0"/>
                      </a:endParaRPr>
                    </a:p>
                  </a:txBody>
                  <a:tcPr marL="21431" marR="21431" marT="21431" marB="21431"/>
                </a:tc>
                <a:tc gridSpan="2">
                  <a:txBody>
                    <a:bodyPr/>
                    <a:lstStyle/>
                    <a:p>
                      <a:pPr fontAlgn="t"/>
                      <a:endParaRPr lang="en-US" sz="800" b="0" dirty="0">
                        <a:effectLst/>
                        <a:latin typeface="verdana" panose="020B0604030504040204" pitchFamily="34" charset="0"/>
                      </a:endParaRPr>
                    </a:p>
                  </a:txBody>
                  <a:tcPr marL="21431" marR="21431" marT="21431" marB="21431"/>
                </a:tc>
                <a:tc hMerge="1">
                  <a:txBody>
                    <a:bodyPr/>
                    <a:lstStyle/>
                    <a:p>
                      <a:pPr algn="r"/>
                      <a:endParaRPr lang="en-US" sz="1000"/>
                    </a:p>
                  </a:txBody>
                  <a:tcPr/>
                </a:tc>
                <a:tc>
                  <a:txBody>
                    <a:bodyPr/>
                    <a:lstStyle/>
                    <a:p>
                      <a:pPr algn="r"/>
                      <a:endParaRPr lang="en-US" sz="800" dirty="0"/>
                    </a:p>
                  </a:txBody>
                  <a:tcPr marL="68580" marR="68580" marT="34290" marB="34290"/>
                </a:tc>
                <a:extLst>
                  <a:ext uri="{0D108BD9-81ED-4DB2-BD59-A6C34878D82A}">
                    <a16:rowId xmlns:a16="http://schemas.microsoft.com/office/drawing/2014/main" val="2573323227"/>
                  </a:ext>
                </a:extLst>
              </a:tr>
              <a:tr h="182880">
                <a:tc>
                  <a:txBody>
                    <a:bodyPr/>
                    <a:lstStyle/>
                    <a:p>
                      <a:pPr fontAlgn="t"/>
                      <a:r>
                        <a:rPr lang="en-US" sz="800" dirty="0">
                          <a:effectLst/>
                        </a:rPr>
                        <a:t>Did the patient travel on a cruise ship or vessel?</a:t>
                      </a:r>
                      <a:endParaRPr lang="en-US" sz="800" b="0" dirty="0">
                        <a:effectLst/>
                        <a:latin typeface="verdana" panose="020B0604030504040204" pitchFamily="34" charset="0"/>
                      </a:endParaRPr>
                    </a:p>
                  </a:txBody>
                  <a:tcPr marL="21431" marR="21431" marT="21431" marB="21431"/>
                </a:tc>
                <a:tc gridSpan="2">
                  <a:txBody>
                    <a:bodyPr/>
                    <a:lstStyle/>
                    <a:p>
                      <a:pPr fontAlgn="t"/>
                      <a:endParaRPr lang="en-US" sz="800" b="0" dirty="0">
                        <a:effectLst/>
                        <a:latin typeface="verdana" panose="020B0604030504040204" pitchFamily="34" charset="0"/>
                      </a:endParaRPr>
                    </a:p>
                  </a:txBody>
                  <a:tcPr marL="21431" marR="21431" marT="21431" marB="21431"/>
                </a:tc>
                <a:tc hMerge="1">
                  <a:txBody>
                    <a:bodyPr/>
                    <a:lstStyle/>
                    <a:p>
                      <a:pPr algn="r"/>
                      <a:endParaRPr lang="en-US" sz="1000"/>
                    </a:p>
                  </a:txBody>
                  <a:tcPr/>
                </a:tc>
                <a:tc>
                  <a:txBody>
                    <a:bodyPr/>
                    <a:lstStyle/>
                    <a:p>
                      <a:pPr algn="r"/>
                      <a:endParaRPr lang="en-US" sz="800" dirty="0"/>
                    </a:p>
                  </a:txBody>
                  <a:tcPr marL="68580" marR="68580" marT="34290" marB="34290"/>
                </a:tc>
                <a:extLst>
                  <a:ext uri="{0D108BD9-81ED-4DB2-BD59-A6C34878D82A}">
                    <a16:rowId xmlns:a16="http://schemas.microsoft.com/office/drawing/2014/main" val="3661467068"/>
                  </a:ext>
                </a:extLst>
              </a:tr>
              <a:tr h="182880">
                <a:tc>
                  <a:txBody>
                    <a:bodyPr/>
                    <a:lstStyle/>
                    <a:p>
                      <a:pPr fontAlgn="t"/>
                      <a:r>
                        <a:rPr lang="de-DE" sz="800">
                          <a:effectLst/>
                        </a:rPr>
                        <a:t>Was the patient exposed to an animal with susepcted COVID-19?</a:t>
                      </a:r>
                      <a:endParaRPr lang="de-DE" sz="800" b="0">
                        <a:effectLst/>
                        <a:latin typeface="verdana" panose="020B0604030504040204" pitchFamily="34" charset="0"/>
                      </a:endParaRPr>
                    </a:p>
                  </a:txBody>
                  <a:tcPr marL="21431" marR="21431" marT="21431" marB="21431"/>
                </a:tc>
                <a:tc gridSpan="2">
                  <a:txBody>
                    <a:bodyPr/>
                    <a:lstStyle/>
                    <a:p>
                      <a:pPr fontAlgn="t"/>
                      <a:endParaRPr lang="de-DE" sz="800" b="0">
                        <a:effectLst/>
                        <a:latin typeface="verdana" panose="020B0604030504040204" pitchFamily="34" charset="0"/>
                      </a:endParaRPr>
                    </a:p>
                  </a:txBody>
                  <a:tcPr marL="21431" marR="21431" marT="21431" marB="21431"/>
                </a:tc>
                <a:tc hMerge="1">
                  <a:txBody>
                    <a:bodyPr/>
                    <a:lstStyle/>
                    <a:p>
                      <a:pPr algn="r"/>
                      <a:endParaRPr lang="en-US" sz="1000"/>
                    </a:p>
                  </a:txBody>
                  <a:tcPr/>
                </a:tc>
                <a:tc>
                  <a:txBody>
                    <a:bodyPr/>
                    <a:lstStyle/>
                    <a:p>
                      <a:pPr algn="r"/>
                      <a:endParaRPr lang="en-US" sz="800" dirty="0"/>
                    </a:p>
                  </a:txBody>
                  <a:tcPr marL="68580" marR="68580" marT="34290" marB="34290"/>
                </a:tc>
                <a:extLst>
                  <a:ext uri="{0D108BD9-81ED-4DB2-BD59-A6C34878D82A}">
                    <a16:rowId xmlns:a16="http://schemas.microsoft.com/office/drawing/2014/main" val="1635893687"/>
                  </a:ext>
                </a:extLst>
              </a:tr>
              <a:tr h="182880">
                <a:tc>
                  <a:txBody>
                    <a:bodyPr/>
                    <a:lstStyle/>
                    <a:p>
                      <a:pPr fontAlgn="t"/>
                      <a:r>
                        <a:rPr lang="en-US" sz="800" dirty="0">
                          <a:effectLst/>
                        </a:rPr>
                        <a:t>What type of animal were they exposed to?</a:t>
                      </a:r>
                      <a:endParaRPr lang="en-US" sz="800" b="0" dirty="0">
                        <a:effectLst/>
                        <a:latin typeface="verdana" panose="020B0604030504040204" pitchFamily="34" charset="0"/>
                      </a:endParaRPr>
                    </a:p>
                  </a:txBody>
                  <a:tcPr marL="21431" marR="21431" marT="21431" marB="21431"/>
                </a:tc>
                <a:tc gridSpan="2">
                  <a:txBody>
                    <a:bodyPr/>
                    <a:lstStyle/>
                    <a:p>
                      <a:pPr fontAlgn="t"/>
                      <a:endParaRPr lang="en-US" sz="800" b="0" dirty="0">
                        <a:effectLst/>
                        <a:latin typeface="verdana" panose="020B0604030504040204" pitchFamily="34" charset="0"/>
                      </a:endParaRPr>
                    </a:p>
                  </a:txBody>
                  <a:tcPr marL="21431" marR="21431" marT="21431" marB="21431"/>
                </a:tc>
                <a:tc hMerge="1">
                  <a:txBody>
                    <a:bodyPr/>
                    <a:lstStyle/>
                    <a:p>
                      <a:pPr algn="r"/>
                      <a:endParaRPr lang="en-US" sz="1000"/>
                    </a:p>
                  </a:txBody>
                  <a:tcPr/>
                </a:tc>
                <a:tc>
                  <a:txBody>
                    <a:bodyPr/>
                    <a:lstStyle/>
                    <a:p>
                      <a:pPr algn="r"/>
                      <a:endParaRPr lang="en-US" sz="800" dirty="0"/>
                    </a:p>
                  </a:txBody>
                  <a:tcPr marL="68580" marR="68580" marT="34290" marB="34290"/>
                </a:tc>
                <a:extLst>
                  <a:ext uri="{0D108BD9-81ED-4DB2-BD59-A6C34878D82A}">
                    <a16:rowId xmlns:a16="http://schemas.microsoft.com/office/drawing/2014/main" val="872110594"/>
                  </a:ext>
                </a:extLst>
              </a:tr>
              <a:tr h="182880">
                <a:tc>
                  <a:txBody>
                    <a:bodyPr/>
                    <a:lstStyle/>
                    <a:p>
                      <a:pPr fontAlgn="t"/>
                      <a:r>
                        <a:rPr lang="en-US" sz="800" dirty="0">
                          <a:effectLst/>
                        </a:rPr>
                        <a:t>Was the patient exposed in any other way? </a:t>
                      </a:r>
                      <a:endParaRPr lang="en-US" sz="800" b="0" dirty="0">
                        <a:effectLst/>
                        <a:latin typeface="verdana" panose="020B0604030504040204" pitchFamily="34" charset="0"/>
                      </a:endParaRPr>
                    </a:p>
                  </a:txBody>
                  <a:tcPr marL="21431" marR="21431" marT="21431" marB="21431"/>
                </a:tc>
                <a:tc gridSpan="2">
                  <a:txBody>
                    <a:bodyPr/>
                    <a:lstStyle/>
                    <a:p>
                      <a:pPr fontAlgn="t"/>
                      <a:endParaRPr lang="en-US" sz="800" b="0" dirty="0">
                        <a:effectLst/>
                        <a:latin typeface="verdana" panose="020B0604030504040204" pitchFamily="34" charset="0"/>
                      </a:endParaRPr>
                    </a:p>
                    <a:p>
                      <a:pPr fontAlgn="t"/>
                      <a:endParaRPr lang="en-US" sz="800" b="0" dirty="0">
                        <a:effectLst/>
                        <a:latin typeface="verdana" panose="020B0604030504040204" pitchFamily="34" charset="0"/>
                      </a:endParaRPr>
                    </a:p>
                    <a:p>
                      <a:pPr fontAlgn="t"/>
                      <a:endParaRPr lang="en-US" sz="800" b="0" dirty="0">
                        <a:effectLst/>
                        <a:latin typeface="verdana" panose="020B0604030504040204" pitchFamily="34" charset="0"/>
                      </a:endParaRPr>
                    </a:p>
                    <a:p>
                      <a:pPr fontAlgn="t"/>
                      <a:endParaRPr lang="en-US" sz="800" b="0" dirty="0">
                        <a:effectLst/>
                        <a:latin typeface="verdana" panose="020B0604030504040204" pitchFamily="34" charset="0"/>
                      </a:endParaRPr>
                    </a:p>
                    <a:p>
                      <a:pPr fontAlgn="t"/>
                      <a:endParaRPr lang="en-US" sz="800" b="0" dirty="0">
                        <a:effectLst/>
                        <a:latin typeface="verdana" panose="020B0604030504040204" pitchFamily="34" charset="0"/>
                      </a:endParaRPr>
                    </a:p>
                  </a:txBody>
                  <a:tcPr marL="21431" marR="21431" marT="21431" marB="21431"/>
                </a:tc>
                <a:tc hMerge="1">
                  <a:txBody>
                    <a:bodyPr/>
                    <a:lstStyle/>
                    <a:p>
                      <a:pPr algn="r"/>
                      <a:endParaRPr lang="en-US" sz="1000"/>
                    </a:p>
                  </a:txBody>
                  <a:tcPr/>
                </a:tc>
                <a:tc>
                  <a:txBody>
                    <a:bodyPr/>
                    <a:lstStyle/>
                    <a:p>
                      <a:pPr algn="r"/>
                      <a:endParaRPr lang="en-US" sz="800" dirty="0"/>
                    </a:p>
                  </a:txBody>
                  <a:tcPr marL="68580" marR="68580" marT="34290" marB="34290"/>
                </a:tc>
                <a:extLst>
                  <a:ext uri="{0D108BD9-81ED-4DB2-BD59-A6C34878D82A}">
                    <a16:rowId xmlns:a16="http://schemas.microsoft.com/office/drawing/2014/main" val="2454201409"/>
                  </a:ext>
                </a:extLst>
              </a:tr>
              <a:tr h="163015">
                <a:tc gridSpan="4">
                  <a:txBody>
                    <a:bodyPr/>
                    <a:lstStyle/>
                    <a:p>
                      <a:pPr fontAlgn="t"/>
                      <a:r>
                        <a:rPr lang="en-US" sz="800" dirty="0">
                          <a:effectLst/>
                        </a:rPr>
                        <a:t>Symptoms</a:t>
                      </a:r>
                      <a:endParaRPr lang="en-US" sz="800" b="0" dirty="0">
                        <a:effectLst/>
                        <a:latin typeface="verdana" panose="020B0604030504040204" pitchFamily="34" charset="0"/>
                      </a:endParaRPr>
                    </a:p>
                  </a:txBody>
                  <a:tcPr marL="21431" marR="21431" marT="21431" marB="21431">
                    <a:solidFill>
                      <a:schemeClr val="accent5">
                        <a:lumMod val="40000"/>
                        <a:lumOff val="60000"/>
                      </a:schemeClr>
                    </a:solidFill>
                  </a:tcPr>
                </a:tc>
                <a:tc hMerge="1">
                  <a:txBody>
                    <a:bodyPr/>
                    <a:lstStyle/>
                    <a:p>
                      <a:endParaRPr lang="en-US"/>
                    </a:p>
                  </a:txBody>
                  <a:tcPr/>
                </a:tc>
                <a:tc hMerge="1">
                  <a:txBody>
                    <a:bodyPr/>
                    <a:lstStyle/>
                    <a:p>
                      <a:pPr algn="r"/>
                      <a:endParaRPr lang="en-US" sz="1000"/>
                    </a:p>
                  </a:txBody>
                  <a:tcPr/>
                </a:tc>
                <a:tc hMerge="1">
                  <a:txBody>
                    <a:bodyPr/>
                    <a:lstStyle/>
                    <a:p>
                      <a:pPr fontAlgn="t"/>
                      <a:endParaRPr lang="en-US" sz="1000" b="0">
                        <a:effectLst/>
                        <a:latin typeface="verdana" panose="020B0604030504040204" pitchFamily="34" charset="0"/>
                      </a:endParaRPr>
                    </a:p>
                  </a:txBody>
                  <a:tcPr marL="28575" marR="28575" marT="28575" marB="28575"/>
                </a:tc>
                <a:extLst>
                  <a:ext uri="{0D108BD9-81ED-4DB2-BD59-A6C34878D82A}">
                    <a16:rowId xmlns:a16="http://schemas.microsoft.com/office/drawing/2014/main" val="1736029166"/>
                  </a:ext>
                </a:extLst>
              </a:tr>
              <a:tr h="232692">
                <a:tc>
                  <a:txBody>
                    <a:bodyPr/>
                    <a:lstStyle/>
                    <a:p>
                      <a:pPr marL="0" lvl="1" indent="0" algn="l" defTabSz="457200" rtl="0" eaLnBrk="1" fontAlgn="t" latinLnBrk="0" hangingPunct="1"/>
                      <a:r>
                        <a:rPr lang="en-US" sz="800" kern="1200" dirty="0">
                          <a:solidFill>
                            <a:schemeClr val="tx1"/>
                          </a:solidFill>
                          <a:effectLst/>
                          <a:latin typeface="+mn-lt"/>
                          <a:ea typeface="+mn-ea"/>
                          <a:cs typeface="+mn-cs"/>
                        </a:rPr>
                        <a:t>Did the patient experience a measured fever &gt;100.4F (38C)?</a:t>
                      </a:r>
                    </a:p>
                  </a:txBody>
                  <a:tcPr marL="21431" marR="21431" marT="21431" marB="21431"/>
                </a:tc>
                <a:tc>
                  <a:txBody>
                    <a:bodyPr/>
                    <a:lstStyle/>
                    <a:p>
                      <a:pPr fontAlgn="t"/>
                      <a:endParaRPr lang="en-US" sz="800" b="0" dirty="0">
                        <a:effectLst/>
                        <a:latin typeface="verdana" panose="020B0604030504040204" pitchFamily="34" charset="0"/>
                      </a:endParaRPr>
                    </a:p>
                  </a:txBody>
                  <a:tcPr marL="21431" marR="21431" marT="21431" marB="21431"/>
                </a:tc>
                <a:tc gridSpan="2">
                  <a:txBody>
                    <a:bodyPr/>
                    <a:lstStyle/>
                    <a:p>
                      <a:pPr algn="r"/>
                      <a:endParaRPr lang="en-US" sz="800" dirty="0"/>
                    </a:p>
                  </a:txBody>
                  <a:tcPr marL="68580" marR="68580" marT="34290" marB="34290"/>
                </a:tc>
                <a:tc hMerge="1">
                  <a:txBody>
                    <a:bodyPr/>
                    <a:lstStyle/>
                    <a:p>
                      <a:endParaRPr lang="en-US"/>
                    </a:p>
                  </a:txBody>
                  <a:tcPr/>
                </a:tc>
                <a:extLst>
                  <a:ext uri="{0D108BD9-81ED-4DB2-BD59-A6C34878D82A}">
                    <a16:rowId xmlns:a16="http://schemas.microsoft.com/office/drawing/2014/main" val="653797534"/>
                  </a:ext>
                </a:extLst>
              </a:tr>
              <a:tr h="232692">
                <a:tc>
                  <a:txBody>
                    <a:bodyPr/>
                    <a:lstStyle/>
                    <a:p>
                      <a:pPr marL="0" lvl="1" indent="0" algn="l" defTabSz="457200" rtl="0" eaLnBrk="1" fontAlgn="t" latinLnBrk="0" hangingPunct="1"/>
                      <a:r>
                        <a:rPr lang="en-US" sz="800" kern="1200" dirty="0">
                          <a:solidFill>
                            <a:schemeClr val="tx1"/>
                          </a:solidFill>
                          <a:effectLst/>
                          <a:latin typeface="+mn-lt"/>
                          <a:ea typeface="+mn-ea"/>
                          <a:cs typeface="+mn-cs"/>
                        </a:rPr>
                        <a:t>Did the patient develop pneumonia?</a:t>
                      </a:r>
                    </a:p>
                  </a:txBody>
                  <a:tcPr marL="21431" marR="21431" marT="21431" marB="21431"/>
                </a:tc>
                <a:tc>
                  <a:txBody>
                    <a:bodyPr/>
                    <a:lstStyle/>
                    <a:p>
                      <a:pPr fontAlgn="t"/>
                      <a:endParaRPr lang="en-US" sz="800" b="0" dirty="0">
                        <a:effectLst/>
                        <a:latin typeface="verdana" panose="020B0604030504040204" pitchFamily="34" charset="0"/>
                      </a:endParaRPr>
                    </a:p>
                  </a:txBody>
                  <a:tcPr marL="21431" marR="21431" marT="21431" marB="21431"/>
                </a:tc>
                <a:tc gridSpan="2">
                  <a:txBody>
                    <a:bodyPr/>
                    <a:lstStyle/>
                    <a:p>
                      <a:pPr algn="r"/>
                      <a:endParaRPr lang="en-US" sz="800" dirty="0"/>
                    </a:p>
                  </a:txBody>
                  <a:tcPr marL="68580" marR="68580" marT="34290" marB="34290"/>
                </a:tc>
                <a:tc hMerge="1">
                  <a:txBody>
                    <a:bodyPr/>
                    <a:lstStyle/>
                    <a:p>
                      <a:pPr algn="r"/>
                      <a:endParaRPr lang="en-US" sz="1000"/>
                    </a:p>
                  </a:txBody>
                  <a:tcPr/>
                </a:tc>
                <a:extLst>
                  <a:ext uri="{0D108BD9-81ED-4DB2-BD59-A6C34878D82A}">
                    <a16:rowId xmlns:a16="http://schemas.microsoft.com/office/drawing/2014/main" val="4278679936"/>
                  </a:ext>
                </a:extLst>
              </a:tr>
              <a:tr h="182880">
                <a:tc>
                  <a:txBody>
                    <a:bodyPr/>
                    <a:lstStyle/>
                    <a:p>
                      <a:pPr marL="0" lvl="1" indent="0" algn="l" fontAlgn="t"/>
                      <a:r>
                        <a:rPr lang="en-US" sz="800" kern="1200" dirty="0">
                          <a:solidFill>
                            <a:schemeClr val="tx1"/>
                          </a:solidFill>
                          <a:effectLst/>
                          <a:latin typeface="+mn-lt"/>
                          <a:ea typeface="+mn-ea"/>
                          <a:cs typeface="+mn-cs"/>
                        </a:rPr>
                        <a:t>Did the patient have acute respiratory distress syndrome?</a:t>
                      </a:r>
                    </a:p>
                  </a:txBody>
                  <a:tcPr marL="21431" marR="21431" marT="21431" marB="21431"/>
                </a:tc>
                <a:tc>
                  <a:txBody>
                    <a:bodyPr/>
                    <a:lstStyle/>
                    <a:p>
                      <a:pPr fontAlgn="t"/>
                      <a:endParaRPr lang="en-US" sz="800" b="0" dirty="0">
                        <a:effectLst/>
                        <a:latin typeface="verdana" panose="020B0604030504040204" pitchFamily="34" charset="0"/>
                      </a:endParaRPr>
                    </a:p>
                  </a:txBody>
                  <a:tcPr marL="21431" marR="21431" marT="21431" marB="21431"/>
                </a:tc>
                <a:tc gridSpan="2">
                  <a:txBody>
                    <a:bodyPr/>
                    <a:lstStyle/>
                    <a:p>
                      <a:pPr algn="r"/>
                      <a:endParaRPr lang="en-US" sz="800" dirty="0"/>
                    </a:p>
                  </a:txBody>
                  <a:tcPr marL="68580" marR="68580" marT="34290" marB="34290"/>
                </a:tc>
                <a:tc hMerge="1">
                  <a:txBody>
                    <a:bodyPr/>
                    <a:lstStyle/>
                    <a:p>
                      <a:pPr algn="r"/>
                      <a:endParaRPr lang="en-US" sz="1000"/>
                    </a:p>
                  </a:txBody>
                  <a:tcPr/>
                </a:tc>
                <a:extLst>
                  <a:ext uri="{0D108BD9-81ED-4DB2-BD59-A6C34878D82A}">
                    <a16:rowId xmlns:a16="http://schemas.microsoft.com/office/drawing/2014/main" val="1396319013"/>
                  </a:ext>
                </a:extLst>
              </a:tr>
              <a:tr h="0">
                <a:tc>
                  <a:txBody>
                    <a:bodyPr/>
                    <a:lstStyle/>
                    <a:p>
                      <a:pPr marL="0" lvl="1" indent="0" algn="l" fontAlgn="t"/>
                      <a:r>
                        <a:rPr lang="en-US" sz="800" dirty="0">
                          <a:effectLst/>
                        </a:rPr>
                        <a:t>Did the patient have an abnormal chest x-ray?</a:t>
                      </a:r>
                      <a:endParaRPr lang="en-US" sz="800" kern="1200" dirty="0">
                        <a:solidFill>
                          <a:schemeClr val="tx1"/>
                        </a:solidFill>
                        <a:effectLst/>
                        <a:latin typeface="+mn-lt"/>
                        <a:ea typeface="+mn-ea"/>
                        <a:cs typeface="+mn-cs"/>
                      </a:endParaRPr>
                    </a:p>
                  </a:txBody>
                  <a:tcPr marL="21431" marR="21431" marT="21431" marB="21431"/>
                </a:tc>
                <a:tc>
                  <a:txBody>
                    <a:bodyPr/>
                    <a:lstStyle/>
                    <a:p>
                      <a:pPr fontAlgn="t"/>
                      <a:endParaRPr lang="en-US" sz="800" b="0" dirty="0">
                        <a:effectLst/>
                        <a:latin typeface="verdana" panose="020B0604030504040204" pitchFamily="34" charset="0"/>
                      </a:endParaRPr>
                    </a:p>
                  </a:txBody>
                  <a:tcPr marL="21431" marR="21431" marT="21431" marB="21431"/>
                </a:tc>
                <a:tc gridSpan="2">
                  <a:txBody>
                    <a:bodyPr/>
                    <a:lstStyle/>
                    <a:p>
                      <a:pPr algn="r"/>
                      <a:endParaRPr lang="en-US" sz="800" dirty="0"/>
                    </a:p>
                  </a:txBody>
                  <a:tcPr marL="68580" marR="68580" marT="34290" marB="34290"/>
                </a:tc>
                <a:tc hMerge="1">
                  <a:txBody>
                    <a:bodyPr/>
                    <a:lstStyle/>
                    <a:p>
                      <a:pPr algn="r"/>
                      <a:endParaRPr lang="en-US" sz="1000"/>
                    </a:p>
                  </a:txBody>
                  <a:tcPr/>
                </a:tc>
                <a:extLst>
                  <a:ext uri="{0D108BD9-81ED-4DB2-BD59-A6C34878D82A}">
                    <a16:rowId xmlns:a16="http://schemas.microsoft.com/office/drawing/2014/main" val="1216749707"/>
                  </a:ext>
                </a:extLst>
              </a:tr>
            </a:tbl>
          </a:graphicData>
        </a:graphic>
      </p:graphicFrame>
      <p:sp>
        <p:nvSpPr>
          <p:cNvPr id="12" name="Rectangle 11">
            <a:extLst>
              <a:ext uri="{FF2B5EF4-FFF2-40B4-BE49-F238E27FC236}">
                <a16:creationId xmlns:a16="http://schemas.microsoft.com/office/drawing/2014/main" id="{5750BC59-7F53-492D-8A8E-8257DD4A752B}"/>
              </a:ext>
            </a:extLst>
          </p:cNvPr>
          <p:cNvSpPr/>
          <p:nvPr/>
        </p:nvSpPr>
        <p:spPr>
          <a:xfrm>
            <a:off x="5005276" y="2152745"/>
            <a:ext cx="1577858" cy="1142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Isosceles Triangle 12">
            <a:extLst>
              <a:ext uri="{FF2B5EF4-FFF2-40B4-BE49-F238E27FC236}">
                <a16:creationId xmlns:a16="http://schemas.microsoft.com/office/drawing/2014/main" id="{CBECF2AE-CEAA-4A5E-8906-56E68C8522E6}"/>
              </a:ext>
            </a:extLst>
          </p:cNvPr>
          <p:cNvSpPr/>
          <p:nvPr/>
        </p:nvSpPr>
        <p:spPr>
          <a:xfrm rot="10800000">
            <a:off x="6486398" y="2173543"/>
            <a:ext cx="71946" cy="77530"/>
          </a:xfrm>
          <a:prstGeom prst="triangle">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14" name="Rectangle 13">
            <a:extLst>
              <a:ext uri="{FF2B5EF4-FFF2-40B4-BE49-F238E27FC236}">
                <a16:creationId xmlns:a16="http://schemas.microsoft.com/office/drawing/2014/main" id="{B6ACCE21-E6FC-4657-8C0F-38B9C28BBA20}"/>
              </a:ext>
            </a:extLst>
          </p:cNvPr>
          <p:cNvSpPr/>
          <p:nvPr/>
        </p:nvSpPr>
        <p:spPr>
          <a:xfrm>
            <a:off x="5005276" y="2418174"/>
            <a:ext cx="1577858" cy="1142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Isosceles Triangle 14">
            <a:extLst>
              <a:ext uri="{FF2B5EF4-FFF2-40B4-BE49-F238E27FC236}">
                <a16:creationId xmlns:a16="http://schemas.microsoft.com/office/drawing/2014/main" id="{05B337DF-5B0B-4EFD-A446-75BFC801C166}"/>
              </a:ext>
            </a:extLst>
          </p:cNvPr>
          <p:cNvSpPr/>
          <p:nvPr/>
        </p:nvSpPr>
        <p:spPr>
          <a:xfrm rot="10800000">
            <a:off x="6486398" y="2438972"/>
            <a:ext cx="71946" cy="77530"/>
          </a:xfrm>
          <a:prstGeom prst="triangle">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26" name="Rectangle 25">
            <a:extLst>
              <a:ext uri="{FF2B5EF4-FFF2-40B4-BE49-F238E27FC236}">
                <a16:creationId xmlns:a16="http://schemas.microsoft.com/office/drawing/2014/main" id="{90F1E929-08D0-4A0D-ACA1-4CE70EB95857}"/>
              </a:ext>
            </a:extLst>
          </p:cNvPr>
          <p:cNvSpPr/>
          <p:nvPr/>
        </p:nvSpPr>
        <p:spPr>
          <a:xfrm>
            <a:off x="5005273" y="4675856"/>
            <a:ext cx="1577858" cy="1142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7" name="Isosceles Triangle 26">
            <a:extLst>
              <a:ext uri="{FF2B5EF4-FFF2-40B4-BE49-F238E27FC236}">
                <a16:creationId xmlns:a16="http://schemas.microsoft.com/office/drawing/2014/main" id="{94BDF4AB-5F71-430E-B36D-C1DB59F67965}"/>
              </a:ext>
            </a:extLst>
          </p:cNvPr>
          <p:cNvSpPr/>
          <p:nvPr/>
        </p:nvSpPr>
        <p:spPr>
          <a:xfrm rot="10800000">
            <a:off x="6486396" y="4696654"/>
            <a:ext cx="71946" cy="77530"/>
          </a:xfrm>
          <a:prstGeom prst="triangle">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cxnSp>
        <p:nvCxnSpPr>
          <p:cNvPr id="51" name="Straight Connector 50">
            <a:extLst>
              <a:ext uri="{FF2B5EF4-FFF2-40B4-BE49-F238E27FC236}">
                <a16:creationId xmlns:a16="http://schemas.microsoft.com/office/drawing/2014/main" id="{DC4D8D87-50C5-4E8E-ACA4-5E3CF595BB50}"/>
              </a:ext>
            </a:extLst>
          </p:cNvPr>
          <p:cNvCxnSpPr>
            <a:cxnSpLocks/>
            <a:stCxn id="14" idx="3"/>
          </p:cNvCxnSpPr>
          <p:nvPr/>
        </p:nvCxnSpPr>
        <p:spPr>
          <a:xfrm>
            <a:off x="6583134" y="2475278"/>
            <a:ext cx="2278257" cy="240840"/>
          </a:xfrm>
          <a:prstGeom prst="line">
            <a:avLst/>
          </a:prstGeom>
          <a:ln w="38100">
            <a:solidFill>
              <a:srgbClr val="385D8A"/>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9E4EE32A-5534-4359-80F1-CDD276100FCB}"/>
              </a:ext>
            </a:extLst>
          </p:cNvPr>
          <p:cNvCxnSpPr>
            <a:cxnSpLocks/>
            <a:stCxn id="73" idx="3"/>
          </p:cNvCxnSpPr>
          <p:nvPr/>
        </p:nvCxnSpPr>
        <p:spPr>
          <a:xfrm>
            <a:off x="6583129" y="2773222"/>
            <a:ext cx="2161708" cy="57103"/>
          </a:xfrm>
          <a:prstGeom prst="line">
            <a:avLst/>
          </a:prstGeom>
          <a:ln w="38100">
            <a:solidFill>
              <a:srgbClr val="385D8A"/>
            </a:solidFill>
          </a:ln>
        </p:spPr>
        <p:style>
          <a:lnRef idx="1">
            <a:schemeClr val="accent1"/>
          </a:lnRef>
          <a:fillRef idx="0">
            <a:schemeClr val="accent1"/>
          </a:fillRef>
          <a:effectRef idx="0">
            <a:schemeClr val="accent1"/>
          </a:effectRef>
          <a:fontRef idx="minor">
            <a:schemeClr val="tx1"/>
          </a:fontRef>
        </p:style>
      </p:cxnSp>
      <p:graphicFrame>
        <p:nvGraphicFramePr>
          <p:cNvPr id="53" name="Content Placeholder 3">
            <a:extLst>
              <a:ext uri="{FF2B5EF4-FFF2-40B4-BE49-F238E27FC236}">
                <a16:creationId xmlns:a16="http://schemas.microsoft.com/office/drawing/2014/main" id="{01077C9A-4B08-4823-83BF-9E5C9BFB5CDF}"/>
              </a:ext>
            </a:extLst>
          </p:cNvPr>
          <p:cNvGraphicFramePr>
            <a:graphicFrameLocks/>
          </p:cNvGraphicFramePr>
          <p:nvPr>
            <p:extLst>
              <p:ext uri="{D42A27DB-BD31-4B8C-83A1-F6EECF244321}">
                <p14:modId xmlns:p14="http://schemas.microsoft.com/office/powerpoint/2010/main" val="2619570432"/>
              </p:ext>
            </p:extLst>
          </p:nvPr>
        </p:nvGraphicFramePr>
        <p:xfrm>
          <a:off x="8744837" y="2576479"/>
          <a:ext cx="3130003" cy="752523"/>
        </p:xfrm>
        <a:graphic>
          <a:graphicData uri="http://schemas.openxmlformats.org/drawingml/2006/table">
            <a:tbl>
              <a:tblPr firstRow="1" bandRow="1">
                <a:tableStyleId>{5C22544A-7EE6-4342-B048-85BDC9FD1C3A}</a:tableStyleId>
              </a:tblPr>
              <a:tblGrid>
                <a:gridCol w="600869">
                  <a:extLst>
                    <a:ext uri="{9D8B030D-6E8A-4147-A177-3AD203B41FA5}">
                      <a16:colId xmlns:a16="http://schemas.microsoft.com/office/drawing/2014/main" val="3612799224"/>
                    </a:ext>
                  </a:extLst>
                </a:gridCol>
                <a:gridCol w="2529134">
                  <a:extLst>
                    <a:ext uri="{9D8B030D-6E8A-4147-A177-3AD203B41FA5}">
                      <a16:colId xmlns:a16="http://schemas.microsoft.com/office/drawing/2014/main" val="1969846505"/>
                    </a:ext>
                  </a:extLst>
                </a:gridCol>
              </a:tblGrid>
              <a:tr h="228600">
                <a:tc gridSpan="2">
                  <a:txBody>
                    <a:bodyPr/>
                    <a:lstStyle/>
                    <a:p>
                      <a:r>
                        <a:rPr lang="en-US" sz="1100" b="1" kern="1200" dirty="0">
                          <a:solidFill>
                            <a:schemeClr val="lt1"/>
                          </a:solidFill>
                          <a:latin typeface="+mn-lt"/>
                          <a:ea typeface="+mn-ea"/>
                          <a:cs typeface="+mn-cs"/>
                        </a:rPr>
                        <a:t>Yes/ No / Unknown Value Set</a:t>
                      </a:r>
                    </a:p>
                  </a:txBody>
                  <a:tcPr marL="68580" marR="68580" marT="34290" marB="34290"/>
                </a:tc>
                <a:tc hMerge="1">
                  <a:txBody>
                    <a:bodyPr/>
                    <a:lstStyle/>
                    <a:p>
                      <a:endParaRPr lang="en-US"/>
                    </a:p>
                  </a:txBody>
                  <a:tcPr/>
                </a:tc>
                <a:extLst>
                  <a:ext uri="{0D108BD9-81ED-4DB2-BD59-A6C34878D82A}">
                    <a16:rowId xmlns:a16="http://schemas.microsoft.com/office/drawing/2014/main" val="4218344310"/>
                  </a:ext>
                </a:extLst>
              </a:tr>
              <a:tr h="125730">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373066001</a:t>
                      </a:r>
                    </a:p>
                  </a:txBody>
                  <a:tcPr marL="0" marR="0" marT="0" marB="0"/>
                </a:tc>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Yes (qualifier value)</a:t>
                      </a:r>
                    </a:p>
                  </a:txBody>
                  <a:tcPr marL="64294" marR="0" marT="0" marB="0"/>
                </a:tc>
                <a:extLst>
                  <a:ext uri="{0D108BD9-81ED-4DB2-BD59-A6C34878D82A}">
                    <a16:rowId xmlns:a16="http://schemas.microsoft.com/office/drawing/2014/main" val="3284895606"/>
                  </a:ext>
                </a:extLst>
              </a:tr>
              <a:tr h="125730">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373067005</a:t>
                      </a:r>
                    </a:p>
                  </a:txBody>
                  <a:tcPr marL="0" marR="0" marT="0" marB="0"/>
                </a:tc>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No (qualifier value)</a:t>
                      </a:r>
                    </a:p>
                  </a:txBody>
                  <a:tcPr marL="64294" marR="0" marT="0" marB="0"/>
                </a:tc>
                <a:extLst>
                  <a:ext uri="{0D108BD9-81ED-4DB2-BD59-A6C34878D82A}">
                    <a16:rowId xmlns:a16="http://schemas.microsoft.com/office/drawing/2014/main" val="3264341010"/>
                  </a:ext>
                </a:extLst>
              </a:tr>
              <a:tr h="131969">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261665006</a:t>
                      </a:r>
                    </a:p>
                  </a:txBody>
                  <a:tcPr marL="0" marR="0" marT="0" marB="0"/>
                </a:tc>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Unknown (qualifier value)</a:t>
                      </a:r>
                    </a:p>
                  </a:txBody>
                  <a:tcPr marL="64294" marR="0" marT="0" marB="0"/>
                </a:tc>
                <a:extLst>
                  <a:ext uri="{0D108BD9-81ED-4DB2-BD59-A6C34878D82A}">
                    <a16:rowId xmlns:a16="http://schemas.microsoft.com/office/drawing/2014/main" val="2640628558"/>
                  </a:ext>
                </a:extLst>
              </a:tr>
              <a:tr h="132874">
                <a:tc>
                  <a:txBody>
                    <a:bodyPr/>
                    <a:lstStyle/>
                    <a:p>
                      <a:pPr algn="l" fontAlgn="t"/>
                      <a:r>
                        <a:rPr lang="en-US" sz="800" b="0" i="0" u="none" strike="noStrike" dirty="0">
                          <a:solidFill>
                            <a:srgbClr val="000000"/>
                          </a:solidFill>
                          <a:effectLst/>
                          <a:latin typeface="Calibri" panose="020F0502020204030204" pitchFamily="34" charset="0"/>
                        </a:rPr>
                        <a:t>……..</a:t>
                      </a:r>
                    </a:p>
                  </a:txBody>
                  <a:tcPr marL="7144" marR="7144" marT="7144" marB="0"/>
                </a:tc>
                <a:tc>
                  <a:txBody>
                    <a:bodyPr/>
                    <a:lstStyle/>
                    <a:p>
                      <a:pPr algn="l" fontAlgn="t"/>
                      <a:endParaRPr lang="en-US" sz="800" b="0" i="0" u="none" strike="noStrike" dirty="0">
                        <a:solidFill>
                          <a:srgbClr val="000000"/>
                        </a:solidFill>
                        <a:effectLst/>
                        <a:latin typeface="Calibri" panose="020F0502020204030204" pitchFamily="34" charset="0"/>
                      </a:endParaRPr>
                    </a:p>
                  </a:txBody>
                  <a:tcPr marL="7144" marR="7144" marT="7144" marB="0"/>
                </a:tc>
                <a:extLst>
                  <a:ext uri="{0D108BD9-81ED-4DB2-BD59-A6C34878D82A}">
                    <a16:rowId xmlns:a16="http://schemas.microsoft.com/office/drawing/2014/main" val="4258283945"/>
                  </a:ext>
                </a:extLst>
              </a:tr>
            </a:tbl>
          </a:graphicData>
        </a:graphic>
      </p:graphicFrame>
      <p:cxnSp>
        <p:nvCxnSpPr>
          <p:cNvPr id="55" name="Straight Connector 54">
            <a:extLst>
              <a:ext uri="{FF2B5EF4-FFF2-40B4-BE49-F238E27FC236}">
                <a16:creationId xmlns:a16="http://schemas.microsoft.com/office/drawing/2014/main" id="{6E24D5CE-8B6E-4A4C-B23E-7286001C09B8}"/>
              </a:ext>
            </a:extLst>
          </p:cNvPr>
          <p:cNvCxnSpPr>
            <a:cxnSpLocks/>
            <a:stCxn id="26" idx="3"/>
          </p:cNvCxnSpPr>
          <p:nvPr/>
        </p:nvCxnSpPr>
        <p:spPr>
          <a:xfrm>
            <a:off x="6583131" y="4732960"/>
            <a:ext cx="2185640" cy="375344"/>
          </a:xfrm>
          <a:prstGeom prst="line">
            <a:avLst/>
          </a:prstGeom>
          <a:ln w="38100">
            <a:solidFill>
              <a:srgbClr val="385D8A"/>
            </a:solidFill>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C6F93991-2B7E-41DB-94E5-625164550394}"/>
              </a:ext>
            </a:extLst>
          </p:cNvPr>
          <p:cNvSpPr/>
          <p:nvPr/>
        </p:nvSpPr>
        <p:spPr>
          <a:xfrm>
            <a:off x="5005271" y="4949315"/>
            <a:ext cx="1577858" cy="1142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2" name="Isosceles Triangle 71">
            <a:extLst>
              <a:ext uri="{FF2B5EF4-FFF2-40B4-BE49-F238E27FC236}">
                <a16:creationId xmlns:a16="http://schemas.microsoft.com/office/drawing/2014/main" id="{F5297FD1-48D0-415B-85B7-1123C5274D89}"/>
              </a:ext>
            </a:extLst>
          </p:cNvPr>
          <p:cNvSpPr/>
          <p:nvPr/>
        </p:nvSpPr>
        <p:spPr>
          <a:xfrm rot="10800000">
            <a:off x="6486394" y="4970113"/>
            <a:ext cx="71946" cy="77530"/>
          </a:xfrm>
          <a:prstGeom prst="triangle">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73" name="Rectangle 72">
            <a:extLst>
              <a:ext uri="{FF2B5EF4-FFF2-40B4-BE49-F238E27FC236}">
                <a16:creationId xmlns:a16="http://schemas.microsoft.com/office/drawing/2014/main" id="{8C9C21DD-63D6-49E5-B65F-9D1ED6DE80B0}"/>
              </a:ext>
            </a:extLst>
          </p:cNvPr>
          <p:cNvSpPr/>
          <p:nvPr/>
        </p:nvSpPr>
        <p:spPr>
          <a:xfrm>
            <a:off x="5005271" y="2716118"/>
            <a:ext cx="1577858" cy="1142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4" name="Isosceles Triangle 73">
            <a:extLst>
              <a:ext uri="{FF2B5EF4-FFF2-40B4-BE49-F238E27FC236}">
                <a16:creationId xmlns:a16="http://schemas.microsoft.com/office/drawing/2014/main" id="{3A439AD0-E3C9-4B64-A5F5-2E9376B813DA}"/>
              </a:ext>
            </a:extLst>
          </p:cNvPr>
          <p:cNvSpPr/>
          <p:nvPr/>
        </p:nvSpPr>
        <p:spPr>
          <a:xfrm rot="10800000">
            <a:off x="6486393" y="2736916"/>
            <a:ext cx="71946" cy="77530"/>
          </a:xfrm>
          <a:prstGeom prst="triangle">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75" name="Rectangle 74">
            <a:extLst>
              <a:ext uri="{FF2B5EF4-FFF2-40B4-BE49-F238E27FC236}">
                <a16:creationId xmlns:a16="http://schemas.microsoft.com/office/drawing/2014/main" id="{56CFD00D-099C-41F1-89B0-5FA71EBDE961}"/>
              </a:ext>
            </a:extLst>
          </p:cNvPr>
          <p:cNvSpPr/>
          <p:nvPr/>
        </p:nvSpPr>
        <p:spPr>
          <a:xfrm>
            <a:off x="5012244" y="3019726"/>
            <a:ext cx="1577858" cy="1142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76" name="Isosceles Triangle 75">
            <a:extLst>
              <a:ext uri="{FF2B5EF4-FFF2-40B4-BE49-F238E27FC236}">
                <a16:creationId xmlns:a16="http://schemas.microsoft.com/office/drawing/2014/main" id="{F5B537D7-AA81-4716-8E7E-641499F3B67D}"/>
              </a:ext>
            </a:extLst>
          </p:cNvPr>
          <p:cNvSpPr/>
          <p:nvPr/>
        </p:nvSpPr>
        <p:spPr>
          <a:xfrm rot="10800000">
            <a:off x="6493366" y="3040524"/>
            <a:ext cx="71946" cy="77530"/>
          </a:xfrm>
          <a:prstGeom prst="triangle">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cxnSp>
        <p:nvCxnSpPr>
          <p:cNvPr id="84" name="Straight Connector 83">
            <a:extLst>
              <a:ext uri="{FF2B5EF4-FFF2-40B4-BE49-F238E27FC236}">
                <a16:creationId xmlns:a16="http://schemas.microsoft.com/office/drawing/2014/main" id="{0D7EAE94-784D-4A8C-A2DD-BEA1CBB9A38D}"/>
              </a:ext>
            </a:extLst>
          </p:cNvPr>
          <p:cNvCxnSpPr>
            <a:cxnSpLocks/>
            <a:stCxn id="75" idx="3"/>
          </p:cNvCxnSpPr>
          <p:nvPr/>
        </p:nvCxnSpPr>
        <p:spPr>
          <a:xfrm>
            <a:off x="6590102" y="3076830"/>
            <a:ext cx="2236244" cy="492199"/>
          </a:xfrm>
          <a:prstGeom prst="line">
            <a:avLst/>
          </a:prstGeom>
          <a:ln w="38100">
            <a:solidFill>
              <a:srgbClr val="385D8A"/>
            </a:solidFill>
          </a:ln>
        </p:spPr>
        <p:style>
          <a:lnRef idx="1">
            <a:schemeClr val="accent1"/>
          </a:lnRef>
          <a:fillRef idx="0">
            <a:schemeClr val="accent1"/>
          </a:fillRef>
          <a:effectRef idx="0">
            <a:schemeClr val="accent1"/>
          </a:effectRef>
          <a:fontRef idx="minor">
            <a:schemeClr val="tx1"/>
          </a:fontRef>
        </p:style>
      </p:cxnSp>
      <p:sp>
        <p:nvSpPr>
          <p:cNvPr id="87" name="Rectangle 86">
            <a:extLst>
              <a:ext uri="{FF2B5EF4-FFF2-40B4-BE49-F238E27FC236}">
                <a16:creationId xmlns:a16="http://schemas.microsoft.com/office/drawing/2014/main" id="{0E02E435-EACF-4E4D-93B5-70D813F3B800}"/>
              </a:ext>
            </a:extLst>
          </p:cNvPr>
          <p:cNvSpPr/>
          <p:nvPr/>
        </p:nvSpPr>
        <p:spPr>
          <a:xfrm>
            <a:off x="5005270" y="3294378"/>
            <a:ext cx="1577858" cy="1142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88" name="Isosceles Triangle 87">
            <a:extLst>
              <a:ext uri="{FF2B5EF4-FFF2-40B4-BE49-F238E27FC236}">
                <a16:creationId xmlns:a16="http://schemas.microsoft.com/office/drawing/2014/main" id="{13340345-3297-4BC8-BEBB-55C8A2D2EFD6}"/>
              </a:ext>
            </a:extLst>
          </p:cNvPr>
          <p:cNvSpPr/>
          <p:nvPr/>
        </p:nvSpPr>
        <p:spPr>
          <a:xfrm rot="10800000">
            <a:off x="6486392" y="3315176"/>
            <a:ext cx="71946" cy="77530"/>
          </a:xfrm>
          <a:prstGeom prst="triangle">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90" name="Rectangle 89">
            <a:extLst>
              <a:ext uri="{FF2B5EF4-FFF2-40B4-BE49-F238E27FC236}">
                <a16:creationId xmlns:a16="http://schemas.microsoft.com/office/drawing/2014/main" id="{C4130BB8-5B70-4580-B1B0-47BBBD626C55}"/>
              </a:ext>
            </a:extLst>
          </p:cNvPr>
          <p:cNvSpPr/>
          <p:nvPr/>
        </p:nvSpPr>
        <p:spPr>
          <a:xfrm>
            <a:off x="5012243" y="3569029"/>
            <a:ext cx="1577858" cy="4559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95" name="Straight Connector 94">
            <a:extLst>
              <a:ext uri="{FF2B5EF4-FFF2-40B4-BE49-F238E27FC236}">
                <a16:creationId xmlns:a16="http://schemas.microsoft.com/office/drawing/2014/main" id="{246D85D0-EE3D-46F8-8CE7-197737189DF2}"/>
              </a:ext>
            </a:extLst>
          </p:cNvPr>
          <p:cNvCxnSpPr>
            <a:cxnSpLocks/>
            <a:stCxn id="87" idx="3"/>
          </p:cNvCxnSpPr>
          <p:nvPr/>
        </p:nvCxnSpPr>
        <p:spPr>
          <a:xfrm>
            <a:off x="6583128" y="3351482"/>
            <a:ext cx="2170974" cy="347614"/>
          </a:xfrm>
          <a:prstGeom prst="line">
            <a:avLst/>
          </a:prstGeom>
          <a:ln w="38100">
            <a:solidFill>
              <a:srgbClr val="385D8A"/>
            </a:solidFill>
          </a:ln>
        </p:spPr>
        <p:style>
          <a:lnRef idx="1">
            <a:schemeClr val="accent1"/>
          </a:lnRef>
          <a:fillRef idx="0">
            <a:schemeClr val="accent1"/>
          </a:fillRef>
          <a:effectRef idx="0">
            <a:schemeClr val="accent1"/>
          </a:effectRef>
          <a:fontRef idx="minor">
            <a:schemeClr val="tx1"/>
          </a:fontRef>
        </p:style>
      </p:cxnSp>
      <p:sp>
        <p:nvSpPr>
          <p:cNvPr id="107" name="Rectangle 106">
            <a:extLst>
              <a:ext uri="{FF2B5EF4-FFF2-40B4-BE49-F238E27FC236}">
                <a16:creationId xmlns:a16="http://schemas.microsoft.com/office/drawing/2014/main" id="{3FA51BC8-83BE-4F5A-B2B7-8BCEF04A5902}"/>
              </a:ext>
            </a:extLst>
          </p:cNvPr>
          <p:cNvSpPr/>
          <p:nvPr/>
        </p:nvSpPr>
        <p:spPr>
          <a:xfrm>
            <a:off x="5005269" y="5235170"/>
            <a:ext cx="1577858" cy="1142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08" name="Isosceles Triangle 107">
            <a:extLst>
              <a:ext uri="{FF2B5EF4-FFF2-40B4-BE49-F238E27FC236}">
                <a16:creationId xmlns:a16="http://schemas.microsoft.com/office/drawing/2014/main" id="{944850BC-0C3E-4AFF-9A0F-06599C7BB75C}"/>
              </a:ext>
            </a:extLst>
          </p:cNvPr>
          <p:cNvSpPr/>
          <p:nvPr/>
        </p:nvSpPr>
        <p:spPr>
          <a:xfrm rot="10800000">
            <a:off x="6486392" y="5255968"/>
            <a:ext cx="71946" cy="77530"/>
          </a:xfrm>
          <a:prstGeom prst="triangle">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cxnSp>
        <p:nvCxnSpPr>
          <p:cNvPr id="113" name="Straight Connector 112">
            <a:extLst>
              <a:ext uri="{FF2B5EF4-FFF2-40B4-BE49-F238E27FC236}">
                <a16:creationId xmlns:a16="http://schemas.microsoft.com/office/drawing/2014/main" id="{DA78847F-5A01-4DA5-B312-D7F3C7B68AC9}"/>
              </a:ext>
            </a:extLst>
          </p:cNvPr>
          <p:cNvCxnSpPr>
            <a:cxnSpLocks/>
            <a:stCxn id="107" idx="3"/>
          </p:cNvCxnSpPr>
          <p:nvPr/>
        </p:nvCxnSpPr>
        <p:spPr>
          <a:xfrm>
            <a:off x="6583127" y="5292274"/>
            <a:ext cx="2278264" cy="1061959"/>
          </a:xfrm>
          <a:prstGeom prst="line">
            <a:avLst/>
          </a:prstGeom>
          <a:ln w="38100">
            <a:solidFill>
              <a:srgbClr val="385D8A"/>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3EE3A873-B10A-4C3F-9669-7F60F0FF37D7}"/>
              </a:ext>
            </a:extLst>
          </p:cNvPr>
          <p:cNvCxnSpPr>
            <a:cxnSpLocks/>
            <a:stCxn id="71" idx="3"/>
          </p:cNvCxnSpPr>
          <p:nvPr/>
        </p:nvCxnSpPr>
        <p:spPr>
          <a:xfrm>
            <a:off x="6583129" y="5006419"/>
            <a:ext cx="2315184" cy="535014"/>
          </a:xfrm>
          <a:prstGeom prst="line">
            <a:avLst/>
          </a:prstGeom>
          <a:ln w="38100">
            <a:solidFill>
              <a:srgbClr val="385D8A"/>
            </a:solidFill>
          </a:ln>
        </p:spPr>
        <p:style>
          <a:lnRef idx="1">
            <a:schemeClr val="accent1"/>
          </a:lnRef>
          <a:fillRef idx="0">
            <a:schemeClr val="accent1"/>
          </a:fillRef>
          <a:effectRef idx="0">
            <a:schemeClr val="accent1"/>
          </a:effectRef>
          <a:fontRef idx="minor">
            <a:schemeClr val="tx1"/>
          </a:fontRef>
        </p:style>
      </p:cxnSp>
      <p:graphicFrame>
        <p:nvGraphicFramePr>
          <p:cNvPr id="118" name="Content Placeholder 3">
            <a:extLst>
              <a:ext uri="{FF2B5EF4-FFF2-40B4-BE49-F238E27FC236}">
                <a16:creationId xmlns:a16="http://schemas.microsoft.com/office/drawing/2014/main" id="{DB5220B8-9F12-4D10-A21B-9C606ADE7F23}"/>
              </a:ext>
            </a:extLst>
          </p:cNvPr>
          <p:cNvGraphicFramePr>
            <a:graphicFrameLocks/>
          </p:cNvGraphicFramePr>
          <p:nvPr>
            <p:extLst>
              <p:ext uri="{D42A27DB-BD31-4B8C-83A1-F6EECF244321}">
                <p14:modId xmlns:p14="http://schemas.microsoft.com/office/powerpoint/2010/main" val="1046737823"/>
              </p:ext>
            </p:extLst>
          </p:nvPr>
        </p:nvGraphicFramePr>
        <p:xfrm>
          <a:off x="8744837" y="3477058"/>
          <a:ext cx="3130003" cy="501063"/>
        </p:xfrm>
        <a:graphic>
          <a:graphicData uri="http://schemas.openxmlformats.org/drawingml/2006/table">
            <a:tbl>
              <a:tblPr firstRow="1" bandRow="1">
                <a:tableStyleId>{5C22544A-7EE6-4342-B048-85BDC9FD1C3A}</a:tableStyleId>
              </a:tblPr>
              <a:tblGrid>
                <a:gridCol w="600869">
                  <a:extLst>
                    <a:ext uri="{9D8B030D-6E8A-4147-A177-3AD203B41FA5}">
                      <a16:colId xmlns:a16="http://schemas.microsoft.com/office/drawing/2014/main" val="3612799224"/>
                    </a:ext>
                  </a:extLst>
                </a:gridCol>
                <a:gridCol w="2529134">
                  <a:extLst>
                    <a:ext uri="{9D8B030D-6E8A-4147-A177-3AD203B41FA5}">
                      <a16:colId xmlns:a16="http://schemas.microsoft.com/office/drawing/2014/main" val="1969846505"/>
                    </a:ext>
                  </a:extLst>
                </a:gridCol>
              </a:tblGrid>
              <a:tr h="228600">
                <a:tc gridSpan="2">
                  <a:txBody>
                    <a:bodyPr/>
                    <a:lstStyle/>
                    <a:p>
                      <a:r>
                        <a:rPr lang="en-US" sz="1100" b="1" kern="1200" dirty="0">
                          <a:solidFill>
                            <a:schemeClr val="lt1"/>
                          </a:solidFill>
                          <a:latin typeface="+mn-lt"/>
                          <a:ea typeface="+mn-ea"/>
                          <a:cs typeface="+mn-cs"/>
                        </a:rPr>
                        <a:t>Animal Value Set</a:t>
                      </a:r>
                    </a:p>
                  </a:txBody>
                  <a:tcPr marL="68580" marR="68580" marT="34290" marB="34290"/>
                </a:tc>
                <a:tc hMerge="1">
                  <a:txBody>
                    <a:bodyPr/>
                    <a:lstStyle/>
                    <a:p>
                      <a:endParaRPr lang="en-US"/>
                    </a:p>
                  </a:txBody>
                  <a:tcPr/>
                </a:tc>
                <a:extLst>
                  <a:ext uri="{0D108BD9-81ED-4DB2-BD59-A6C34878D82A}">
                    <a16:rowId xmlns:a16="http://schemas.microsoft.com/office/drawing/2014/main" val="4218344310"/>
                  </a:ext>
                </a:extLst>
              </a:tr>
              <a:tr h="131969">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387961004</a:t>
                      </a:r>
                    </a:p>
                  </a:txBody>
                  <a:tcPr marL="0" marR="0" marT="0" marB="0"/>
                </a:tc>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Kingdom Animalia (Organism)</a:t>
                      </a:r>
                    </a:p>
                  </a:txBody>
                  <a:tcPr marL="64294" marR="0" marT="0" marB="0"/>
                </a:tc>
                <a:extLst>
                  <a:ext uri="{0D108BD9-81ED-4DB2-BD59-A6C34878D82A}">
                    <a16:rowId xmlns:a16="http://schemas.microsoft.com/office/drawing/2014/main" val="104861341"/>
                  </a:ext>
                </a:extLst>
              </a:tr>
              <a:tr h="132874">
                <a:tc>
                  <a:txBody>
                    <a:bodyPr/>
                    <a:lstStyle/>
                    <a:p>
                      <a:pPr algn="l" fontAlgn="t"/>
                      <a:r>
                        <a:rPr lang="en-US" sz="800" b="0" i="0" u="none" strike="noStrike" dirty="0">
                          <a:solidFill>
                            <a:srgbClr val="000000"/>
                          </a:solidFill>
                          <a:effectLst/>
                          <a:latin typeface="Calibri" panose="020F0502020204030204" pitchFamily="34" charset="0"/>
                        </a:rPr>
                        <a:t>……..</a:t>
                      </a:r>
                    </a:p>
                  </a:txBody>
                  <a:tcPr marL="7144" marR="7144" marT="7144" marB="0"/>
                </a:tc>
                <a:tc>
                  <a:txBody>
                    <a:bodyPr/>
                    <a:lstStyle/>
                    <a:p>
                      <a:pPr algn="l" fontAlgn="t"/>
                      <a:endParaRPr lang="en-US" sz="800" b="0" i="0" u="none" strike="noStrike" dirty="0">
                        <a:solidFill>
                          <a:srgbClr val="000000"/>
                        </a:solidFill>
                        <a:effectLst/>
                        <a:latin typeface="Calibri" panose="020F0502020204030204" pitchFamily="34" charset="0"/>
                      </a:endParaRPr>
                    </a:p>
                  </a:txBody>
                  <a:tcPr marL="7144" marR="7144" marT="7144" marB="0"/>
                </a:tc>
                <a:extLst>
                  <a:ext uri="{0D108BD9-81ED-4DB2-BD59-A6C34878D82A}">
                    <a16:rowId xmlns:a16="http://schemas.microsoft.com/office/drawing/2014/main" val="4258283945"/>
                  </a:ext>
                </a:extLst>
              </a:tr>
            </a:tbl>
          </a:graphicData>
        </a:graphic>
      </p:graphicFrame>
      <p:cxnSp>
        <p:nvCxnSpPr>
          <p:cNvPr id="147" name="Straight Connector 146">
            <a:extLst>
              <a:ext uri="{FF2B5EF4-FFF2-40B4-BE49-F238E27FC236}">
                <a16:creationId xmlns:a16="http://schemas.microsoft.com/office/drawing/2014/main" id="{AC47C4A0-1CC6-4807-8246-739ACB9B5A13}"/>
              </a:ext>
            </a:extLst>
          </p:cNvPr>
          <p:cNvCxnSpPr>
            <a:cxnSpLocks/>
            <a:stCxn id="149" idx="3"/>
          </p:cNvCxnSpPr>
          <p:nvPr/>
        </p:nvCxnSpPr>
        <p:spPr>
          <a:xfrm flipV="1">
            <a:off x="6590101" y="4264833"/>
            <a:ext cx="2193960" cy="189102"/>
          </a:xfrm>
          <a:prstGeom prst="line">
            <a:avLst/>
          </a:prstGeom>
          <a:ln w="38100">
            <a:solidFill>
              <a:srgbClr val="385D8A"/>
            </a:solidFill>
          </a:ln>
        </p:spPr>
        <p:style>
          <a:lnRef idx="1">
            <a:schemeClr val="accent1"/>
          </a:lnRef>
          <a:fillRef idx="0">
            <a:schemeClr val="accent1"/>
          </a:fillRef>
          <a:effectRef idx="0">
            <a:schemeClr val="accent1"/>
          </a:effectRef>
          <a:fontRef idx="minor">
            <a:schemeClr val="tx1"/>
          </a:fontRef>
        </p:style>
      </p:cxnSp>
      <p:graphicFrame>
        <p:nvGraphicFramePr>
          <p:cNvPr id="148" name="Content Placeholder 3">
            <a:extLst>
              <a:ext uri="{FF2B5EF4-FFF2-40B4-BE49-F238E27FC236}">
                <a16:creationId xmlns:a16="http://schemas.microsoft.com/office/drawing/2014/main" id="{042CA633-C2D2-4F9E-A5EC-860A5D034389}"/>
              </a:ext>
            </a:extLst>
          </p:cNvPr>
          <p:cNvGraphicFramePr>
            <a:graphicFrameLocks/>
          </p:cNvGraphicFramePr>
          <p:nvPr>
            <p:extLst>
              <p:ext uri="{D42A27DB-BD31-4B8C-83A1-F6EECF244321}">
                <p14:modId xmlns:p14="http://schemas.microsoft.com/office/powerpoint/2010/main" val="3928140989"/>
              </p:ext>
            </p:extLst>
          </p:nvPr>
        </p:nvGraphicFramePr>
        <p:xfrm>
          <a:off x="8744836" y="4151869"/>
          <a:ext cx="3130003" cy="633032"/>
        </p:xfrm>
        <a:graphic>
          <a:graphicData uri="http://schemas.openxmlformats.org/drawingml/2006/table">
            <a:tbl>
              <a:tblPr firstRow="1" bandRow="1">
                <a:tableStyleId>{5C22544A-7EE6-4342-B048-85BDC9FD1C3A}</a:tableStyleId>
              </a:tblPr>
              <a:tblGrid>
                <a:gridCol w="600869">
                  <a:extLst>
                    <a:ext uri="{9D8B030D-6E8A-4147-A177-3AD203B41FA5}">
                      <a16:colId xmlns:a16="http://schemas.microsoft.com/office/drawing/2014/main" val="3612799224"/>
                    </a:ext>
                  </a:extLst>
                </a:gridCol>
                <a:gridCol w="2529134">
                  <a:extLst>
                    <a:ext uri="{9D8B030D-6E8A-4147-A177-3AD203B41FA5}">
                      <a16:colId xmlns:a16="http://schemas.microsoft.com/office/drawing/2014/main" val="1969846505"/>
                    </a:ext>
                  </a:extLst>
                </a:gridCol>
              </a:tblGrid>
              <a:tr h="228600">
                <a:tc gridSpan="2">
                  <a:txBody>
                    <a:bodyPr/>
                    <a:lstStyle/>
                    <a:p>
                      <a:r>
                        <a:rPr lang="en-US" sz="1100" b="1" kern="1200" dirty="0">
                          <a:solidFill>
                            <a:schemeClr val="lt1"/>
                          </a:solidFill>
                          <a:latin typeface="+mn-lt"/>
                          <a:ea typeface="+mn-ea"/>
                          <a:cs typeface="+mn-cs"/>
                        </a:rPr>
                        <a:t>Fever Value Set</a:t>
                      </a:r>
                    </a:p>
                  </a:txBody>
                  <a:tcPr marL="68580" marR="68580" marT="34290" marB="34290"/>
                </a:tc>
                <a:tc hMerge="1">
                  <a:txBody>
                    <a:bodyPr/>
                    <a:lstStyle/>
                    <a:p>
                      <a:endParaRPr lang="en-US"/>
                    </a:p>
                  </a:txBody>
                  <a:tcPr/>
                </a:tc>
                <a:extLst>
                  <a:ext uri="{0D108BD9-81ED-4DB2-BD59-A6C34878D82A}">
                    <a16:rowId xmlns:a16="http://schemas.microsoft.com/office/drawing/2014/main" val="4218344310"/>
                  </a:ext>
                </a:extLst>
              </a:tr>
              <a:tr h="131969">
                <a:tc>
                  <a:txBody>
                    <a:bodyPr/>
                    <a:lstStyle/>
                    <a:p>
                      <a:pPr algn="l" fontAlgn="t"/>
                      <a:r>
                        <a:rPr lang="en-US" sz="800" b="0" i="0" kern="1200" dirty="0">
                          <a:solidFill>
                            <a:schemeClr val="dk1"/>
                          </a:solidFill>
                          <a:effectLst/>
                          <a:latin typeface="+mn-lt"/>
                          <a:ea typeface="+mn-ea"/>
                          <a:cs typeface="+mn-cs"/>
                        </a:rPr>
                        <a:t>426000000</a:t>
                      </a:r>
                      <a:endParaRPr lang="en-US" sz="800" b="0" i="0" u="none" strike="noStrike" kern="1200" dirty="0">
                        <a:solidFill>
                          <a:srgbClr val="000000"/>
                        </a:solidFill>
                        <a:effectLst/>
                        <a:latin typeface="Calibri" panose="020F0502020204030204" pitchFamily="34" charset="0"/>
                        <a:ea typeface="+mn-ea"/>
                        <a:cs typeface="+mn-cs"/>
                      </a:endParaRPr>
                    </a:p>
                  </a:txBody>
                  <a:tcPr marL="0" marR="0" marT="0" marB="0"/>
                </a:tc>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Fever greater than 100.4 Fahrenheit (finding)</a:t>
                      </a:r>
                    </a:p>
                  </a:txBody>
                  <a:tcPr marL="64294" marR="0" marT="0" marB="0"/>
                </a:tc>
                <a:extLst>
                  <a:ext uri="{0D108BD9-81ED-4DB2-BD59-A6C34878D82A}">
                    <a16:rowId xmlns:a16="http://schemas.microsoft.com/office/drawing/2014/main" val="104861341"/>
                  </a:ext>
                </a:extLst>
              </a:tr>
              <a:tr h="131969">
                <a:tc>
                  <a:txBody>
                    <a:bodyPr/>
                    <a:lstStyle/>
                    <a:p>
                      <a:pPr algn="l" fontAlgn="t"/>
                      <a:r>
                        <a:rPr lang="en-US" sz="800" b="0" i="0" kern="1200" dirty="0">
                          <a:solidFill>
                            <a:schemeClr val="dk1"/>
                          </a:solidFill>
                          <a:effectLst/>
                          <a:latin typeface="+mn-lt"/>
                          <a:ea typeface="+mn-ea"/>
                          <a:cs typeface="+mn-cs"/>
                        </a:rPr>
                        <a:t>103001002</a:t>
                      </a:r>
                    </a:p>
                  </a:txBody>
                  <a:tcPr marL="0" marR="0" marT="0" marB="0"/>
                </a:tc>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Feeling Feverish</a:t>
                      </a:r>
                    </a:p>
                  </a:txBody>
                  <a:tcPr marL="64294" marR="0" marT="0" marB="0"/>
                </a:tc>
                <a:extLst>
                  <a:ext uri="{0D108BD9-81ED-4DB2-BD59-A6C34878D82A}">
                    <a16:rowId xmlns:a16="http://schemas.microsoft.com/office/drawing/2014/main" val="2622649757"/>
                  </a:ext>
                </a:extLst>
              </a:tr>
              <a:tr h="132874">
                <a:tc>
                  <a:txBody>
                    <a:bodyPr/>
                    <a:lstStyle/>
                    <a:p>
                      <a:pPr algn="l" fontAlgn="t"/>
                      <a:r>
                        <a:rPr lang="en-US" sz="800" b="0" i="0" u="none" strike="noStrike" dirty="0">
                          <a:solidFill>
                            <a:srgbClr val="000000"/>
                          </a:solidFill>
                          <a:effectLst/>
                          <a:latin typeface="Calibri" panose="020F0502020204030204" pitchFamily="34" charset="0"/>
                        </a:rPr>
                        <a:t>……..</a:t>
                      </a:r>
                    </a:p>
                  </a:txBody>
                  <a:tcPr marL="7144" marR="7144" marT="7144" marB="0"/>
                </a:tc>
                <a:tc>
                  <a:txBody>
                    <a:bodyPr/>
                    <a:lstStyle/>
                    <a:p>
                      <a:pPr algn="l" fontAlgn="t"/>
                      <a:endParaRPr lang="en-US" sz="800" b="0" i="0" u="none" strike="noStrike" dirty="0">
                        <a:solidFill>
                          <a:srgbClr val="000000"/>
                        </a:solidFill>
                        <a:effectLst/>
                        <a:latin typeface="Calibri" panose="020F0502020204030204" pitchFamily="34" charset="0"/>
                      </a:endParaRPr>
                    </a:p>
                  </a:txBody>
                  <a:tcPr marL="7144" marR="7144" marT="7144" marB="0"/>
                </a:tc>
                <a:extLst>
                  <a:ext uri="{0D108BD9-81ED-4DB2-BD59-A6C34878D82A}">
                    <a16:rowId xmlns:a16="http://schemas.microsoft.com/office/drawing/2014/main" val="4258283945"/>
                  </a:ext>
                </a:extLst>
              </a:tr>
            </a:tbl>
          </a:graphicData>
        </a:graphic>
      </p:graphicFrame>
      <p:sp>
        <p:nvSpPr>
          <p:cNvPr id="149" name="Rectangle 148">
            <a:extLst>
              <a:ext uri="{FF2B5EF4-FFF2-40B4-BE49-F238E27FC236}">
                <a16:creationId xmlns:a16="http://schemas.microsoft.com/office/drawing/2014/main" id="{8C05A37A-8769-4D41-ACBA-5ED627F77E78}"/>
              </a:ext>
            </a:extLst>
          </p:cNvPr>
          <p:cNvSpPr/>
          <p:nvPr/>
        </p:nvSpPr>
        <p:spPr>
          <a:xfrm>
            <a:off x="5012243" y="4396831"/>
            <a:ext cx="1577858" cy="1142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0" name="Isosceles Triangle 149">
            <a:extLst>
              <a:ext uri="{FF2B5EF4-FFF2-40B4-BE49-F238E27FC236}">
                <a16:creationId xmlns:a16="http://schemas.microsoft.com/office/drawing/2014/main" id="{B277E793-C9C0-4717-B11B-7DB454F7FE59}"/>
              </a:ext>
            </a:extLst>
          </p:cNvPr>
          <p:cNvSpPr/>
          <p:nvPr/>
        </p:nvSpPr>
        <p:spPr>
          <a:xfrm rot="10800000">
            <a:off x="6493365" y="4417629"/>
            <a:ext cx="71946" cy="77530"/>
          </a:xfrm>
          <a:prstGeom prst="triangle">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154" name="Rectangle 153">
            <a:extLst>
              <a:ext uri="{FF2B5EF4-FFF2-40B4-BE49-F238E27FC236}">
                <a16:creationId xmlns:a16="http://schemas.microsoft.com/office/drawing/2014/main" id="{1FADC7C1-C244-4E48-BA9D-3D1C1B44D738}"/>
              </a:ext>
            </a:extLst>
          </p:cNvPr>
          <p:cNvSpPr/>
          <p:nvPr/>
        </p:nvSpPr>
        <p:spPr>
          <a:xfrm>
            <a:off x="8726863" y="4368824"/>
            <a:ext cx="3147975" cy="3015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Rectangle 156">
            <a:extLst>
              <a:ext uri="{FF2B5EF4-FFF2-40B4-BE49-F238E27FC236}">
                <a16:creationId xmlns:a16="http://schemas.microsoft.com/office/drawing/2014/main" id="{37F703A9-78BB-419F-A2EE-216EF46A7EC3}"/>
              </a:ext>
            </a:extLst>
          </p:cNvPr>
          <p:cNvSpPr/>
          <p:nvPr/>
        </p:nvSpPr>
        <p:spPr>
          <a:xfrm>
            <a:off x="529167" y="2004554"/>
            <a:ext cx="2743200" cy="1354217"/>
          </a:xfrm>
          <a:prstGeom prst="rect">
            <a:avLst/>
          </a:prstGeom>
        </p:spPr>
        <p:txBody>
          <a:bodyPr wrap="square">
            <a:spAutoFit/>
          </a:bodyPr>
          <a:lstStyle/>
          <a:p>
            <a:pPr marL="285750" indent="-285750">
              <a:spcAft>
                <a:spcPts val="600"/>
              </a:spcAft>
              <a:buFont typeface="Arial" panose="020B0604020202020204" pitchFamily="34" charset="0"/>
              <a:buChar char="•"/>
            </a:pPr>
            <a:r>
              <a:rPr lang="en-US" sz="1200" dirty="0">
                <a:latin typeface="Verdana" panose="020B0604030504040204" pitchFamily="34" charset="0"/>
                <a:ea typeface="Verdana" panose="020B0604030504040204" pitchFamily="34" charset="0"/>
              </a:rPr>
              <a:t>Analyzed questions and looked for areas of improvement</a:t>
            </a:r>
          </a:p>
          <a:p>
            <a:pPr marL="285750" indent="-285750">
              <a:spcAft>
                <a:spcPts val="600"/>
              </a:spcAft>
              <a:buFont typeface="Arial" panose="020B0604020202020204" pitchFamily="34" charset="0"/>
              <a:buChar char="•"/>
            </a:pPr>
            <a:r>
              <a:rPr lang="en-US" sz="1200" dirty="0">
                <a:latin typeface="Verdana" panose="020B0604030504040204" pitchFamily="34" charset="0"/>
                <a:ea typeface="Verdana" panose="020B0604030504040204" pitchFamily="34" charset="0"/>
              </a:rPr>
              <a:t>Example: </a:t>
            </a:r>
            <a:r>
              <a:rPr lang="en-US" sz="1200" i="1" dirty="0">
                <a:latin typeface="Verdana" panose="020B0604030504040204" pitchFamily="34" charset="0"/>
                <a:ea typeface="Verdana" panose="020B0604030504040204" pitchFamily="34" charset="0"/>
              </a:rPr>
              <a:t>What is the patient’s temperature?</a:t>
            </a:r>
          </a:p>
          <a:p>
            <a:pPr>
              <a:spcAft>
                <a:spcPts val="0"/>
              </a:spcAft>
            </a:pPr>
            <a:endParaRPr lang="en-US" sz="1200" dirty="0">
              <a:latin typeface="Verdana" panose="020B0604030504040204" pitchFamily="34" charset="0"/>
              <a:ea typeface="Verdana" panose="020B0604030504040204" pitchFamily="34" charset="0"/>
            </a:endParaRPr>
          </a:p>
        </p:txBody>
      </p:sp>
      <p:sp>
        <p:nvSpPr>
          <p:cNvPr id="158" name="Rectangle 157">
            <a:extLst>
              <a:ext uri="{FF2B5EF4-FFF2-40B4-BE49-F238E27FC236}">
                <a16:creationId xmlns:a16="http://schemas.microsoft.com/office/drawing/2014/main" id="{69278020-9435-4DCB-8932-7A53464B6014}"/>
              </a:ext>
            </a:extLst>
          </p:cNvPr>
          <p:cNvSpPr/>
          <p:nvPr/>
        </p:nvSpPr>
        <p:spPr>
          <a:xfrm>
            <a:off x="529167" y="1712619"/>
            <a:ext cx="2743200" cy="457200"/>
          </a:xfrm>
          <a:prstGeom prst="rect">
            <a:avLst/>
          </a:prstGeom>
        </p:spPr>
        <p:txBody>
          <a:bodyPr vert="horz" lIns="91440" tIns="45720" rIns="91440" bIns="45720" rtlCol="0"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400" b="1" u="sng" dirty="0">
                <a:solidFill>
                  <a:srgbClr val="000000"/>
                </a:solidFill>
                <a:latin typeface="Verdana" panose="020B0604030504040204" pitchFamily="34" charset="0"/>
                <a:ea typeface="Verdana" panose="020B0604030504040204" pitchFamily="34" charset="0"/>
                <a:cs typeface="Nexa Black" charset="0"/>
              </a:rPr>
              <a:t>Q</a:t>
            </a:r>
            <a:r>
              <a:rPr kumimoji="0" lang="en-US" sz="1400" b="1" i="0" u="sng" strike="noStrike" kern="1200" normalizeH="0" noProof="0" dirty="0">
                <a:ln>
                  <a:noFill/>
                </a:ln>
                <a:solidFill>
                  <a:srgbClr val="000000"/>
                </a:solidFill>
                <a:effectLst/>
                <a:uLnTx/>
                <a:uFillTx/>
                <a:latin typeface="Verdana" panose="020B0604030504040204" pitchFamily="34" charset="0"/>
                <a:ea typeface="Verdana" panose="020B0604030504040204" pitchFamily="34" charset="0"/>
                <a:cs typeface="Nexa Black" charset="0"/>
              </a:rPr>
              <a:t>uestionnaire</a:t>
            </a:r>
          </a:p>
        </p:txBody>
      </p:sp>
      <p:sp>
        <p:nvSpPr>
          <p:cNvPr id="161" name="Rectangle 160">
            <a:extLst>
              <a:ext uri="{FF2B5EF4-FFF2-40B4-BE49-F238E27FC236}">
                <a16:creationId xmlns:a16="http://schemas.microsoft.com/office/drawing/2014/main" id="{7F942490-5B6D-4162-B0D3-57A779D5EBA0}"/>
              </a:ext>
            </a:extLst>
          </p:cNvPr>
          <p:cNvSpPr/>
          <p:nvPr/>
        </p:nvSpPr>
        <p:spPr>
          <a:xfrm>
            <a:off x="529166" y="3405033"/>
            <a:ext cx="2374198" cy="1723549"/>
          </a:xfrm>
          <a:prstGeom prst="rect">
            <a:avLst/>
          </a:prstGeom>
        </p:spPr>
        <p:txBody>
          <a:bodyPr wrap="square">
            <a:spAutoFit/>
          </a:bodyPr>
          <a:lstStyle/>
          <a:p>
            <a:pPr marL="285750" indent="-285750">
              <a:spcAft>
                <a:spcPts val="600"/>
              </a:spcAft>
              <a:buFont typeface="Arial" panose="020B0604020202020204" pitchFamily="34" charset="0"/>
              <a:buChar char="•"/>
            </a:pPr>
            <a:r>
              <a:rPr lang="en-US" sz="1200" dirty="0">
                <a:latin typeface="Verdana" panose="020B0604030504040204" pitchFamily="34" charset="0"/>
                <a:ea typeface="Verdana" panose="020B0604030504040204" pitchFamily="34" charset="0"/>
              </a:rPr>
              <a:t>Restricted answers to eliminate ambiguity in codes and concepts </a:t>
            </a:r>
          </a:p>
          <a:p>
            <a:pPr marL="285750" indent="-285750">
              <a:spcAft>
                <a:spcPts val="600"/>
              </a:spcAft>
              <a:buFont typeface="Arial" panose="020B0604020202020204" pitchFamily="34" charset="0"/>
              <a:buChar char="•"/>
            </a:pPr>
            <a:r>
              <a:rPr lang="en-US" sz="1200" dirty="0">
                <a:latin typeface="Verdana" panose="020B0604030504040204" pitchFamily="34" charset="0"/>
                <a:ea typeface="Verdana" panose="020B0604030504040204" pitchFamily="34" charset="0"/>
              </a:rPr>
              <a:t>Example: </a:t>
            </a:r>
            <a:r>
              <a:rPr lang="en-US" sz="1200" i="1" dirty="0">
                <a:latin typeface="Verdana" panose="020B0604030504040204" pitchFamily="34" charset="0"/>
                <a:ea typeface="Verdana" panose="020B0604030504040204" pitchFamily="34" charset="0"/>
              </a:rPr>
              <a:t>Fever measurement versus feels hot/feverish versus feeling feverish</a:t>
            </a:r>
          </a:p>
          <a:p>
            <a:pPr marL="285750" indent="-285750">
              <a:spcAft>
                <a:spcPts val="0"/>
              </a:spcAft>
              <a:buFontTx/>
              <a:buChar char="-"/>
            </a:pPr>
            <a:endParaRPr lang="en-US" sz="1200" dirty="0">
              <a:latin typeface="Verdana" panose="020B0604030504040204" pitchFamily="34" charset="0"/>
              <a:ea typeface="Verdana" panose="020B0604030504040204" pitchFamily="34" charset="0"/>
            </a:endParaRPr>
          </a:p>
        </p:txBody>
      </p:sp>
      <p:sp>
        <p:nvSpPr>
          <p:cNvPr id="162" name="Rectangle 161">
            <a:extLst>
              <a:ext uri="{FF2B5EF4-FFF2-40B4-BE49-F238E27FC236}">
                <a16:creationId xmlns:a16="http://schemas.microsoft.com/office/drawing/2014/main" id="{6AA55B5D-29AF-4C6C-B0D9-A3E2C58C3BD3}"/>
              </a:ext>
            </a:extLst>
          </p:cNvPr>
          <p:cNvSpPr/>
          <p:nvPr/>
        </p:nvSpPr>
        <p:spPr>
          <a:xfrm>
            <a:off x="529166" y="3135053"/>
            <a:ext cx="2284313" cy="457200"/>
          </a:xfrm>
          <a:prstGeom prst="rect">
            <a:avLst/>
          </a:prstGeom>
        </p:spPr>
        <p:txBody>
          <a:bodyPr vert="horz" lIns="91440" tIns="45720" rIns="91440" bIns="45720" rtlCol="0"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1400" b="1" u="sng" dirty="0">
                <a:solidFill>
                  <a:srgbClr val="000000"/>
                </a:solidFill>
                <a:latin typeface="Verdana" panose="020B0604030504040204" pitchFamily="34" charset="0"/>
                <a:ea typeface="Verdana" panose="020B0604030504040204" pitchFamily="34" charset="0"/>
                <a:cs typeface="Nexa Black" charset="0"/>
              </a:rPr>
              <a:t>Terminology</a:t>
            </a:r>
            <a:endParaRPr kumimoji="0" lang="en-US" sz="1400" b="1" i="0" u="sng" strike="noStrike" kern="1200" normalizeH="0" noProof="0" dirty="0">
              <a:ln>
                <a:noFill/>
              </a:ln>
              <a:solidFill>
                <a:srgbClr val="000000"/>
              </a:solidFill>
              <a:effectLst/>
              <a:uLnTx/>
              <a:uFillTx/>
              <a:latin typeface="Verdana" panose="020B0604030504040204" pitchFamily="34" charset="0"/>
              <a:ea typeface="Verdana" panose="020B0604030504040204" pitchFamily="34" charset="0"/>
              <a:cs typeface="Nexa Black" charset="0"/>
            </a:endParaRPr>
          </a:p>
        </p:txBody>
      </p:sp>
      <p:cxnSp>
        <p:nvCxnSpPr>
          <p:cNvPr id="49" name="Straight Connector 48">
            <a:extLst>
              <a:ext uri="{FF2B5EF4-FFF2-40B4-BE49-F238E27FC236}">
                <a16:creationId xmlns:a16="http://schemas.microsoft.com/office/drawing/2014/main" id="{6AB5B3B1-F96A-48B8-A79B-1134C5074AAF}"/>
              </a:ext>
            </a:extLst>
          </p:cNvPr>
          <p:cNvCxnSpPr>
            <a:cxnSpLocks/>
            <a:stCxn id="12" idx="3"/>
          </p:cNvCxnSpPr>
          <p:nvPr/>
        </p:nvCxnSpPr>
        <p:spPr>
          <a:xfrm flipV="1">
            <a:off x="6583134" y="1711499"/>
            <a:ext cx="2200927" cy="498350"/>
          </a:xfrm>
          <a:prstGeom prst="line">
            <a:avLst/>
          </a:prstGeom>
          <a:ln w="38100">
            <a:solidFill>
              <a:srgbClr val="385D8A"/>
            </a:solidFill>
          </a:ln>
        </p:spPr>
        <p:style>
          <a:lnRef idx="1">
            <a:schemeClr val="accent1"/>
          </a:lnRef>
          <a:fillRef idx="0">
            <a:schemeClr val="accent1"/>
          </a:fillRef>
          <a:effectRef idx="0">
            <a:schemeClr val="accent1"/>
          </a:effectRef>
          <a:fontRef idx="minor">
            <a:schemeClr val="tx1"/>
          </a:fontRef>
        </p:style>
      </p:cxnSp>
      <p:graphicFrame>
        <p:nvGraphicFramePr>
          <p:cNvPr id="8" name="Content Placeholder 3">
            <a:extLst>
              <a:ext uri="{FF2B5EF4-FFF2-40B4-BE49-F238E27FC236}">
                <a16:creationId xmlns:a16="http://schemas.microsoft.com/office/drawing/2014/main" id="{5B1DE152-07DA-4564-88C6-EEC630F064D3}"/>
              </a:ext>
            </a:extLst>
          </p:cNvPr>
          <p:cNvGraphicFramePr>
            <a:graphicFrameLocks/>
          </p:cNvGraphicFramePr>
          <p:nvPr>
            <p:extLst>
              <p:ext uri="{D42A27DB-BD31-4B8C-83A1-F6EECF244321}">
                <p14:modId xmlns:p14="http://schemas.microsoft.com/office/powerpoint/2010/main" val="1617020738"/>
              </p:ext>
            </p:extLst>
          </p:nvPr>
        </p:nvGraphicFramePr>
        <p:xfrm>
          <a:off x="8744838" y="1541710"/>
          <a:ext cx="3130003" cy="923448"/>
        </p:xfrm>
        <a:graphic>
          <a:graphicData uri="http://schemas.openxmlformats.org/drawingml/2006/table">
            <a:tbl>
              <a:tblPr firstRow="1" bandRow="1">
                <a:tableStyleId>{5C22544A-7EE6-4342-B048-85BDC9FD1C3A}</a:tableStyleId>
              </a:tblPr>
              <a:tblGrid>
                <a:gridCol w="586331">
                  <a:extLst>
                    <a:ext uri="{9D8B030D-6E8A-4147-A177-3AD203B41FA5}">
                      <a16:colId xmlns:a16="http://schemas.microsoft.com/office/drawing/2014/main" val="3612799224"/>
                    </a:ext>
                  </a:extLst>
                </a:gridCol>
                <a:gridCol w="2543672">
                  <a:extLst>
                    <a:ext uri="{9D8B030D-6E8A-4147-A177-3AD203B41FA5}">
                      <a16:colId xmlns:a16="http://schemas.microsoft.com/office/drawing/2014/main" val="1969846505"/>
                    </a:ext>
                  </a:extLst>
                </a:gridCol>
              </a:tblGrid>
              <a:tr h="228600">
                <a:tc gridSpan="2">
                  <a:txBody>
                    <a:bodyPr/>
                    <a:lstStyle/>
                    <a:p>
                      <a:r>
                        <a:rPr lang="en-US" sz="1100" dirty="0"/>
                        <a:t>Geographic Location Value Set</a:t>
                      </a:r>
                    </a:p>
                  </a:txBody>
                  <a:tcPr marL="68580" marR="68580" marT="34290" marB="34290"/>
                </a:tc>
                <a:tc hMerge="1">
                  <a:txBody>
                    <a:bodyPr/>
                    <a:lstStyle/>
                    <a:p>
                      <a:endParaRPr lang="en-US"/>
                    </a:p>
                  </a:txBody>
                  <a:tcPr/>
                </a:tc>
                <a:extLst>
                  <a:ext uri="{0D108BD9-81ED-4DB2-BD59-A6C34878D82A}">
                    <a16:rowId xmlns:a16="http://schemas.microsoft.com/office/drawing/2014/main" val="4218344310"/>
                  </a:ext>
                </a:extLst>
              </a:tr>
              <a:tr h="139833">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373066001</a:t>
                      </a:r>
                      <a:endParaRPr lang="en-US" sz="800" b="0" i="0" u="none" strike="noStrike" dirty="0">
                        <a:solidFill>
                          <a:srgbClr val="000000"/>
                        </a:solidFill>
                        <a:effectLst/>
                        <a:latin typeface="Calibri" panose="020F0502020204030204" pitchFamily="34" charset="0"/>
                      </a:endParaRPr>
                    </a:p>
                  </a:txBody>
                  <a:tcPr marL="7144" marR="7144" marT="7144" marB="0"/>
                </a:tc>
                <a:tc>
                  <a:txBody>
                    <a:bodyPr/>
                    <a:lstStyle/>
                    <a:p>
                      <a:pPr marL="53975" marR="0" lvl="0" indent="0" algn="l" defTabSz="457200" rtl="0" eaLnBrk="1" fontAlgn="t" latinLnBrk="0" hangingPunct="1">
                        <a:lnSpc>
                          <a:spcPct val="100000"/>
                        </a:lnSpc>
                        <a:spcBef>
                          <a:spcPts val="0"/>
                        </a:spcBef>
                        <a:spcAft>
                          <a:spcPts val="0"/>
                        </a:spcAft>
                        <a:buClrTx/>
                        <a:buSzTx/>
                        <a:buFontTx/>
                        <a:buNone/>
                        <a:tabLst/>
                        <a:defRPr/>
                      </a:pPr>
                      <a:r>
                        <a:rPr lang="en-US" sz="800" b="0" i="0" u="none" strike="noStrike" kern="1200" dirty="0">
                          <a:solidFill>
                            <a:srgbClr val="000000"/>
                          </a:solidFill>
                          <a:effectLst/>
                          <a:latin typeface="Calibri" panose="020F0502020204030204" pitchFamily="34" charset="0"/>
                          <a:ea typeface="+mn-ea"/>
                          <a:cs typeface="+mn-cs"/>
                        </a:rPr>
                        <a:t>Yes (qualifier value)</a:t>
                      </a:r>
                    </a:p>
                  </a:txBody>
                  <a:tcPr marL="7144" marR="7144" marT="7144" marB="0"/>
                </a:tc>
                <a:extLst>
                  <a:ext uri="{0D108BD9-81ED-4DB2-BD59-A6C34878D82A}">
                    <a16:rowId xmlns:a16="http://schemas.microsoft.com/office/drawing/2014/main" val="3284895606"/>
                  </a:ext>
                </a:extLst>
              </a:tr>
              <a:tr h="147360">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373067005</a:t>
                      </a:r>
                    </a:p>
                  </a:txBody>
                  <a:tcPr marL="0" marR="0" marT="0" marB="0"/>
                </a:tc>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No (qualifier value)</a:t>
                      </a:r>
                    </a:p>
                  </a:txBody>
                  <a:tcPr marL="64294" marR="0" marT="0" marB="0"/>
                </a:tc>
                <a:extLst>
                  <a:ext uri="{0D108BD9-81ED-4DB2-BD59-A6C34878D82A}">
                    <a16:rowId xmlns:a16="http://schemas.microsoft.com/office/drawing/2014/main" val="3264341010"/>
                  </a:ext>
                </a:extLst>
              </a:tr>
              <a:tr h="141907">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129902007</a:t>
                      </a:r>
                    </a:p>
                  </a:txBody>
                  <a:tcPr marL="7144" marR="7144" marT="7144" marB="0"/>
                </a:tc>
                <a:tc>
                  <a:txBody>
                    <a:bodyPr/>
                    <a:lstStyle/>
                    <a:p>
                      <a:pPr marL="0" indent="53975" algn="l" fontAlgn="t"/>
                      <a:r>
                        <a:rPr lang="en-US" sz="800" b="0" i="0" u="none" strike="noStrike" dirty="0">
                          <a:solidFill>
                            <a:srgbClr val="000000"/>
                          </a:solidFill>
                          <a:effectLst/>
                          <a:latin typeface="Calibri" panose="020F0502020204030204" pitchFamily="34" charset="0"/>
                        </a:rPr>
                        <a:t>Region of United States of America (geographic location)</a:t>
                      </a:r>
                    </a:p>
                  </a:txBody>
                  <a:tcPr marL="7144" marR="7144" marT="7144" marB="0"/>
                </a:tc>
                <a:extLst>
                  <a:ext uri="{0D108BD9-81ED-4DB2-BD59-A6C34878D82A}">
                    <a16:rowId xmlns:a16="http://schemas.microsoft.com/office/drawing/2014/main" val="2640628558"/>
                  </a:ext>
                </a:extLst>
              </a:tr>
              <a:tr h="0">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223369002 </a:t>
                      </a:r>
                    </a:p>
                  </a:txBody>
                  <a:tcPr marL="7144" marR="7144" marT="7144" marB="0"/>
                </a:tc>
                <a:tc>
                  <a:txBody>
                    <a:bodyPr/>
                    <a:lstStyle/>
                    <a:p>
                      <a:pPr marL="0" indent="53975" algn="l" fontAlgn="t"/>
                      <a:r>
                        <a:rPr lang="en-US" sz="800" b="0" i="0" u="none" strike="noStrike" dirty="0">
                          <a:solidFill>
                            <a:srgbClr val="000000"/>
                          </a:solidFill>
                          <a:effectLst/>
                          <a:latin typeface="Calibri" panose="020F0502020204030204" pitchFamily="34" charset="0"/>
                        </a:rPr>
                        <a:t>Country (geographic location)</a:t>
                      </a:r>
                    </a:p>
                  </a:txBody>
                  <a:tcPr marL="7144" marR="7144" marT="7144" marB="0"/>
                </a:tc>
                <a:extLst>
                  <a:ext uri="{0D108BD9-81ED-4DB2-BD59-A6C34878D82A}">
                    <a16:rowId xmlns:a16="http://schemas.microsoft.com/office/drawing/2014/main" val="4258283945"/>
                  </a:ext>
                </a:extLst>
              </a:tr>
              <a:tr h="0">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a:t>
                      </a:r>
                    </a:p>
                  </a:txBody>
                  <a:tcPr marL="7144" marR="7144" marT="7144" marB="0"/>
                </a:tc>
                <a:tc>
                  <a:txBody>
                    <a:bodyPr/>
                    <a:lstStyle/>
                    <a:p>
                      <a:pPr algn="l" fontAlgn="t"/>
                      <a:endParaRPr lang="en-US" sz="800" b="0" i="0" u="none" strike="noStrike" dirty="0">
                        <a:solidFill>
                          <a:srgbClr val="000000"/>
                        </a:solidFill>
                        <a:effectLst/>
                        <a:latin typeface="Calibri" panose="020F0502020204030204" pitchFamily="34" charset="0"/>
                      </a:endParaRPr>
                    </a:p>
                  </a:txBody>
                  <a:tcPr marL="7144" marR="7144" marT="7144" marB="0"/>
                </a:tc>
                <a:extLst>
                  <a:ext uri="{0D108BD9-81ED-4DB2-BD59-A6C34878D82A}">
                    <a16:rowId xmlns:a16="http://schemas.microsoft.com/office/drawing/2014/main" val="3048873966"/>
                  </a:ext>
                </a:extLst>
              </a:tr>
            </a:tbl>
          </a:graphicData>
        </a:graphic>
      </p:graphicFrame>
      <p:graphicFrame>
        <p:nvGraphicFramePr>
          <p:cNvPr id="54" name="Content Placeholder 3">
            <a:extLst>
              <a:ext uri="{FF2B5EF4-FFF2-40B4-BE49-F238E27FC236}">
                <a16:creationId xmlns:a16="http://schemas.microsoft.com/office/drawing/2014/main" id="{DB534987-FEE7-4C01-8A45-60CDB905FF61}"/>
              </a:ext>
            </a:extLst>
          </p:cNvPr>
          <p:cNvGraphicFramePr>
            <a:graphicFrameLocks/>
          </p:cNvGraphicFramePr>
          <p:nvPr>
            <p:extLst>
              <p:ext uri="{D42A27DB-BD31-4B8C-83A1-F6EECF244321}">
                <p14:modId xmlns:p14="http://schemas.microsoft.com/office/powerpoint/2010/main" val="454182854"/>
              </p:ext>
            </p:extLst>
          </p:nvPr>
        </p:nvGraphicFramePr>
        <p:xfrm>
          <a:off x="8768771" y="5041081"/>
          <a:ext cx="3120738" cy="1380652"/>
        </p:xfrm>
        <a:graphic>
          <a:graphicData uri="http://schemas.openxmlformats.org/drawingml/2006/table">
            <a:tbl>
              <a:tblPr firstRow="1" bandRow="1">
                <a:tableStyleId>{5C22544A-7EE6-4342-B048-85BDC9FD1C3A}</a:tableStyleId>
              </a:tblPr>
              <a:tblGrid>
                <a:gridCol w="599917">
                  <a:extLst>
                    <a:ext uri="{9D8B030D-6E8A-4147-A177-3AD203B41FA5}">
                      <a16:colId xmlns:a16="http://schemas.microsoft.com/office/drawing/2014/main" val="3612799224"/>
                    </a:ext>
                  </a:extLst>
                </a:gridCol>
                <a:gridCol w="2520821">
                  <a:extLst>
                    <a:ext uri="{9D8B030D-6E8A-4147-A177-3AD203B41FA5}">
                      <a16:colId xmlns:a16="http://schemas.microsoft.com/office/drawing/2014/main" val="1969846505"/>
                    </a:ext>
                  </a:extLst>
                </a:gridCol>
              </a:tblGrid>
              <a:tr h="228600">
                <a:tc gridSpan="2">
                  <a:txBody>
                    <a:bodyPr/>
                    <a:lstStyle/>
                    <a:p>
                      <a:r>
                        <a:rPr lang="en-US" sz="1100" b="1" kern="1200" dirty="0">
                          <a:solidFill>
                            <a:schemeClr val="lt1"/>
                          </a:solidFill>
                          <a:latin typeface="+mn-lt"/>
                          <a:ea typeface="+mn-ea"/>
                          <a:cs typeface="+mn-cs"/>
                        </a:rPr>
                        <a:t>Symptoms Value Set</a:t>
                      </a:r>
                    </a:p>
                  </a:txBody>
                  <a:tcPr marL="68580" marR="68580" marT="34290" marB="34290"/>
                </a:tc>
                <a:tc hMerge="1">
                  <a:txBody>
                    <a:bodyPr/>
                    <a:lstStyle/>
                    <a:p>
                      <a:endParaRPr lang="en-US"/>
                    </a:p>
                  </a:txBody>
                  <a:tcPr/>
                </a:tc>
                <a:extLst>
                  <a:ext uri="{0D108BD9-81ED-4DB2-BD59-A6C34878D82A}">
                    <a16:rowId xmlns:a16="http://schemas.microsoft.com/office/drawing/2014/main" val="4218344310"/>
                  </a:ext>
                </a:extLst>
              </a:tr>
              <a:tr h="168593">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373066001</a:t>
                      </a:r>
                    </a:p>
                  </a:txBody>
                  <a:tcPr marL="0" marR="0" marT="0" marB="0"/>
                </a:tc>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Yes (qualifier value)</a:t>
                      </a:r>
                    </a:p>
                  </a:txBody>
                  <a:tcPr marL="64294" marR="0" marT="0" marB="0"/>
                </a:tc>
                <a:extLst>
                  <a:ext uri="{0D108BD9-81ED-4DB2-BD59-A6C34878D82A}">
                    <a16:rowId xmlns:a16="http://schemas.microsoft.com/office/drawing/2014/main" val="3284895606"/>
                  </a:ext>
                </a:extLst>
              </a:tr>
              <a:tr h="168593">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373067005</a:t>
                      </a:r>
                    </a:p>
                  </a:txBody>
                  <a:tcPr marL="0" marR="0" marT="0" marB="0"/>
                </a:tc>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No (qualifier value)</a:t>
                      </a:r>
                    </a:p>
                  </a:txBody>
                  <a:tcPr marL="64294" marR="0" marT="0" marB="0"/>
                </a:tc>
                <a:extLst>
                  <a:ext uri="{0D108BD9-81ED-4DB2-BD59-A6C34878D82A}">
                    <a16:rowId xmlns:a16="http://schemas.microsoft.com/office/drawing/2014/main" val="3264341010"/>
                  </a:ext>
                </a:extLst>
              </a:tr>
              <a:tr h="168593">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261665006</a:t>
                      </a:r>
                    </a:p>
                  </a:txBody>
                  <a:tcPr marL="0" marR="0" marT="0" marB="0"/>
                </a:tc>
                <a:tc>
                  <a:txBody>
                    <a:bodyPr/>
                    <a:lstStyle/>
                    <a:p>
                      <a:pPr algn="l" fontAlgn="t"/>
                      <a:r>
                        <a:rPr lang="en-US" sz="800" b="0" i="0" u="none" strike="noStrike" kern="1200" dirty="0">
                          <a:solidFill>
                            <a:srgbClr val="000000"/>
                          </a:solidFill>
                          <a:effectLst/>
                          <a:latin typeface="Calibri" panose="020F0502020204030204" pitchFamily="34" charset="0"/>
                          <a:ea typeface="+mn-ea"/>
                          <a:cs typeface="+mn-cs"/>
                        </a:rPr>
                        <a:t>Unknown (qualifier value)</a:t>
                      </a:r>
                    </a:p>
                  </a:txBody>
                  <a:tcPr marL="64294" marR="0" marT="0" marB="0"/>
                </a:tc>
                <a:extLst>
                  <a:ext uri="{0D108BD9-81ED-4DB2-BD59-A6C34878D82A}">
                    <a16:rowId xmlns:a16="http://schemas.microsoft.com/office/drawing/2014/main" val="2640628558"/>
                  </a:ext>
                </a:extLst>
              </a:tr>
              <a:tr h="168593">
                <a:tc>
                  <a:txBody>
                    <a:bodyPr/>
                    <a:lstStyle/>
                    <a:p>
                      <a:pPr fontAlgn="t"/>
                      <a:r>
                        <a:rPr lang="en-US" sz="800" b="0" i="0" u="none" strike="noStrike" kern="1200" dirty="0">
                          <a:solidFill>
                            <a:srgbClr val="000000"/>
                          </a:solidFill>
                          <a:effectLst/>
                          <a:latin typeface="Calibri" panose="020F0502020204030204" pitchFamily="34" charset="0"/>
                          <a:ea typeface="+mn-ea"/>
                          <a:cs typeface="+mn-cs"/>
                        </a:rPr>
                        <a:t>233604007</a:t>
                      </a:r>
                    </a:p>
                  </a:txBody>
                  <a:tcPr marL="21431" marR="21431" marT="21431" marB="21431"/>
                </a:tc>
                <a:tc>
                  <a:txBody>
                    <a:bodyPr/>
                    <a:lstStyle/>
                    <a:p>
                      <a:pPr fontAlgn="t"/>
                      <a:r>
                        <a:rPr lang="en-US" sz="800" b="0" i="0" u="none" strike="noStrike" kern="1200" dirty="0">
                          <a:solidFill>
                            <a:srgbClr val="000000"/>
                          </a:solidFill>
                          <a:effectLst/>
                          <a:latin typeface="Calibri" panose="020F0502020204030204" pitchFamily="34" charset="0"/>
                          <a:ea typeface="+mn-ea"/>
                          <a:cs typeface="+mn-cs"/>
                        </a:rPr>
                        <a:t>  Pneumonia (disorder)</a:t>
                      </a:r>
                    </a:p>
                  </a:txBody>
                  <a:tcPr marL="21431" marR="21431" marT="21431" marB="21431"/>
                </a:tc>
                <a:extLst>
                  <a:ext uri="{0D108BD9-81ED-4DB2-BD59-A6C34878D82A}">
                    <a16:rowId xmlns:a16="http://schemas.microsoft.com/office/drawing/2014/main" val="3900845803"/>
                  </a:ext>
                </a:extLst>
              </a:tr>
              <a:tr h="168593">
                <a:tc>
                  <a:txBody>
                    <a:bodyPr/>
                    <a:lstStyle/>
                    <a:p>
                      <a:pPr fontAlgn="t"/>
                      <a:r>
                        <a:rPr lang="en-US" sz="800" b="0" i="0" u="none" strike="noStrike" kern="1200" dirty="0">
                          <a:solidFill>
                            <a:srgbClr val="000000"/>
                          </a:solidFill>
                          <a:effectLst/>
                          <a:latin typeface="Calibri" panose="020F0502020204030204" pitchFamily="34" charset="0"/>
                          <a:ea typeface="+mn-ea"/>
                          <a:cs typeface="+mn-cs"/>
                        </a:rPr>
                        <a:t>67782005</a:t>
                      </a:r>
                    </a:p>
                  </a:txBody>
                  <a:tcPr marL="21431" marR="21431" marT="21431" marB="21431"/>
                </a:tc>
                <a:tc>
                  <a:txBody>
                    <a:bodyPr/>
                    <a:lstStyle/>
                    <a:p>
                      <a:pPr marL="55563" indent="-55563" fontAlgn="t"/>
                      <a:r>
                        <a:rPr lang="en-US" sz="800" b="0" i="0" u="none" strike="noStrike" kern="1200" dirty="0">
                          <a:solidFill>
                            <a:srgbClr val="000000"/>
                          </a:solidFill>
                          <a:effectLst/>
                          <a:latin typeface="Calibri" panose="020F0502020204030204" pitchFamily="34" charset="0"/>
                          <a:ea typeface="+mn-ea"/>
                          <a:cs typeface="+mn-cs"/>
                        </a:rPr>
                        <a:t>  Acute respiratory distress  syndrome (disorder)</a:t>
                      </a:r>
                    </a:p>
                  </a:txBody>
                  <a:tcPr marL="21431" marR="21431" marT="21431" marB="21431"/>
                </a:tc>
                <a:extLst>
                  <a:ext uri="{0D108BD9-81ED-4DB2-BD59-A6C34878D82A}">
                    <a16:rowId xmlns:a16="http://schemas.microsoft.com/office/drawing/2014/main" val="1085605027"/>
                  </a:ext>
                </a:extLst>
              </a:tr>
              <a:tr h="168593">
                <a:tc>
                  <a:txBody>
                    <a:bodyPr/>
                    <a:lstStyle/>
                    <a:p>
                      <a:pPr fontAlgn="t"/>
                      <a:r>
                        <a:rPr lang="en-US" sz="800" b="0" i="0" u="none" strike="noStrike" kern="1200" dirty="0">
                          <a:solidFill>
                            <a:srgbClr val="000000"/>
                          </a:solidFill>
                          <a:effectLst/>
                          <a:latin typeface="Calibri" panose="020F0502020204030204" pitchFamily="34" charset="0"/>
                          <a:ea typeface="+mn-ea"/>
                          <a:cs typeface="+mn-cs"/>
                        </a:rPr>
                        <a:t>168734001</a:t>
                      </a:r>
                    </a:p>
                  </a:txBody>
                  <a:tcPr marL="21431" marR="21431" marT="21431" marB="21431"/>
                </a:tc>
                <a:tc>
                  <a:txBody>
                    <a:bodyPr/>
                    <a:lstStyle/>
                    <a:p>
                      <a:pPr marL="55563" indent="0" fontAlgn="t"/>
                      <a:r>
                        <a:rPr lang="en-US" sz="800" b="0" i="0" u="none" strike="noStrike" kern="1200" dirty="0">
                          <a:solidFill>
                            <a:srgbClr val="000000"/>
                          </a:solidFill>
                          <a:effectLst/>
                          <a:latin typeface="Calibri" panose="020F0502020204030204" pitchFamily="34" charset="0"/>
                          <a:ea typeface="+mn-ea"/>
                          <a:cs typeface="+mn-cs"/>
                        </a:rPr>
                        <a:t>Standard chest X-ray abnormal (finding)</a:t>
                      </a:r>
                    </a:p>
                  </a:txBody>
                  <a:tcPr marL="21431" marR="21431" marT="21431" marB="21431"/>
                </a:tc>
                <a:extLst>
                  <a:ext uri="{0D108BD9-81ED-4DB2-BD59-A6C34878D82A}">
                    <a16:rowId xmlns:a16="http://schemas.microsoft.com/office/drawing/2014/main" val="1178528985"/>
                  </a:ext>
                </a:extLst>
              </a:tr>
              <a:tr h="132874">
                <a:tc>
                  <a:txBody>
                    <a:bodyPr/>
                    <a:lstStyle/>
                    <a:p>
                      <a:pPr algn="l" fontAlgn="t"/>
                      <a:r>
                        <a:rPr lang="en-US" sz="800" b="0" i="0" u="none" strike="noStrike" dirty="0">
                          <a:solidFill>
                            <a:srgbClr val="000000"/>
                          </a:solidFill>
                          <a:effectLst/>
                          <a:latin typeface="Calibri" panose="020F0502020204030204" pitchFamily="34" charset="0"/>
                        </a:rPr>
                        <a:t>……..</a:t>
                      </a:r>
                    </a:p>
                  </a:txBody>
                  <a:tcPr marL="7144" marR="7144" marT="7144" marB="0"/>
                </a:tc>
                <a:tc>
                  <a:txBody>
                    <a:bodyPr/>
                    <a:lstStyle/>
                    <a:p>
                      <a:pPr algn="l" fontAlgn="t"/>
                      <a:endParaRPr lang="en-US" sz="800" b="0" i="0" u="none" strike="noStrike" dirty="0">
                        <a:solidFill>
                          <a:srgbClr val="000000"/>
                        </a:solidFill>
                        <a:effectLst/>
                        <a:latin typeface="Calibri" panose="020F0502020204030204" pitchFamily="34" charset="0"/>
                      </a:endParaRPr>
                    </a:p>
                  </a:txBody>
                  <a:tcPr marL="7144" marR="7144" marT="7144" marB="0"/>
                </a:tc>
                <a:extLst>
                  <a:ext uri="{0D108BD9-81ED-4DB2-BD59-A6C34878D82A}">
                    <a16:rowId xmlns:a16="http://schemas.microsoft.com/office/drawing/2014/main" val="4258283945"/>
                  </a:ext>
                </a:extLst>
              </a:tr>
            </a:tbl>
          </a:graphicData>
        </a:graphic>
      </p:graphicFrame>
      <p:sp>
        <p:nvSpPr>
          <p:cNvPr id="47" name="Rectangle 46">
            <a:extLst>
              <a:ext uri="{FF2B5EF4-FFF2-40B4-BE49-F238E27FC236}">
                <a16:creationId xmlns:a16="http://schemas.microsoft.com/office/drawing/2014/main" id="{983749D4-435E-4BB0-BD3F-348C58E91AAB}"/>
              </a:ext>
            </a:extLst>
          </p:cNvPr>
          <p:cNvSpPr/>
          <p:nvPr/>
        </p:nvSpPr>
        <p:spPr>
          <a:xfrm>
            <a:off x="9917723" y="191132"/>
            <a:ext cx="2106638" cy="487362"/>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ctr"/>
          <a:lstStyle/>
          <a:p>
            <a:r>
              <a:rPr lang="en-US" sz="1050" dirty="0">
                <a:latin typeface="Verdana" panose="020B0604030504040204" pitchFamily="34" charset="0"/>
                <a:ea typeface="Verdana" panose="020B0604030504040204" pitchFamily="34" charset="0"/>
              </a:rPr>
              <a:t>Work products can be found on </a:t>
            </a:r>
            <a:r>
              <a:rPr lang="en-US" sz="1050" dirty="0">
                <a:latin typeface="Verdana" panose="020B0604030504040204" pitchFamily="34" charset="0"/>
                <a:ea typeface="Verdana" panose="020B0604030504040204" pitchFamily="34" charset="0"/>
                <a:hlinkClick r:id="rId3"/>
              </a:rPr>
              <a:t>GitHub</a:t>
            </a:r>
            <a:r>
              <a:rPr lang="en-US" sz="1050" dirty="0">
                <a:latin typeface="Verdana" panose="020B0604030504040204" pitchFamily="34" charset="0"/>
                <a:ea typeface="Verdana" panose="020B0604030504040204" pitchFamily="34" charset="0"/>
              </a:rPr>
              <a:t> and </a:t>
            </a:r>
            <a:r>
              <a:rPr lang="en-US" sz="1050" dirty="0">
                <a:latin typeface="Verdana" panose="020B0604030504040204" pitchFamily="34" charset="0"/>
                <a:ea typeface="Verdana" panose="020B0604030504040204" pitchFamily="34" charset="0"/>
                <a:hlinkClick r:id="rId4"/>
              </a:rPr>
              <a:t>Confluence</a:t>
            </a:r>
            <a:r>
              <a:rPr lang="en-US" sz="1050" dirty="0">
                <a:latin typeface="Verdana" panose="020B0604030504040204" pitchFamily="34" charset="0"/>
                <a:ea typeface="Verdana" panose="020B0604030504040204" pitchFamily="34" charset="0"/>
              </a:rPr>
              <a:t>. </a:t>
            </a:r>
          </a:p>
        </p:txBody>
      </p:sp>
    </p:spTree>
    <p:extLst>
      <p:ext uri="{BB962C8B-B14F-4D97-AF65-F5344CB8AC3E}">
        <p14:creationId xmlns:p14="http://schemas.microsoft.com/office/powerpoint/2010/main" val="1848824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FFF9A-5FF6-43D0-9FA8-98E8DFBE02C1}"/>
              </a:ext>
            </a:extLst>
          </p:cNvPr>
          <p:cNvSpPr>
            <a:spLocks noGrp="1"/>
          </p:cNvSpPr>
          <p:nvPr>
            <p:ph type="title"/>
          </p:nvPr>
        </p:nvSpPr>
        <p:spPr/>
        <p:txBody>
          <a:bodyPr/>
          <a:lstStyle/>
          <a:p>
            <a:r>
              <a:rPr lang="en-US" dirty="0"/>
              <a:t>Transforming hl7 fhir questionnaire using anf</a:t>
            </a:r>
          </a:p>
        </p:txBody>
      </p:sp>
      <p:sp>
        <p:nvSpPr>
          <p:cNvPr id="4" name="Text Placeholder 3">
            <a:extLst>
              <a:ext uri="{FF2B5EF4-FFF2-40B4-BE49-F238E27FC236}">
                <a16:creationId xmlns:a16="http://schemas.microsoft.com/office/drawing/2014/main" id="{38FBF778-64A4-4C02-9B6F-CD065E6CA077}"/>
              </a:ext>
            </a:extLst>
          </p:cNvPr>
          <p:cNvSpPr>
            <a:spLocks noGrp="1"/>
          </p:cNvSpPr>
          <p:nvPr>
            <p:ph type="body" sz="quarter" idx="13"/>
          </p:nvPr>
        </p:nvSpPr>
        <p:spPr>
          <a:xfrm>
            <a:off x="609600" y="944251"/>
            <a:ext cx="10972800" cy="417512"/>
          </a:xfrm>
        </p:spPr>
        <p:txBody>
          <a:bodyPr/>
          <a:lstStyle/>
          <a:p>
            <a:r>
              <a:rPr lang="en-US" dirty="0"/>
              <a:t>Our team represented clinical data elements for COVID-19 workflows in a consistent format (utilizing ANF) underpinned by a fully defined terminology model and standard data model (HL7 FHIR Questionnaire Response).</a:t>
            </a:r>
          </a:p>
          <a:p>
            <a:pPr algn="ctr"/>
            <a:endParaRPr lang="en-US" b="1" dirty="0"/>
          </a:p>
        </p:txBody>
      </p:sp>
      <p:cxnSp>
        <p:nvCxnSpPr>
          <p:cNvPr id="7" name="Straight Connector 6">
            <a:extLst>
              <a:ext uri="{FF2B5EF4-FFF2-40B4-BE49-F238E27FC236}">
                <a16:creationId xmlns:a16="http://schemas.microsoft.com/office/drawing/2014/main" id="{C2CE1ECC-419F-4AB3-9268-3A3516EB28E0}"/>
              </a:ext>
            </a:extLst>
          </p:cNvPr>
          <p:cNvCxnSpPr>
            <a:cxnSpLocks/>
          </p:cNvCxnSpPr>
          <p:nvPr/>
        </p:nvCxnSpPr>
        <p:spPr>
          <a:xfrm flipV="1">
            <a:off x="1588" y="1850298"/>
            <a:ext cx="12161520" cy="7621"/>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8" name="Freeform 220">
            <a:extLst>
              <a:ext uri="{FF2B5EF4-FFF2-40B4-BE49-F238E27FC236}">
                <a16:creationId xmlns:a16="http://schemas.microsoft.com/office/drawing/2014/main" id="{52B43EE5-D224-4A30-97DF-FE31B560DCAB}"/>
              </a:ext>
            </a:extLst>
          </p:cNvPr>
          <p:cNvSpPr>
            <a:spLocks/>
          </p:cNvSpPr>
          <p:nvPr/>
        </p:nvSpPr>
        <p:spPr bwMode="auto">
          <a:xfrm rot="10800000" flipH="1">
            <a:off x="7572167" y="2065057"/>
            <a:ext cx="822960" cy="274320"/>
          </a:xfrm>
          <a:custGeom>
            <a:avLst/>
            <a:gdLst>
              <a:gd name="T0" fmla="*/ 77 w 162"/>
              <a:gd name="T1" fmla="*/ 36 h 51"/>
              <a:gd name="T2" fmla="*/ 61 w 162"/>
              <a:gd name="T3" fmla="*/ 36 h 51"/>
              <a:gd name="T4" fmla="*/ 50 w 162"/>
              <a:gd name="T5" fmla="*/ 35 h 51"/>
              <a:gd name="T6" fmla="*/ 41 w 162"/>
              <a:gd name="T7" fmla="*/ 35 h 51"/>
              <a:gd name="T8" fmla="*/ 14 w 162"/>
              <a:gd name="T9" fmla="*/ 29 h 51"/>
              <a:gd name="T10" fmla="*/ 14 w 162"/>
              <a:gd name="T11" fmla="*/ 29 h 51"/>
              <a:gd name="T12" fmla="*/ 6 w 162"/>
              <a:gd name="T13" fmla="*/ 19 h 51"/>
              <a:gd name="T14" fmla="*/ 11 w 162"/>
              <a:gd name="T15" fmla="*/ 19 h 51"/>
              <a:gd name="T16" fmla="*/ 15 w 162"/>
              <a:gd name="T17" fmla="*/ 21 h 51"/>
              <a:gd name="T18" fmla="*/ 26 w 162"/>
              <a:gd name="T19" fmla="*/ 23 h 51"/>
              <a:gd name="T20" fmla="*/ 41 w 162"/>
              <a:gd name="T21" fmla="*/ 25 h 51"/>
              <a:gd name="T22" fmla="*/ 43 w 162"/>
              <a:gd name="T23" fmla="*/ 26 h 51"/>
              <a:gd name="T24" fmla="*/ 62 w 162"/>
              <a:gd name="T25" fmla="*/ 27 h 51"/>
              <a:gd name="T26" fmla="*/ 63 w 162"/>
              <a:gd name="T27" fmla="*/ 27 h 51"/>
              <a:gd name="T28" fmla="*/ 81 w 162"/>
              <a:gd name="T29" fmla="*/ 27 h 51"/>
              <a:gd name="T30" fmla="*/ 81 w 162"/>
              <a:gd name="T31" fmla="*/ 27 h 51"/>
              <a:gd name="T32" fmla="*/ 105 w 162"/>
              <a:gd name="T33" fmla="*/ 23 h 51"/>
              <a:gd name="T34" fmla="*/ 106 w 162"/>
              <a:gd name="T35" fmla="*/ 23 h 51"/>
              <a:gd name="T36" fmla="*/ 126 w 162"/>
              <a:gd name="T37" fmla="*/ 18 h 51"/>
              <a:gd name="T38" fmla="*/ 108 w 162"/>
              <a:gd name="T39" fmla="*/ 10 h 51"/>
              <a:gd name="T40" fmla="*/ 107 w 162"/>
              <a:gd name="T41" fmla="*/ 8 h 51"/>
              <a:gd name="T42" fmla="*/ 107 w 162"/>
              <a:gd name="T43" fmla="*/ 7 h 51"/>
              <a:gd name="T44" fmla="*/ 113 w 162"/>
              <a:gd name="T45" fmla="*/ 0 h 51"/>
              <a:gd name="T46" fmla="*/ 126 w 162"/>
              <a:gd name="T47" fmla="*/ 4 h 51"/>
              <a:gd name="T48" fmla="*/ 126 w 162"/>
              <a:gd name="T49" fmla="*/ 4 h 51"/>
              <a:gd name="T50" fmla="*/ 137 w 162"/>
              <a:gd name="T51" fmla="*/ 6 h 51"/>
              <a:gd name="T52" fmla="*/ 138 w 162"/>
              <a:gd name="T53" fmla="*/ 6 h 51"/>
              <a:gd name="T54" fmla="*/ 138 w 162"/>
              <a:gd name="T55" fmla="*/ 7 h 51"/>
              <a:gd name="T56" fmla="*/ 156 w 162"/>
              <a:gd name="T57" fmla="*/ 4 h 51"/>
              <a:gd name="T58" fmla="*/ 157 w 162"/>
              <a:gd name="T59" fmla="*/ 4 h 51"/>
              <a:gd name="T60" fmla="*/ 160 w 162"/>
              <a:gd name="T61" fmla="*/ 17 h 51"/>
              <a:gd name="T62" fmla="*/ 160 w 162"/>
              <a:gd name="T63" fmla="*/ 18 h 51"/>
              <a:gd name="T64" fmla="*/ 150 w 162"/>
              <a:gd name="T65" fmla="*/ 24 h 51"/>
              <a:gd name="T66" fmla="*/ 149 w 162"/>
              <a:gd name="T67" fmla="*/ 24 h 51"/>
              <a:gd name="T68" fmla="*/ 127 w 162"/>
              <a:gd name="T69" fmla="*/ 51 h 51"/>
              <a:gd name="T70" fmla="*/ 123 w 162"/>
              <a:gd name="T71" fmla="*/ 46 h 51"/>
              <a:gd name="T72" fmla="*/ 123 w 162"/>
              <a:gd name="T73" fmla="*/ 45 h 51"/>
              <a:gd name="T74" fmla="*/ 124 w 162"/>
              <a:gd name="T75" fmla="*/ 45 h 51"/>
              <a:gd name="T76" fmla="*/ 133 w 162"/>
              <a:gd name="T77" fmla="*/ 26 h 51"/>
              <a:gd name="T78" fmla="*/ 126 w 162"/>
              <a:gd name="T79" fmla="*/ 28 h 51"/>
              <a:gd name="T80" fmla="*/ 126 w 162"/>
              <a:gd name="T81" fmla="*/ 28 h 51"/>
              <a:gd name="T82" fmla="*/ 77 w 162"/>
              <a:gd name="T83"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51">
                <a:moveTo>
                  <a:pt x="77" y="36"/>
                </a:moveTo>
                <a:cubicBezTo>
                  <a:pt x="73" y="38"/>
                  <a:pt x="68" y="35"/>
                  <a:pt x="61" y="36"/>
                </a:cubicBezTo>
                <a:cubicBezTo>
                  <a:pt x="58" y="34"/>
                  <a:pt x="52" y="35"/>
                  <a:pt x="50" y="35"/>
                </a:cubicBezTo>
                <a:cubicBezTo>
                  <a:pt x="46" y="34"/>
                  <a:pt x="44" y="37"/>
                  <a:pt x="41" y="35"/>
                </a:cubicBezTo>
                <a:cubicBezTo>
                  <a:pt x="33" y="33"/>
                  <a:pt x="21" y="30"/>
                  <a:pt x="14" y="29"/>
                </a:cubicBezTo>
                <a:cubicBezTo>
                  <a:pt x="14" y="29"/>
                  <a:pt x="14" y="29"/>
                  <a:pt x="14" y="29"/>
                </a:cubicBezTo>
                <a:cubicBezTo>
                  <a:pt x="11" y="27"/>
                  <a:pt x="0" y="25"/>
                  <a:pt x="6" y="19"/>
                </a:cubicBezTo>
                <a:cubicBezTo>
                  <a:pt x="8" y="19"/>
                  <a:pt x="9" y="19"/>
                  <a:pt x="11" y="19"/>
                </a:cubicBezTo>
                <a:cubicBezTo>
                  <a:pt x="12" y="21"/>
                  <a:pt x="14" y="21"/>
                  <a:pt x="15" y="21"/>
                </a:cubicBezTo>
                <a:cubicBezTo>
                  <a:pt x="17" y="23"/>
                  <a:pt x="24" y="24"/>
                  <a:pt x="26" y="23"/>
                </a:cubicBezTo>
                <a:cubicBezTo>
                  <a:pt x="32" y="23"/>
                  <a:pt x="37" y="26"/>
                  <a:pt x="41" y="25"/>
                </a:cubicBezTo>
                <a:cubicBezTo>
                  <a:pt x="41" y="26"/>
                  <a:pt x="42" y="26"/>
                  <a:pt x="43" y="26"/>
                </a:cubicBezTo>
                <a:cubicBezTo>
                  <a:pt x="50" y="27"/>
                  <a:pt x="56" y="28"/>
                  <a:pt x="62" y="27"/>
                </a:cubicBezTo>
                <a:cubicBezTo>
                  <a:pt x="63" y="27"/>
                  <a:pt x="63" y="27"/>
                  <a:pt x="63" y="27"/>
                </a:cubicBezTo>
                <a:cubicBezTo>
                  <a:pt x="67" y="28"/>
                  <a:pt x="77" y="28"/>
                  <a:pt x="81" y="27"/>
                </a:cubicBezTo>
                <a:cubicBezTo>
                  <a:pt x="81" y="27"/>
                  <a:pt x="81" y="27"/>
                  <a:pt x="81" y="27"/>
                </a:cubicBezTo>
                <a:cubicBezTo>
                  <a:pt x="87" y="27"/>
                  <a:pt x="99" y="25"/>
                  <a:pt x="105" y="23"/>
                </a:cubicBezTo>
                <a:cubicBezTo>
                  <a:pt x="106" y="23"/>
                  <a:pt x="106" y="23"/>
                  <a:pt x="106" y="23"/>
                </a:cubicBezTo>
                <a:cubicBezTo>
                  <a:pt x="113" y="23"/>
                  <a:pt x="120" y="20"/>
                  <a:pt x="126" y="18"/>
                </a:cubicBezTo>
                <a:cubicBezTo>
                  <a:pt x="122" y="13"/>
                  <a:pt x="114" y="13"/>
                  <a:pt x="108" y="10"/>
                </a:cubicBezTo>
                <a:cubicBezTo>
                  <a:pt x="108" y="10"/>
                  <a:pt x="108" y="8"/>
                  <a:pt x="107" y="8"/>
                </a:cubicBezTo>
                <a:cubicBezTo>
                  <a:pt x="107" y="8"/>
                  <a:pt x="107" y="8"/>
                  <a:pt x="107" y="7"/>
                </a:cubicBezTo>
                <a:cubicBezTo>
                  <a:pt x="110" y="6"/>
                  <a:pt x="107" y="0"/>
                  <a:pt x="113" y="0"/>
                </a:cubicBezTo>
                <a:cubicBezTo>
                  <a:pt x="116" y="2"/>
                  <a:pt x="123" y="4"/>
                  <a:pt x="126" y="4"/>
                </a:cubicBezTo>
                <a:cubicBezTo>
                  <a:pt x="126" y="4"/>
                  <a:pt x="126" y="4"/>
                  <a:pt x="126" y="4"/>
                </a:cubicBezTo>
                <a:cubicBezTo>
                  <a:pt x="129" y="5"/>
                  <a:pt x="136" y="6"/>
                  <a:pt x="137" y="6"/>
                </a:cubicBezTo>
                <a:cubicBezTo>
                  <a:pt x="138" y="6"/>
                  <a:pt x="138" y="6"/>
                  <a:pt x="138" y="6"/>
                </a:cubicBezTo>
                <a:cubicBezTo>
                  <a:pt x="138" y="6"/>
                  <a:pt x="138" y="6"/>
                  <a:pt x="138" y="7"/>
                </a:cubicBezTo>
                <a:cubicBezTo>
                  <a:pt x="146" y="5"/>
                  <a:pt x="150" y="7"/>
                  <a:pt x="156" y="4"/>
                </a:cubicBezTo>
                <a:cubicBezTo>
                  <a:pt x="156" y="4"/>
                  <a:pt x="156" y="4"/>
                  <a:pt x="157" y="4"/>
                </a:cubicBezTo>
                <a:cubicBezTo>
                  <a:pt x="162" y="5"/>
                  <a:pt x="159" y="14"/>
                  <a:pt x="160" y="17"/>
                </a:cubicBezTo>
                <a:cubicBezTo>
                  <a:pt x="160" y="17"/>
                  <a:pt x="160" y="17"/>
                  <a:pt x="160" y="18"/>
                </a:cubicBezTo>
                <a:cubicBezTo>
                  <a:pt x="157" y="20"/>
                  <a:pt x="152" y="20"/>
                  <a:pt x="150" y="24"/>
                </a:cubicBezTo>
                <a:cubicBezTo>
                  <a:pt x="150" y="24"/>
                  <a:pt x="150" y="24"/>
                  <a:pt x="149" y="24"/>
                </a:cubicBezTo>
                <a:cubicBezTo>
                  <a:pt x="141" y="28"/>
                  <a:pt x="137" y="44"/>
                  <a:pt x="127" y="51"/>
                </a:cubicBezTo>
                <a:cubicBezTo>
                  <a:pt x="125" y="50"/>
                  <a:pt x="124" y="47"/>
                  <a:pt x="123" y="46"/>
                </a:cubicBezTo>
                <a:cubicBezTo>
                  <a:pt x="123" y="46"/>
                  <a:pt x="123" y="45"/>
                  <a:pt x="123" y="45"/>
                </a:cubicBezTo>
                <a:cubicBezTo>
                  <a:pt x="123" y="45"/>
                  <a:pt x="123" y="45"/>
                  <a:pt x="124" y="45"/>
                </a:cubicBezTo>
                <a:cubicBezTo>
                  <a:pt x="127" y="39"/>
                  <a:pt x="133" y="32"/>
                  <a:pt x="133" y="26"/>
                </a:cubicBezTo>
                <a:cubicBezTo>
                  <a:pt x="131" y="26"/>
                  <a:pt x="128" y="26"/>
                  <a:pt x="126" y="28"/>
                </a:cubicBezTo>
                <a:cubicBezTo>
                  <a:pt x="126" y="28"/>
                  <a:pt x="126" y="28"/>
                  <a:pt x="126" y="28"/>
                </a:cubicBezTo>
                <a:cubicBezTo>
                  <a:pt x="113" y="31"/>
                  <a:pt x="92" y="35"/>
                  <a:pt x="77" y="3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endParaRPr>
          </a:p>
        </p:txBody>
      </p:sp>
      <p:sp>
        <p:nvSpPr>
          <p:cNvPr id="16" name="TextBox 15">
            <a:extLst>
              <a:ext uri="{FF2B5EF4-FFF2-40B4-BE49-F238E27FC236}">
                <a16:creationId xmlns:a16="http://schemas.microsoft.com/office/drawing/2014/main" id="{686D94AC-F12C-4368-BE76-45822A3E0091}"/>
              </a:ext>
            </a:extLst>
          </p:cNvPr>
          <p:cNvSpPr txBox="1"/>
          <p:nvPr/>
        </p:nvSpPr>
        <p:spPr>
          <a:xfrm>
            <a:off x="4570147" y="2244539"/>
            <a:ext cx="3051706" cy="523220"/>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100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Open Sans" panose="020B0606030504020204" pitchFamily="34" charset="0"/>
              </a:rPr>
              <a:t>Data is represented as HL7 FHIR Resources </a:t>
            </a:r>
          </a:p>
        </p:txBody>
      </p:sp>
      <p:sp>
        <p:nvSpPr>
          <p:cNvPr id="28" name="Freeform 220">
            <a:extLst>
              <a:ext uri="{FF2B5EF4-FFF2-40B4-BE49-F238E27FC236}">
                <a16:creationId xmlns:a16="http://schemas.microsoft.com/office/drawing/2014/main" id="{3DB128C9-7C68-4556-9DCA-E2274F6089FE}"/>
              </a:ext>
            </a:extLst>
          </p:cNvPr>
          <p:cNvSpPr>
            <a:spLocks/>
          </p:cNvSpPr>
          <p:nvPr/>
        </p:nvSpPr>
        <p:spPr bwMode="auto">
          <a:xfrm rot="10800000" flipH="1">
            <a:off x="3676906" y="2065057"/>
            <a:ext cx="822960" cy="274320"/>
          </a:xfrm>
          <a:custGeom>
            <a:avLst/>
            <a:gdLst>
              <a:gd name="T0" fmla="*/ 77 w 162"/>
              <a:gd name="T1" fmla="*/ 36 h 51"/>
              <a:gd name="T2" fmla="*/ 61 w 162"/>
              <a:gd name="T3" fmla="*/ 36 h 51"/>
              <a:gd name="T4" fmla="*/ 50 w 162"/>
              <a:gd name="T5" fmla="*/ 35 h 51"/>
              <a:gd name="T6" fmla="*/ 41 w 162"/>
              <a:gd name="T7" fmla="*/ 35 h 51"/>
              <a:gd name="T8" fmla="*/ 14 w 162"/>
              <a:gd name="T9" fmla="*/ 29 h 51"/>
              <a:gd name="T10" fmla="*/ 14 w 162"/>
              <a:gd name="T11" fmla="*/ 29 h 51"/>
              <a:gd name="T12" fmla="*/ 6 w 162"/>
              <a:gd name="T13" fmla="*/ 19 h 51"/>
              <a:gd name="T14" fmla="*/ 11 w 162"/>
              <a:gd name="T15" fmla="*/ 19 h 51"/>
              <a:gd name="T16" fmla="*/ 15 w 162"/>
              <a:gd name="T17" fmla="*/ 21 h 51"/>
              <a:gd name="T18" fmla="*/ 26 w 162"/>
              <a:gd name="T19" fmla="*/ 23 h 51"/>
              <a:gd name="T20" fmla="*/ 41 w 162"/>
              <a:gd name="T21" fmla="*/ 25 h 51"/>
              <a:gd name="T22" fmla="*/ 43 w 162"/>
              <a:gd name="T23" fmla="*/ 26 h 51"/>
              <a:gd name="T24" fmla="*/ 62 w 162"/>
              <a:gd name="T25" fmla="*/ 27 h 51"/>
              <a:gd name="T26" fmla="*/ 63 w 162"/>
              <a:gd name="T27" fmla="*/ 27 h 51"/>
              <a:gd name="T28" fmla="*/ 81 w 162"/>
              <a:gd name="T29" fmla="*/ 27 h 51"/>
              <a:gd name="T30" fmla="*/ 81 w 162"/>
              <a:gd name="T31" fmla="*/ 27 h 51"/>
              <a:gd name="T32" fmla="*/ 105 w 162"/>
              <a:gd name="T33" fmla="*/ 23 h 51"/>
              <a:gd name="T34" fmla="*/ 106 w 162"/>
              <a:gd name="T35" fmla="*/ 23 h 51"/>
              <a:gd name="T36" fmla="*/ 126 w 162"/>
              <a:gd name="T37" fmla="*/ 18 h 51"/>
              <a:gd name="T38" fmla="*/ 108 w 162"/>
              <a:gd name="T39" fmla="*/ 10 h 51"/>
              <a:gd name="T40" fmla="*/ 107 w 162"/>
              <a:gd name="T41" fmla="*/ 8 h 51"/>
              <a:gd name="T42" fmla="*/ 107 w 162"/>
              <a:gd name="T43" fmla="*/ 7 h 51"/>
              <a:gd name="T44" fmla="*/ 113 w 162"/>
              <a:gd name="T45" fmla="*/ 0 h 51"/>
              <a:gd name="T46" fmla="*/ 126 w 162"/>
              <a:gd name="T47" fmla="*/ 4 h 51"/>
              <a:gd name="T48" fmla="*/ 126 w 162"/>
              <a:gd name="T49" fmla="*/ 4 h 51"/>
              <a:gd name="T50" fmla="*/ 137 w 162"/>
              <a:gd name="T51" fmla="*/ 6 h 51"/>
              <a:gd name="T52" fmla="*/ 138 w 162"/>
              <a:gd name="T53" fmla="*/ 6 h 51"/>
              <a:gd name="T54" fmla="*/ 138 w 162"/>
              <a:gd name="T55" fmla="*/ 7 h 51"/>
              <a:gd name="T56" fmla="*/ 156 w 162"/>
              <a:gd name="T57" fmla="*/ 4 h 51"/>
              <a:gd name="T58" fmla="*/ 157 w 162"/>
              <a:gd name="T59" fmla="*/ 4 h 51"/>
              <a:gd name="T60" fmla="*/ 160 w 162"/>
              <a:gd name="T61" fmla="*/ 17 h 51"/>
              <a:gd name="T62" fmla="*/ 160 w 162"/>
              <a:gd name="T63" fmla="*/ 18 h 51"/>
              <a:gd name="T64" fmla="*/ 150 w 162"/>
              <a:gd name="T65" fmla="*/ 24 h 51"/>
              <a:gd name="T66" fmla="*/ 149 w 162"/>
              <a:gd name="T67" fmla="*/ 24 h 51"/>
              <a:gd name="T68" fmla="*/ 127 w 162"/>
              <a:gd name="T69" fmla="*/ 51 h 51"/>
              <a:gd name="T70" fmla="*/ 123 w 162"/>
              <a:gd name="T71" fmla="*/ 46 h 51"/>
              <a:gd name="T72" fmla="*/ 123 w 162"/>
              <a:gd name="T73" fmla="*/ 45 h 51"/>
              <a:gd name="T74" fmla="*/ 124 w 162"/>
              <a:gd name="T75" fmla="*/ 45 h 51"/>
              <a:gd name="T76" fmla="*/ 133 w 162"/>
              <a:gd name="T77" fmla="*/ 26 h 51"/>
              <a:gd name="T78" fmla="*/ 126 w 162"/>
              <a:gd name="T79" fmla="*/ 28 h 51"/>
              <a:gd name="T80" fmla="*/ 126 w 162"/>
              <a:gd name="T81" fmla="*/ 28 h 51"/>
              <a:gd name="T82" fmla="*/ 77 w 162"/>
              <a:gd name="T83"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51">
                <a:moveTo>
                  <a:pt x="77" y="36"/>
                </a:moveTo>
                <a:cubicBezTo>
                  <a:pt x="73" y="38"/>
                  <a:pt x="68" y="35"/>
                  <a:pt x="61" y="36"/>
                </a:cubicBezTo>
                <a:cubicBezTo>
                  <a:pt x="58" y="34"/>
                  <a:pt x="52" y="35"/>
                  <a:pt x="50" y="35"/>
                </a:cubicBezTo>
                <a:cubicBezTo>
                  <a:pt x="46" y="34"/>
                  <a:pt x="44" y="37"/>
                  <a:pt x="41" y="35"/>
                </a:cubicBezTo>
                <a:cubicBezTo>
                  <a:pt x="33" y="33"/>
                  <a:pt x="21" y="30"/>
                  <a:pt x="14" y="29"/>
                </a:cubicBezTo>
                <a:cubicBezTo>
                  <a:pt x="14" y="29"/>
                  <a:pt x="14" y="29"/>
                  <a:pt x="14" y="29"/>
                </a:cubicBezTo>
                <a:cubicBezTo>
                  <a:pt x="11" y="27"/>
                  <a:pt x="0" y="25"/>
                  <a:pt x="6" y="19"/>
                </a:cubicBezTo>
                <a:cubicBezTo>
                  <a:pt x="8" y="19"/>
                  <a:pt x="9" y="19"/>
                  <a:pt x="11" y="19"/>
                </a:cubicBezTo>
                <a:cubicBezTo>
                  <a:pt x="12" y="21"/>
                  <a:pt x="14" y="21"/>
                  <a:pt x="15" y="21"/>
                </a:cubicBezTo>
                <a:cubicBezTo>
                  <a:pt x="17" y="23"/>
                  <a:pt x="24" y="24"/>
                  <a:pt x="26" y="23"/>
                </a:cubicBezTo>
                <a:cubicBezTo>
                  <a:pt x="32" y="23"/>
                  <a:pt x="37" y="26"/>
                  <a:pt x="41" y="25"/>
                </a:cubicBezTo>
                <a:cubicBezTo>
                  <a:pt x="41" y="26"/>
                  <a:pt x="42" y="26"/>
                  <a:pt x="43" y="26"/>
                </a:cubicBezTo>
                <a:cubicBezTo>
                  <a:pt x="50" y="27"/>
                  <a:pt x="56" y="28"/>
                  <a:pt x="62" y="27"/>
                </a:cubicBezTo>
                <a:cubicBezTo>
                  <a:pt x="63" y="27"/>
                  <a:pt x="63" y="27"/>
                  <a:pt x="63" y="27"/>
                </a:cubicBezTo>
                <a:cubicBezTo>
                  <a:pt x="67" y="28"/>
                  <a:pt x="77" y="28"/>
                  <a:pt x="81" y="27"/>
                </a:cubicBezTo>
                <a:cubicBezTo>
                  <a:pt x="81" y="27"/>
                  <a:pt x="81" y="27"/>
                  <a:pt x="81" y="27"/>
                </a:cubicBezTo>
                <a:cubicBezTo>
                  <a:pt x="87" y="27"/>
                  <a:pt x="99" y="25"/>
                  <a:pt x="105" y="23"/>
                </a:cubicBezTo>
                <a:cubicBezTo>
                  <a:pt x="106" y="23"/>
                  <a:pt x="106" y="23"/>
                  <a:pt x="106" y="23"/>
                </a:cubicBezTo>
                <a:cubicBezTo>
                  <a:pt x="113" y="23"/>
                  <a:pt x="120" y="20"/>
                  <a:pt x="126" y="18"/>
                </a:cubicBezTo>
                <a:cubicBezTo>
                  <a:pt x="122" y="13"/>
                  <a:pt x="114" y="13"/>
                  <a:pt x="108" y="10"/>
                </a:cubicBezTo>
                <a:cubicBezTo>
                  <a:pt x="108" y="10"/>
                  <a:pt x="108" y="8"/>
                  <a:pt x="107" y="8"/>
                </a:cubicBezTo>
                <a:cubicBezTo>
                  <a:pt x="107" y="8"/>
                  <a:pt x="107" y="8"/>
                  <a:pt x="107" y="7"/>
                </a:cubicBezTo>
                <a:cubicBezTo>
                  <a:pt x="110" y="6"/>
                  <a:pt x="107" y="0"/>
                  <a:pt x="113" y="0"/>
                </a:cubicBezTo>
                <a:cubicBezTo>
                  <a:pt x="116" y="2"/>
                  <a:pt x="123" y="4"/>
                  <a:pt x="126" y="4"/>
                </a:cubicBezTo>
                <a:cubicBezTo>
                  <a:pt x="126" y="4"/>
                  <a:pt x="126" y="4"/>
                  <a:pt x="126" y="4"/>
                </a:cubicBezTo>
                <a:cubicBezTo>
                  <a:pt x="129" y="5"/>
                  <a:pt x="136" y="6"/>
                  <a:pt x="137" y="6"/>
                </a:cubicBezTo>
                <a:cubicBezTo>
                  <a:pt x="138" y="6"/>
                  <a:pt x="138" y="6"/>
                  <a:pt x="138" y="6"/>
                </a:cubicBezTo>
                <a:cubicBezTo>
                  <a:pt x="138" y="6"/>
                  <a:pt x="138" y="6"/>
                  <a:pt x="138" y="7"/>
                </a:cubicBezTo>
                <a:cubicBezTo>
                  <a:pt x="146" y="5"/>
                  <a:pt x="150" y="7"/>
                  <a:pt x="156" y="4"/>
                </a:cubicBezTo>
                <a:cubicBezTo>
                  <a:pt x="156" y="4"/>
                  <a:pt x="156" y="4"/>
                  <a:pt x="157" y="4"/>
                </a:cubicBezTo>
                <a:cubicBezTo>
                  <a:pt x="162" y="5"/>
                  <a:pt x="159" y="14"/>
                  <a:pt x="160" y="17"/>
                </a:cubicBezTo>
                <a:cubicBezTo>
                  <a:pt x="160" y="17"/>
                  <a:pt x="160" y="17"/>
                  <a:pt x="160" y="18"/>
                </a:cubicBezTo>
                <a:cubicBezTo>
                  <a:pt x="157" y="20"/>
                  <a:pt x="152" y="20"/>
                  <a:pt x="150" y="24"/>
                </a:cubicBezTo>
                <a:cubicBezTo>
                  <a:pt x="150" y="24"/>
                  <a:pt x="150" y="24"/>
                  <a:pt x="149" y="24"/>
                </a:cubicBezTo>
                <a:cubicBezTo>
                  <a:pt x="141" y="28"/>
                  <a:pt x="137" y="44"/>
                  <a:pt x="127" y="51"/>
                </a:cubicBezTo>
                <a:cubicBezTo>
                  <a:pt x="125" y="50"/>
                  <a:pt x="124" y="47"/>
                  <a:pt x="123" y="46"/>
                </a:cubicBezTo>
                <a:cubicBezTo>
                  <a:pt x="123" y="46"/>
                  <a:pt x="123" y="45"/>
                  <a:pt x="123" y="45"/>
                </a:cubicBezTo>
                <a:cubicBezTo>
                  <a:pt x="123" y="45"/>
                  <a:pt x="123" y="45"/>
                  <a:pt x="124" y="45"/>
                </a:cubicBezTo>
                <a:cubicBezTo>
                  <a:pt x="127" y="39"/>
                  <a:pt x="133" y="32"/>
                  <a:pt x="133" y="26"/>
                </a:cubicBezTo>
                <a:cubicBezTo>
                  <a:pt x="131" y="26"/>
                  <a:pt x="128" y="26"/>
                  <a:pt x="126" y="28"/>
                </a:cubicBezTo>
                <a:cubicBezTo>
                  <a:pt x="126" y="28"/>
                  <a:pt x="126" y="28"/>
                  <a:pt x="126" y="28"/>
                </a:cubicBezTo>
                <a:cubicBezTo>
                  <a:pt x="113" y="31"/>
                  <a:pt x="92" y="35"/>
                  <a:pt x="77" y="3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endParaRPr>
          </a:p>
        </p:txBody>
      </p:sp>
      <p:grpSp>
        <p:nvGrpSpPr>
          <p:cNvPr id="6" name="Group 5">
            <a:extLst>
              <a:ext uri="{FF2B5EF4-FFF2-40B4-BE49-F238E27FC236}">
                <a16:creationId xmlns:a16="http://schemas.microsoft.com/office/drawing/2014/main" id="{0A31357E-486A-45ED-BF7F-AFEA91FCD04B}"/>
              </a:ext>
            </a:extLst>
          </p:cNvPr>
          <p:cNvGrpSpPr/>
          <p:nvPr/>
        </p:nvGrpSpPr>
        <p:grpSpPr>
          <a:xfrm>
            <a:off x="225518" y="829489"/>
            <a:ext cx="3389221" cy="1705355"/>
            <a:chOff x="225518" y="829489"/>
            <a:chExt cx="3389221" cy="1705355"/>
          </a:xfrm>
        </p:grpSpPr>
        <p:grpSp>
          <p:nvGrpSpPr>
            <p:cNvPr id="9" name="Group 8">
              <a:extLst>
                <a:ext uri="{FF2B5EF4-FFF2-40B4-BE49-F238E27FC236}">
                  <a16:creationId xmlns:a16="http://schemas.microsoft.com/office/drawing/2014/main" id="{7842B40A-A173-4438-9230-4FBEA3642221}"/>
                </a:ext>
              </a:extLst>
            </p:cNvPr>
            <p:cNvGrpSpPr/>
            <p:nvPr/>
          </p:nvGrpSpPr>
          <p:grpSpPr>
            <a:xfrm>
              <a:off x="1084585" y="829489"/>
              <a:ext cx="2530154" cy="1334303"/>
              <a:chOff x="1576278" y="1804319"/>
              <a:chExt cx="2530154" cy="1334303"/>
            </a:xfrm>
          </p:grpSpPr>
          <p:sp>
            <p:nvSpPr>
              <p:cNvPr id="10" name="TextBox 9">
                <a:extLst>
                  <a:ext uri="{FF2B5EF4-FFF2-40B4-BE49-F238E27FC236}">
                    <a16:creationId xmlns:a16="http://schemas.microsoft.com/office/drawing/2014/main" id="{22E3B14E-B387-4E22-937C-2B05316495B8}"/>
                  </a:ext>
                </a:extLst>
              </p:cNvPr>
              <p:cNvSpPr txBox="1"/>
              <p:nvPr/>
            </p:nvSpPr>
            <p:spPr>
              <a:xfrm>
                <a:off x="1576278" y="1804319"/>
                <a:ext cx="2530154" cy="307777"/>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grpSp>
            <p:nvGrpSpPr>
              <p:cNvPr id="11" name="Group 10">
                <a:extLst>
                  <a:ext uri="{FF2B5EF4-FFF2-40B4-BE49-F238E27FC236}">
                    <a16:creationId xmlns:a16="http://schemas.microsoft.com/office/drawing/2014/main" id="{BB278684-1935-45A3-9DAF-CA9D93DE44F9}"/>
                  </a:ext>
                </a:extLst>
              </p:cNvPr>
              <p:cNvGrpSpPr/>
              <p:nvPr/>
            </p:nvGrpSpPr>
            <p:grpSpPr>
              <a:xfrm>
                <a:off x="2084924" y="2486025"/>
                <a:ext cx="652597" cy="652597"/>
                <a:chOff x="1490785" y="2787061"/>
                <a:chExt cx="652597" cy="652597"/>
              </a:xfrm>
            </p:grpSpPr>
            <p:sp>
              <p:nvSpPr>
                <p:cNvPr id="12" name="Oval 11">
                  <a:extLst>
                    <a:ext uri="{FF2B5EF4-FFF2-40B4-BE49-F238E27FC236}">
                      <a16:creationId xmlns:a16="http://schemas.microsoft.com/office/drawing/2014/main" id="{B7477E57-A712-4BED-A560-FFBF2EA380B3}"/>
                    </a:ext>
                  </a:extLst>
                </p:cNvPr>
                <p:cNvSpPr/>
                <p:nvPr/>
              </p:nvSpPr>
              <p:spPr>
                <a:xfrm>
                  <a:off x="1497044" y="2797129"/>
                  <a:ext cx="640080" cy="64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FFFFFF"/>
                    </a:solidFill>
                    <a:effectLst/>
                    <a:uLnTx/>
                    <a:uFillTx/>
                    <a:latin typeface="Open Sans"/>
                    <a:ea typeface="Microsoft YaHei"/>
                    <a:cs typeface="+mn-cs"/>
                  </a:endParaRPr>
                </a:p>
              </p:txBody>
            </p:sp>
            <p:sp>
              <p:nvSpPr>
                <p:cNvPr id="13" name="Freeform 66">
                  <a:extLst>
                    <a:ext uri="{FF2B5EF4-FFF2-40B4-BE49-F238E27FC236}">
                      <a16:creationId xmlns:a16="http://schemas.microsoft.com/office/drawing/2014/main" id="{3132C55A-4E76-4743-9FF7-77B98E6B6362}"/>
                    </a:ext>
                  </a:extLst>
                </p:cNvPr>
                <p:cNvSpPr>
                  <a:spLocks noChangeAspect="1" noEditPoints="1"/>
                </p:cNvSpPr>
                <p:nvPr/>
              </p:nvSpPr>
              <p:spPr bwMode="auto">
                <a:xfrm>
                  <a:off x="1490785" y="2787061"/>
                  <a:ext cx="652597" cy="652597"/>
                </a:xfrm>
                <a:custGeom>
                  <a:avLst/>
                  <a:gdLst>
                    <a:gd name="T0" fmla="*/ 275 w 512"/>
                    <a:gd name="T1" fmla="*/ 260 h 512"/>
                    <a:gd name="T2" fmla="*/ 295 w 512"/>
                    <a:gd name="T3" fmla="*/ 217 h 512"/>
                    <a:gd name="T4" fmla="*/ 251 w 512"/>
                    <a:gd name="T5" fmla="*/ 236 h 512"/>
                    <a:gd name="T6" fmla="*/ 275 w 512"/>
                    <a:gd name="T7" fmla="*/ 260 h 512"/>
                    <a:gd name="T8" fmla="*/ 384 w 512"/>
                    <a:gd name="T9" fmla="*/ 245 h 512"/>
                    <a:gd name="T10" fmla="*/ 394 w 512"/>
                    <a:gd name="T11" fmla="*/ 245 h 512"/>
                    <a:gd name="T12" fmla="*/ 266 w 512"/>
                    <a:gd name="T13" fmla="*/ 118 h 512"/>
                    <a:gd name="T14" fmla="*/ 266 w 512"/>
                    <a:gd name="T15" fmla="*/ 128 h 512"/>
                    <a:gd name="T16" fmla="*/ 256 w 512"/>
                    <a:gd name="T17" fmla="*/ 138 h 512"/>
                    <a:gd name="T18" fmla="*/ 245 w 512"/>
                    <a:gd name="T19" fmla="*/ 128 h 512"/>
                    <a:gd name="T20" fmla="*/ 245 w 512"/>
                    <a:gd name="T21" fmla="*/ 118 h 512"/>
                    <a:gd name="T22" fmla="*/ 118 w 512"/>
                    <a:gd name="T23" fmla="*/ 245 h 512"/>
                    <a:gd name="T24" fmla="*/ 128 w 512"/>
                    <a:gd name="T25" fmla="*/ 245 h 512"/>
                    <a:gd name="T26" fmla="*/ 138 w 512"/>
                    <a:gd name="T27" fmla="*/ 256 h 512"/>
                    <a:gd name="T28" fmla="*/ 128 w 512"/>
                    <a:gd name="T29" fmla="*/ 266 h 512"/>
                    <a:gd name="T30" fmla="*/ 118 w 512"/>
                    <a:gd name="T31" fmla="*/ 266 h 512"/>
                    <a:gd name="T32" fmla="*/ 245 w 512"/>
                    <a:gd name="T33" fmla="*/ 394 h 512"/>
                    <a:gd name="T34" fmla="*/ 245 w 512"/>
                    <a:gd name="T35" fmla="*/ 384 h 512"/>
                    <a:gd name="T36" fmla="*/ 256 w 512"/>
                    <a:gd name="T37" fmla="*/ 373 h 512"/>
                    <a:gd name="T38" fmla="*/ 266 w 512"/>
                    <a:gd name="T39" fmla="*/ 384 h 512"/>
                    <a:gd name="T40" fmla="*/ 266 w 512"/>
                    <a:gd name="T41" fmla="*/ 394 h 512"/>
                    <a:gd name="T42" fmla="*/ 394 w 512"/>
                    <a:gd name="T43" fmla="*/ 266 h 512"/>
                    <a:gd name="T44" fmla="*/ 384 w 512"/>
                    <a:gd name="T45" fmla="*/ 266 h 512"/>
                    <a:gd name="T46" fmla="*/ 373 w 512"/>
                    <a:gd name="T47" fmla="*/ 256 h 512"/>
                    <a:gd name="T48" fmla="*/ 384 w 512"/>
                    <a:gd name="T49" fmla="*/ 245 h 512"/>
                    <a:gd name="T50" fmla="*/ 326 w 512"/>
                    <a:gd name="T51" fmla="*/ 200 h 512"/>
                    <a:gd name="T52" fmla="*/ 288 w 512"/>
                    <a:gd name="T53" fmla="*/ 283 h 512"/>
                    <a:gd name="T54" fmla="*/ 283 w 512"/>
                    <a:gd name="T55" fmla="*/ 288 h 512"/>
                    <a:gd name="T56" fmla="*/ 200 w 512"/>
                    <a:gd name="T57" fmla="*/ 326 h 512"/>
                    <a:gd name="T58" fmla="*/ 195 w 512"/>
                    <a:gd name="T59" fmla="*/ 327 h 512"/>
                    <a:gd name="T60" fmla="*/ 188 w 512"/>
                    <a:gd name="T61" fmla="*/ 324 h 512"/>
                    <a:gd name="T62" fmla="*/ 186 w 512"/>
                    <a:gd name="T63" fmla="*/ 312 h 512"/>
                    <a:gd name="T64" fmla="*/ 223 w 512"/>
                    <a:gd name="T65" fmla="*/ 229 h 512"/>
                    <a:gd name="T66" fmla="*/ 229 w 512"/>
                    <a:gd name="T67" fmla="*/ 223 h 512"/>
                    <a:gd name="T68" fmla="*/ 312 w 512"/>
                    <a:gd name="T69" fmla="*/ 186 h 512"/>
                    <a:gd name="T70" fmla="*/ 324 w 512"/>
                    <a:gd name="T71" fmla="*/ 188 h 512"/>
                    <a:gd name="T72" fmla="*/ 326 w 512"/>
                    <a:gd name="T73" fmla="*/ 200 h 512"/>
                    <a:gd name="T74" fmla="*/ 217 w 512"/>
                    <a:gd name="T75" fmla="*/ 295 h 512"/>
                    <a:gd name="T76" fmla="*/ 260 w 512"/>
                    <a:gd name="T77" fmla="*/ 275 h 512"/>
                    <a:gd name="T78" fmla="*/ 236 w 512"/>
                    <a:gd name="T79" fmla="*/ 251 h 512"/>
                    <a:gd name="T80" fmla="*/ 217 w 512"/>
                    <a:gd name="T81" fmla="*/ 295 h 512"/>
                    <a:gd name="T82" fmla="*/ 256 w 512"/>
                    <a:gd name="T83" fmla="*/ 0 h 512"/>
                    <a:gd name="T84" fmla="*/ 0 w 512"/>
                    <a:gd name="T85" fmla="*/ 256 h 512"/>
                    <a:gd name="T86" fmla="*/ 256 w 512"/>
                    <a:gd name="T87" fmla="*/ 512 h 512"/>
                    <a:gd name="T88" fmla="*/ 512 w 512"/>
                    <a:gd name="T89" fmla="*/ 256 h 512"/>
                    <a:gd name="T90" fmla="*/ 256 w 512"/>
                    <a:gd name="T91" fmla="*/ 0 h 512"/>
                    <a:gd name="T92" fmla="*/ 256 w 512"/>
                    <a:gd name="T93" fmla="*/ 416 h 512"/>
                    <a:gd name="T94" fmla="*/ 96 w 512"/>
                    <a:gd name="T95" fmla="*/ 256 h 512"/>
                    <a:gd name="T96" fmla="*/ 256 w 512"/>
                    <a:gd name="T97" fmla="*/ 96 h 512"/>
                    <a:gd name="T98" fmla="*/ 416 w 512"/>
                    <a:gd name="T99" fmla="*/ 256 h 512"/>
                    <a:gd name="T100" fmla="*/ 256 w 512"/>
                    <a:gd name="T10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2" h="512">
                      <a:moveTo>
                        <a:pt x="275" y="260"/>
                      </a:moveTo>
                      <a:cubicBezTo>
                        <a:pt x="295" y="217"/>
                        <a:pt x="295" y="217"/>
                        <a:pt x="295" y="217"/>
                      </a:cubicBezTo>
                      <a:cubicBezTo>
                        <a:pt x="251" y="236"/>
                        <a:pt x="251" y="236"/>
                        <a:pt x="251" y="236"/>
                      </a:cubicBezTo>
                      <a:lnTo>
                        <a:pt x="275" y="260"/>
                      </a:lnTo>
                      <a:close/>
                      <a:moveTo>
                        <a:pt x="384" y="245"/>
                      </a:moveTo>
                      <a:cubicBezTo>
                        <a:pt x="394" y="245"/>
                        <a:pt x="394" y="245"/>
                        <a:pt x="394" y="245"/>
                      </a:cubicBezTo>
                      <a:cubicBezTo>
                        <a:pt x="389" y="177"/>
                        <a:pt x="334" y="123"/>
                        <a:pt x="266" y="118"/>
                      </a:cubicBezTo>
                      <a:cubicBezTo>
                        <a:pt x="266" y="128"/>
                        <a:pt x="266" y="128"/>
                        <a:pt x="266" y="128"/>
                      </a:cubicBezTo>
                      <a:cubicBezTo>
                        <a:pt x="266" y="134"/>
                        <a:pt x="262" y="138"/>
                        <a:pt x="256" y="138"/>
                      </a:cubicBezTo>
                      <a:cubicBezTo>
                        <a:pt x="250" y="138"/>
                        <a:pt x="245" y="134"/>
                        <a:pt x="245" y="128"/>
                      </a:cubicBezTo>
                      <a:cubicBezTo>
                        <a:pt x="245" y="118"/>
                        <a:pt x="245" y="118"/>
                        <a:pt x="245" y="118"/>
                      </a:cubicBezTo>
                      <a:cubicBezTo>
                        <a:pt x="177" y="123"/>
                        <a:pt x="123" y="177"/>
                        <a:pt x="118" y="245"/>
                      </a:cubicBezTo>
                      <a:cubicBezTo>
                        <a:pt x="128" y="245"/>
                        <a:pt x="128" y="245"/>
                        <a:pt x="128" y="245"/>
                      </a:cubicBezTo>
                      <a:cubicBezTo>
                        <a:pt x="134" y="245"/>
                        <a:pt x="138" y="250"/>
                        <a:pt x="138" y="256"/>
                      </a:cubicBezTo>
                      <a:cubicBezTo>
                        <a:pt x="138" y="262"/>
                        <a:pt x="134" y="266"/>
                        <a:pt x="128" y="266"/>
                      </a:cubicBezTo>
                      <a:cubicBezTo>
                        <a:pt x="118" y="266"/>
                        <a:pt x="118" y="266"/>
                        <a:pt x="118" y="266"/>
                      </a:cubicBezTo>
                      <a:cubicBezTo>
                        <a:pt x="123" y="334"/>
                        <a:pt x="177" y="389"/>
                        <a:pt x="245" y="394"/>
                      </a:cubicBezTo>
                      <a:cubicBezTo>
                        <a:pt x="245" y="384"/>
                        <a:pt x="245" y="384"/>
                        <a:pt x="245" y="384"/>
                      </a:cubicBezTo>
                      <a:cubicBezTo>
                        <a:pt x="245" y="378"/>
                        <a:pt x="250" y="373"/>
                        <a:pt x="256" y="373"/>
                      </a:cubicBezTo>
                      <a:cubicBezTo>
                        <a:pt x="262" y="373"/>
                        <a:pt x="266" y="378"/>
                        <a:pt x="266" y="384"/>
                      </a:cubicBezTo>
                      <a:cubicBezTo>
                        <a:pt x="266" y="394"/>
                        <a:pt x="266" y="394"/>
                        <a:pt x="266" y="394"/>
                      </a:cubicBezTo>
                      <a:cubicBezTo>
                        <a:pt x="334" y="389"/>
                        <a:pt x="389" y="334"/>
                        <a:pt x="394" y="266"/>
                      </a:cubicBezTo>
                      <a:cubicBezTo>
                        <a:pt x="384" y="266"/>
                        <a:pt x="384" y="266"/>
                        <a:pt x="384" y="266"/>
                      </a:cubicBezTo>
                      <a:cubicBezTo>
                        <a:pt x="378" y="266"/>
                        <a:pt x="373" y="262"/>
                        <a:pt x="373" y="256"/>
                      </a:cubicBezTo>
                      <a:cubicBezTo>
                        <a:pt x="373" y="250"/>
                        <a:pt x="378" y="245"/>
                        <a:pt x="384" y="245"/>
                      </a:cubicBezTo>
                      <a:close/>
                      <a:moveTo>
                        <a:pt x="326" y="200"/>
                      </a:moveTo>
                      <a:cubicBezTo>
                        <a:pt x="288" y="283"/>
                        <a:pt x="288" y="283"/>
                        <a:pt x="288" y="283"/>
                      </a:cubicBezTo>
                      <a:cubicBezTo>
                        <a:pt x="287" y="285"/>
                        <a:pt x="285" y="287"/>
                        <a:pt x="283" y="288"/>
                      </a:cubicBezTo>
                      <a:cubicBezTo>
                        <a:pt x="200" y="326"/>
                        <a:pt x="200" y="326"/>
                        <a:pt x="200" y="326"/>
                      </a:cubicBezTo>
                      <a:cubicBezTo>
                        <a:pt x="198" y="326"/>
                        <a:pt x="197" y="327"/>
                        <a:pt x="195" y="327"/>
                      </a:cubicBezTo>
                      <a:cubicBezTo>
                        <a:pt x="193" y="327"/>
                        <a:pt x="190" y="326"/>
                        <a:pt x="188" y="324"/>
                      </a:cubicBezTo>
                      <a:cubicBezTo>
                        <a:pt x="185" y="320"/>
                        <a:pt x="184" y="316"/>
                        <a:pt x="186" y="312"/>
                      </a:cubicBezTo>
                      <a:cubicBezTo>
                        <a:pt x="223" y="229"/>
                        <a:pt x="223" y="229"/>
                        <a:pt x="223" y="229"/>
                      </a:cubicBezTo>
                      <a:cubicBezTo>
                        <a:pt x="224" y="226"/>
                        <a:pt x="226" y="224"/>
                        <a:pt x="229" y="223"/>
                      </a:cubicBezTo>
                      <a:cubicBezTo>
                        <a:pt x="312" y="186"/>
                        <a:pt x="312" y="186"/>
                        <a:pt x="312" y="186"/>
                      </a:cubicBezTo>
                      <a:cubicBezTo>
                        <a:pt x="316" y="184"/>
                        <a:pt x="320" y="185"/>
                        <a:pt x="324" y="188"/>
                      </a:cubicBezTo>
                      <a:cubicBezTo>
                        <a:pt x="327" y="191"/>
                        <a:pt x="328" y="196"/>
                        <a:pt x="326" y="200"/>
                      </a:cubicBezTo>
                      <a:close/>
                      <a:moveTo>
                        <a:pt x="217" y="295"/>
                      </a:moveTo>
                      <a:cubicBezTo>
                        <a:pt x="260" y="275"/>
                        <a:pt x="260" y="275"/>
                        <a:pt x="260" y="275"/>
                      </a:cubicBezTo>
                      <a:cubicBezTo>
                        <a:pt x="236" y="251"/>
                        <a:pt x="236" y="251"/>
                        <a:pt x="236" y="251"/>
                      </a:cubicBezTo>
                      <a:lnTo>
                        <a:pt x="217" y="295"/>
                      </a:lnTo>
                      <a:close/>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56" y="416"/>
                      </a:moveTo>
                      <a:cubicBezTo>
                        <a:pt x="167" y="416"/>
                        <a:pt x="96" y="344"/>
                        <a:pt x="96" y="256"/>
                      </a:cubicBezTo>
                      <a:cubicBezTo>
                        <a:pt x="96" y="167"/>
                        <a:pt x="167" y="96"/>
                        <a:pt x="256" y="96"/>
                      </a:cubicBezTo>
                      <a:cubicBezTo>
                        <a:pt x="344" y="96"/>
                        <a:pt x="416" y="167"/>
                        <a:pt x="416" y="256"/>
                      </a:cubicBezTo>
                      <a:cubicBezTo>
                        <a:pt x="416" y="344"/>
                        <a:pt x="344" y="416"/>
                        <a:pt x="256" y="416"/>
                      </a:cubicBezTo>
                      <a:close/>
                    </a:path>
                  </a:pathLst>
                </a:cu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Open Sans"/>
                    <a:ea typeface="Microsoft YaHei"/>
                    <a:cs typeface="+mn-cs"/>
                  </a:endParaRPr>
                </a:p>
              </p:txBody>
            </p:sp>
          </p:grpSp>
        </p:grpSp>
        <p:sp>
          <p:nvSpPr>
            <p:cNvPr id="31" name="TextBox 30">
              <a:extLst>
                <a:ext uri="{FF2B5EF4-FFF2-40B4-BE49-F238E27FC236}">
                  <a16:creationId xmlns:a16="http://schemas.microsoft.com/office/drawing/2014/main" id="{6508F1EC-A411-425C-9564-3023EDDA613E}"/>
                </a:ext>
              </a:extLst>
            </p:cNvPr>
            <p:cNvSpPr txBox="1"/>
            <p:nvPr/>
          </p:nvSpPr>
          <p:spPr>
            <a:xfrm>
              <a:off x="225518" y="2227067"/>
              <a:ext cx="3389221" cy="307777"/>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100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Open Sans" panose="020B0606030504020204" pitchFamily="34" charset="0"/>
                </a:rPr>
                <a:t>Data is collected via Questionnaires</a:t>
              </a:r>
            </a:p>
          </p:txBody>
        </p:sp>
      </p:grpSp>
      <p:cxnSp>
        <p:nvCxnSpPr>
          <p:cNvPr id="36" name="Straight Connector 35">
            <a:extLst>
              <a:ext uri="{FF2B5EF4-FFF2-40B4-BE49-F238E27FC236}">
                <a16:creationId xmlns:a16="http://schemas.microsoft.com/office/drawing/2014/main" id="{2957404D-A969-43A2-881F-4281DF8BAD1C}"/>
              </a:ext>
            </a:extLst>
          </p:cNvPr>
          <p:cNvCxnSpPr>
            <a:cxnSpLocks/>
          </p:cNvCxnSpPr>
          <p:nvPr/>
        </p:nvCxnSpPr>
        <p:spPr>
          <a:xfrm flipH="1">
            <a:off x="3970157" y="2461276"/>
            <a:ext cx="24674" cy="384048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5F3685A9-32EA-4108-AD52-ABF9E8F47832}"/>
              </a:ext>
            </a:extLst>
          </p:cNvPr>
          <p:cNvCxnSpPr>
            <a:cxnSpLocks/>
          </p:cNvCxnSpPr>
          <p:nvPr/>
        </p:nvCxnSpPr>
        <p:spPr>
          <a:xfrm>
            <a:off x="8006676" y="2461276"/>
            <a:ext cx="0" cy="384048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1AD75D34-1DCE-4C5B-89B7-562E427F2EA4}"/>
              </a:ext>
            </a:extLst>
          </p:cNvPr>
          <p:cNvGrpSpPr/>
          <p:nvPr/>
        </p:nvGrpSpPr>
        <p:grpSpPr>
          <a:xfrm>
            <a:off x="8463386" y="1516164"/>
            <a:ext cx="3276591" cy="1245594"/>
            <a:chOff x="8739980" y="1504693"/>
            <a:chExt cx="3276591" cy="1245594"/>
          </a:xfrm>
        </p:grpSpPr>
        <p:sp>
          <p:nvSpPr>
            <p:cNvPr id="14" name="TextBox 13">
              <a:extLst>
                <a:ext uri="{FF2B5EF4-FFF2-40B4-BE49-F238E27FC236}">
                  <a16:creationId xmlns:a16="http://schemas.microsoft.com/office/drawing/2014/main" id="{246DC780-5BC3-4D8B-9DD5-1E2C7AAF503A}"/>
                </a:ext>
              </a:extLst>
            </p:cNvPr>
            <p:cNvSpPr txBox="1"/>
            <p:nvPr/>
          </p:nvSpPr>
          <p:spPr>
            <a:xfrm>
              <a:off x="8739980" y="2227067"/>
              <a:ext cx="3276591" cy="523220"/>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Open Sans" panose="020B0606030504020204" pitchFamily="34" charset="0"/>
                </a:rPr>
                <a:t>Data is transformed to ANF and Solor enabled FHIR Resources</a:t>
              </a:r>
            </a:p>
          </p:txBody>
        </p:sp>
        <p:sp>
          <p:nvSpPr>
            <p:cNvPr id="42" name="Oval 41">
              <a:extLst>
                <a:ext uri="{FF2B5EF4-FFF2-40B4-BE49-F238E27FC236}">
                  <a16:creationId xmlns:a16="http://schemas.microsoft.com/office/drawing/2014/main" id="{160DFC10-92E9-41D3-9638-6BA679AFAE94}"/>
                </a:ext>
              </a:extLst>
            </p:cNvPr>
            <p:cNvSpPr/>
            <p:nvPr/>
          </p:nvSpPr>
          <p:spPr>
            <a:xfrm>
              <a:off x="10020191" y="1504693"/>
              <a:ext cx="647776" cy="65259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 name="Group 42">
              <a:extLst>
                <a:ext uri="{FF2B5EF4-FFF2-40B4-BE49-F238E27FC236}">
                  <a16:creationId xmlns:a16="http://schemas.microsoft.com/office/drawing/2014/main" id="{B14048D7-2262-4E99-A254-90AB4FA8B754}"/>
                </a:ext>
              </a:extLst>
            </p:cNvPr>
            <p:cNvGrpSpPr>
              <a:grpSpLocks noChangeAspect="1"/>
            </p:cNvGrpSpPr>
            <p:nvPr/>
          </p:nvGrpSpPr>
          <p:grpSpPr>
            <a:xfrm>
              <a:off x="10136585" y="1623422"/>
              <a:ext cx="415138" cy="415138"/>
              <a:chOff x="11114088" y="822325"/>
              <a:chExt cx="522288" cy="522288"/>
            </a:xfrm>
            <a:solidFill>
              <a:schemeClr val="bg1"/>
            </a:solidFill>
          </p:grpSpPr>
          <p:sp>
            <p:nvSpPr>
              <p:cNvPr id="44" name="Freeform 53">
                <a:extLst>
                  <a:ext uri="{FF2B5EF4-FFF2-40B4-BE49-F238E27FC236}">
                    <a16:creationId xmlns:a16="http://schemas.microsoft.com/office/drawing/2014/main" id="{7CFDD4A1-95A5-46FC-8E0B-F7AB79A96457}"/>
                  </a:ext>
                </a:extLst>
              </p:cNvPr>
              <p:cNvSpPr>
                <a:spLocks noEditPoints="1"/>
              </p:cNvSpPr>
              <p:nvPr/>
            </p:nvSpPr>
            <p:spPr bwMode="auto">
              <a:xfrm>
                <a:off x="11114088" y="822325"/>
                <a:ext cx="522288" cy="522288"/>
              </a:xfrm>
              <a:custGeom>
                <a:avLst/>
                <a:gdLst>
                  <a:gd name="T0" fmla="*/ 313 w 658"/>
                  <a:gd name="T1" fmla="*/ 657 h 658"/>
                  <a:gd name="T2" fmla="*/ 263 w 658"/>
                  <a:gd name="T3" fmla="*/ 651 h 658"/>
                  <a:gd name="T4" fmla="*/ 201 w 658"/>
                  <a:gd name="T5" fmla="*/ 631 h 658"/>
                  <a:gd name="T6" fmla="*/ 121 w 658"/>
                  <a:gd name="T7" fmla="*/ 583 h 658"/>
                  <a:gd name="T8" fmla="*/ 56 w 658"/>
                  <a:gd name="T9" fmla="*/ 513 h 658"/>
                  <a:gd name="T10" fmla="*/ 15 w 658"/>
                  <a:gd name="T11" fmla="*/ 427 h 658"/>
                  <a:gd name="T12" fmla="*/ 4 w 658"/>
                  <a:gd name="T13" fmla="*/ 379 h 658"/>
                  <a:gd name="T14" fmla="*/ 0 w 658"/>
                  <a:gd name="T15" fmla="*/ 329 h 658"/>
                  <a:gd name="T16" fmla="*/ 2 w 658"/>
                  <a:gd name="T17" fmla="*/ 295 h 658"/>
                  <a:gd name="T18" fmla="*/ 10 w 658"/>
                  <a:gd name="T19" fmla="*/ 247 h 658"/>
                  <a:gd name="T20" fmla="*/ 40 w 658"/>
                  <a:gd name="T21" fmla="*/ 172 h 658"/>
                  <a:gd name="T22" fmla="*/ 96 w 658"/>
                  <a:gd name="T23" fmla="*/ 97 h 658"/>
                  <a:gd name="T24" fmla="*/ 173 w 658"/>
                  <a:gd name="T25" fmla="*/ 40 h 658"/>
                  <a:gd name="T26" fmla="*/ 247 w 658"/>
                  <a:gd name="T27" fmla="*/ 11 h 658"/>
                  <a:gd name="T28" fmla="*/ 295 w 658"/>
                  <a:gd name="T29" fmla="*/ 1 h 658"/>
                  <a:gd name="T30" fmla="*/ 329 w 658"/>
                  <a:gd name="T31" fmla="*/ 0 h 658"/>
                  <a:gd name="T32" fmla="*/ 378 w 658"/>
                  <a:gd name="T33" fmla="*/ 4 h 658"/>
                  <a:gd name="T34" fmla="*/ 427 w 658"/>
                  <a:gd name="T35" fmla="*/ 15 h 658"/>
                  <a:gd name="T36" fmla="*/ 513 w 658"/>
                  <a:gd name="T37" fmla="*/ 56 h 658"/>
                  <a:gd name="T38" fmla="*/ 582 w 658"/>
                  <a:gd name="T39" fmla="*/ 120 h 658"/>
                  <a:gd name="T40" fmla="*/ 632 w 658"/>
                  <a:gd name="T41" fmla="*/ 201 h 658"/>
                  <a:gd name="T42" fmla="*/ 651 w 658"/>
                  <a:gd name="T43" fmla="*/ 263 h 658"/>
                  <a:gd name="T44" fmla="*/ 658 w 658"/>
                  <a:gd name="T45" fmla="*/ 312 h 658"/>
                  <a:gd name="T46" fmla="*/ 658 w 658"/>
                  <a:gd name="T47" fmla="*/ 345 h 658"/>
                  <a:gd name="T48" fmla="*/ 651 w 658"/>
                  <a:gd name="T49" fmla="*/ 395 h 658"/>
                  <a:gd name="T50" fmla="*/ 632 w 658"/>
                  <a:gd name="T51" fmla="*/ 457 h 658"/>
                  <a:gd name="T52" fmla="*/ 582 w 658"/>
                  <a:gd name="T53" fmla="*/ 537 h 658"/>
                  <a:gd name="T54" fmla="*/ 513 w 658"/>
                  <a:gd name="T55" fmla="*/ 602 h 658"/>
                  <a:gd name="T56" fmla="*/ 427 w 658"/>
                  <a:gd name="T57" fmla="*/ 643 h 658"/>
                  <a:gd name="T58" fmla="*/ 378 w 658"/>
                  <a:gd name="T59" fmla="*/ 654 h 658"/>
                  <a:gd name="T60" fmla="*/ 329 w 658"/>
                  <a:gd name="T61" fmla="*/ 658 h 658"/>
                  <a:gd name="T62" fmla="*/ 329 w 658"/>
                  <a:gd name="T63" fmla="*/ 38 h 658"/>
                  <a:gd name="T64" fmla="*/ 243 w 658"/>
                  <a:gd name="T65" fmla="*/ 51 h 658"/>
                  <a:gd name="T66" fmla="*/ 166 w 658"/>
                  <a:gd name="T67" fmla="*/ 87 h 658"/>
                  <a:gd name="T68" fmla="*/ 104 w 658"/>
                  <a:gd name="T69" fmla="*/ 144 h 658"/>
                  <a:gd name="T70" fmla="*/ 62 w 658"/>
                  <a:gd name="T71" fmla="*/ 216 h 658"/>
                  <a:gd name="T72" fmla="*/ 40 w 658"/>
                  <a:gd name="T73" fmla="*/ 299 h 658"/>
                  <a:gd name="T74" fmla="*/ 40 w 658"/>
                  <a:gd name="T75" fmla="*/ 359 h 658"/>
                  <a:gd name="T76" fmla="*/ 62 w 658"/>
                  <a:gd name="T77" fmla="*/ 442 h 658"/>
                  <a:gd name="T78" fmla="*/ 104 w 658"/>
                  <a:gd name="T79" fmla="*/ 514 h 658"/>
                  <a:gd name="T80" fmla="*/ 166 w 658"/>
                  <a:gd name="T81" fmla="*/ 571 h 658"/>
                  <a:gd name="T82" fmla="*/ 243 w 658"/>
                  <a:gd name="T83" fmla="*/ 607 h 658"/>
                  <a:gd name="T84" fmla="*/ 329 w 658"/>
                  <a:gd name="T85" fmla="*/ 620 h 658"/>
                  <a:gd name="T86" fmla="*/ 388 w 658"/>
                  <a:gd name="T87" fmla="*/ 614 h 658"/>
                  <a:gd name="T88" fmla="*/ 467 w 658"/>
                  <a:gd name="T89" fmla="*/ 584 h 658"/>
                  <a:gd name="T90" fmla="*/ 534 w 658"/>
                  <a:gd name="T91" fmla="*/ 534 h 658"/>
                  <a:gd name="T92" fmla="*/ 585 w 658"/>
                  <a:gd name="T93" fmla="*/ 467 h 658"/>
                  <a:gd name="T94" fmla="*/ 615 w 658"/>
                  <a:gd name="T95" fmla="*/ 387 h 658"/>
                  <a:gd name="T96" fmla="*/ 620 w 658"/>
                  <a:gd name="T97" fmla="*/ 329 h 658"/>
                  <a:gd name="T98" fmla="*/ 607 w 658"/>
                  <a:gd name="T99" fmla="*/ 242 h 658"/>
                  <a:gd name="T100" fmla="*/ 570 w 658"/>
                  <a:gd name="T101" fmla="*/ 167 h 658"/>
                  <a:gd name="T102" fmla="*/ 514 w 658"/>
                  <a:gd name="T103" fmla="*/ 105 h 658"/>
                  <a:gd name="T104" fmla="*/ 443 w 658"/>
                  <a:gd name="T105" fmla="*/ 60 h 658"/>
                  <a:gd name="T106" fmla="*/ 358 w 658"/>
                  <a:gd name="T107" fmla="*/ 3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8" h="658">
                    <a:moveTo>
                      <a:pt x="329" y="658"/>
                    </a:moveTo>
                    <a:lnTo>
                      <a:pt x="329" y="658"/>
                    </a:lnTo>
                    <a:lnTo>
                      <a:pt x="313" y="657"/>
                    </a:lnTo>
                    <a:lnTo>
                      <a:pt x="295" y="655"/>
                    </a:lnTo>
                    <a:lnTo>
                      <a:pt x="279" y="654"/>
                    </a:lnTo>
                    <a:lnTo>
                      <a:pt x="263" y="651"/>
                    </a:lnTo>
                    <a:lnTo>
                      <a:pt x="247" y="647"/>
                    </a:lnTo>
                    <a:lnTo>
                      <a:pt x="232" y="643"/>
                    </a:lnTo>
                    <a:lnTo>
                      <a:pt x="201" y="631"/>
                    </a:lnTo>
                    <a:lnTo>
                      <a:pt x="173" y="618"/>
                    </a:lnTo>
                    <a:lnTo>
                      <a:pt x="145" y="602"/>
                    </a:lnTo>
                    <a:lnTo>
                      <a:pt x="121" y="583"/>
                    </a:lnTo>
                    <a:lnTo>
                      <a:pt x="96" y="561"/>
                    </a:lnTo>
                    <a:lnTo>
                      <a:pt x="75" y="537"/>
                    </a:lnTo>
                    <a:lnTo>
                      <a:pt x="56" y="513"/>
                    </a:lnTo>
                    <a:lnTo>
                      <a:pt x="40" y="485"/>
                    </a:lnTo>
                    <a:lnTo>
                      <a:pt x="27" y="457"/>
                    </a:lnTo>
                    <a:lnTo>
                      <a:pt x="15" y="427"/>
                    </a:lnTo>
                    <a:lnTo>
                      <a:pt x="10" y="411"/>
                    </a:lnTo>
                    <a:lnTo>
                      <a:pt x="6" y="395"/>
                    </a:lnTo>
                    <a:lnTo>
                      <a:pt x="4" y="379"/>
                    </a:lnTo>
                    <a:lnTo>
                      <a:pt x="2" y="363"/>
                    </a:lnTo>
                    <a:lnTo>
                      <a:pt x="1" y="345"/>
                    </a:lnTo>
                    <a:lnTo>
                      <a:pt x="0" y="329"/>
                    </a:lnTo>
                    <a:lnTo>
                      <a:pt x="0" y="329"/>
                    </a:lnTo>
                    <a:lnTo>
                      <a:pt x="1" y="312"/>
                    </a:lnTo>
                    <a:lnTo>
                      <a:pt x="2" y="295"/>
                    </a:lnTo>
                    <a:lnTo>
                      <a:pt x="4" y="279"/>
                    </a:lnTo>
                    <a:lnTo>
                      <a:pt x="6" y="263"/>
                    </a:lnTo>
                    <a:lnTo>
                      <a:pt x="10" y="247"/>
                    </a:lnTo>
                    <a:lnTo>
                      <a:pt x="15" y="231"/>
                    </a:lnTo>
                    <a:lnTo>
                      <a:pt x="27" y="201"/>
                    </a:lnTo>
                    <a:lnTo>
                      <a:pt x="40" y="172"/>
                    </a:lnTo>
                    <a:lnTo>
                      <a:pt x="56" y="145"/>
                    </a:lnTo>
                    <a:lnTo>
                      <a:pt x="75" y="120"/>
                    </a:lnTo>
                    <a:lnTo>
                      <a:pt x="96" y="97"/>
                    </a:lnTo>
                    <a:lnTo>
                      <a:pt x="121" y="75"/>
                    </a:lnTo>
                    <a:lnTo>
                      <a:pt x="145" y="56"/>
                    </a:lnTo>
                    <a:lnTo>
                      <a:pt x="173" y="40"/>
                    </a:lnTo>
                    <a:lnTo>
                      <a:pt x="201" y="26"/>
                    </a:lnTo>
                    <a:lnTo>
                      <a:pt x="232" y="15"/>
                    </a:lnTo>
                    <a:lnTo>
                      <a:pt x="247" y="11"/>
                    </a:lnTo>
                    <a:lnTo>
                      <a:pt x="263" y="7"/>
                    </a:lnTo>
                    <a:lnTo>
                      <a:pt x="279" y="4"/>
                    </a:lnTo>
                    <a:lnTo>
                      <a:pt x="295" y="1"/>
                    </a:lnTo>
                    <a:lnTo>
                      <a:pt x="313" y="0"/>
                    </a:lnTo>
                    <a:lnTo>
                      <a:pt x="329" y="0"/>
                    </a:lnTo>
                    <a:lnTo>
                      <a:pt x="329" y="0"/>
                    </a:lnTo>
                    <a:lnTo>
                      <a:pt x="346" y="0"/>
                    </a:lnTo>
                    <a:lnTo>
                      <a:pt x="362" y="1"/>
                    </a:lnTo>
                    <a:lnTo>
                      <a:pt x="378" y="4"/>
                    </a:lnTo>
                    <a:lnTo>
                      <a:pt x="396" y="7"/>
                    </a:lnTo>
                    <a:lnTo>
                      <a:pt x="411" y="11"/>
                    </a:lnTo>
                    <a:lnTo>
                      <a:pt x="427" y="15"/>
                    </a:lnTo>
                    <a:lnTo>
                      <a:pt x="456" y="26"/>
                    </a:lnTo>
                    <a:lnTo>
                      <a:pt x="486" y="40"/>
                    </a:lnTo>
                    <a:lnTo>
                      <a:pt x="513" y="56"/>
                    </a:lnTo>
                    <a:lnTo>
                      <a:pt x="538" y="75"/>
                    </a:lnTo>
                    <a:lnTo>
                      <a:pt x="561" y="97"/>
                    </a:lnTo>
                    <a:lnTo>
                      <a:pt x="582" y="120"/>
                    </a:lnTo>
                    <a:lnTo>
                      <a:pt x="601" y="145"/>
                    </a:lnTo>
                    <a:lnTo>
                      <a:pt x="617" y="172"/>
                    </a:lnTo>
                    <a:lnTo>
                      <a:pt x="632" y="201"/>
                    </a:lnTo>
                    <a:lnTo>
                      <a:pt x="643" y="231"/>
                    </a:lnTo>
                    <a:lnTo>
                      <a:pt x="647" y="247"/>
                    </a:lnTo>
                    <a:lnTo>
                      <a:pt x="651" y="263"/>
                    </a:lnTo>
                    <a:lnTo>
                      <a:pt x="654" y="279"/>
                    </a:lnTo>
                    <a:lnTo>
                      <a:pt x="656" y="295"/>
                    </a:lnTo>
                    <a:lnTo>
                      <a:pt x="658" y="312"/>
                    </a:lnTo>
                    <a:lnTo>
                      <a:pt x="658" y="329"/>
                    </a:lnTo>
                    <a:lnTo>
                      <a:pt x="658" y="329"/>
                    </a:lnTo>
                    <a:lnTo>
                      <a:pt x="658" y="345"/>
                    </a:lnTo>
                    <a:lnTo>
                      <a:pt x="656" y="363"/>
                    </a:lnTo>
                    <a:lnTo>
                      <a:pt x="654" y="379"/>
                    </a:lnTo>
                    <a:lnTo>
                      <a:pt x="651" y="395"/>
                    </a:lnTo>
                    <a:lnTo>
                      <a:pt x="647" y="411"/>
                    </a:lnTo>
                    <a:lnTo>
                      <a:pt x="643" y="427"/>
                    </a:lnTo>
                    <a:lnTo>
                      <a:pt x="632" y="457"/>
                    </a:lnTo>
                    <a:lnTo>
                      <a:pt x="617" y="485"/>
                    </a:lnTo>
                    <a:lnTo>
                      <a:pt x="601" y="513"/>
                    </a:lnTo>
                    <a:lnTo>
                      <a:pt x="582" y="537"/>
                    </a:lnTo>
                    <a:lnTo>
                      <a:pt x="561" y="561"/>
                    </a:lnTo>
                    <a:lnTo>
                      <a:pt x="538" y="583"/>
                    </a:lnTo>
                    <a:lnTo>
                      <a:pt x="513" y="602"/>
                    </a:lnTo>
                    <a:lnTo>
                      <a:pt x="486" y="618"/>
                    </a:lnTo>
                    <a:lnTo>
                      <a:pt x="456" y="631"/>
                    </a:lnTo>
                    <a:lnTo>
                      <a:pt x="427" y="643"/>
                    </a:lnTo>
                    <a:lnTo>
                      <a:pt x="411" y="647"/>
                    </a:lnTo>
                    <a:lnTo>
                      <a:pt x="396" y="651"/>
                    </a:lnTo>
                    <a:lnTo>
                      <a:pt x="378" y="654"/>
                    </a:lnTo>
                    <a:lnTo>
                      <a:pt x="362" y="655"/>
                    </a:lnTo>
                    <a:lnTo>
                      <a:pt x="346" y="657"/>
                    </a:lnTo>
                    <a:lnTo>
                      <a:pt x="329" y="658"/>
                    </a:lnTo>
                    <a:lnTo>
                      <a:pt x="329" y="658"/>
                    </a:lnTo>
                    <a:close/>
                    <a:moveTo>
                      <a:pt x="329" y="38"/>
                    </a:moveTo>
                    <a:lnTo>
                      <a:pt x="329" y="38"/>
                    </a:lnTo>
                    <a:lnTo>
                      <a:pt x="299" y="39"/>
                    </a:lnTo>
                    <a:lnTo>
                      <a:pt x="271" y="43"/>
                    </a:lnTo>
                    <a:lnTo>
                      <a:pt x="243" y="51"/>
                    </a:lnTo>
                    <a:lnTo>
                      <a:pt x="216" y="60"/>
                    </a:lnTo>
                    <a:lnTo>
                      <a:pt x="190" y="73"/>
                    </a:lnTo>
                    <a:lnTo>
                      <a:pt x="166" y="87"/>
                    </a:lnTo>
                    <a:lnTo>
                      <a:pt x="143" y="105"/>
                    </a:lnTo>
                    <a:lnTo>
                      <a:pt x="123" y="124"/>
                    </a:lnTo>
                    <a:lnTo>
                      <a:pt x="104" y="144"/>
                    </a:lnTo>
                    <a:lnTo>
                      <a:pt x="88" y="167"/>
                    </a:lnTo>
                    <a:lnTo>
                      <a:pt x="74" y="191"/>
                    </a:lnTo>
                    <a:lnTo>
                      <a:pt x="62" y="216"/>
                    </a:lnTo>
                    <a:lnTo>
                      <a:pt x="51" y="242"/>
                    </a:lnTo>
                    <a:lnTo>
                      <a:pt x="44" y="270"/>
                    </a:lnTo>
                    <a:lnTo>
                      <a:pt x="40" y="299"/>
                    </a:lnTo>
                    <a:lnTo>
                      <a:pt x="37" y="329"/>
                    </a:lnTo>
                    <a:lnTo>
                      <a:pt x="37" y="329"/>
                    </a:lnTo>
                    <a:lnTo>
                      <a:pt x="40" y="359"/>
                    </a:lnTo>
                    <a:lnTo>
                      <a:pt x="44" y="387"/>
                    </a:lnTo>
                    <a:lnTo>
                      <a:pt x="51" y="415"/>
                    </a:lnTo>
                    <a:lnTo>
                      <a:pt x="62" y="442"/>
                    </a:lnTo>
                    <a:lnTo>
                      <a:pt x="74" y="467"/>
                    </a:lnTo>
                    <a:lnTo>
                      <a:pt x="88" y="492"/>
                    </a:lnTo>
                    <a:lnTo>
                      <a:pt x="104" y="514"/>
                    </a:lnTo>
                    <a:lnTo>
                      <a:pt x="123" y="534"/>
                    </a:lnTo>
                    <a:lnTo>
                      <a:pt x="143" y="553"/>
                    </a:lnTo>
                    <a:lnTo>
                      <a:pt x="166" y="571"/>
                    </a:lnTo>
                    <a:lnTo>
                      <a:pt x="190" y="584"/>
                    </a:lnTo>
                    <a:lnTo>
                      <a:pt x="216" y="598"/>
                    </a:lnTo>
                    <a:lnTo>
                      <a:pt x="243" y="607"/>
                    </a:lnTo>
                    <a:lnTo>
                      <a:pt x="271" y="614"/>
                    </a:lnTo>
                    <a:lnTo>
                      <a:pt x="299" y="618"/>
                    </a:lnTo>
                    <a:lnTo>
                      <a:pt x="329" y="620"/>
                    </a:lnTo>
                    <a:lnTo>
                      <a:pt x="329" y="620"/>
                    </a:lnTo>
                    <a:lnTo>
                      <a:pt x="358" y="618"/>
                    </a:lnTo>
                    <a:lnTo>
                      <a:pt x="388" y="614"/>
                    </a:lnTo>
                    <a:lnTo>
                      <a:pt x="416" y="607"/>
                    </a:lnTo>
                    <a:lnTo>
                      <a:pt x="443" y="598"/>
                    </a:lnTo>
                    <a:lnTo>
                      <a:pt x="467" y="584"/>
                    </a:lnTo>
                    <a:lnTo>
                      <a:pt x="491" y="571"/>
                    </a:lnTo>
                    <a:lnTo>
                      <a:pt x="514" y="553"/>
                    </a:lnTo>
                    <a:lnTo>
                      <a:pt x="534" y="534"/>
                    </a:lnTo>
                    <a:lnTo>
                      <a:pt x="553" y="514"/>
                    </a:lnTo>
                    <a:lnTo>
                      <a:pt x="570" y="492"/>
                    </a:lnTo>
                    <a:lnTo>
                      <a:pt x="585" y="467"/>
                    </a:lnTo>
                    <a:lnTo>
                      <a:pt x="597" y="442"/>
                    </a:lnTo>
                    <a:lnTo>
                      <a:pt x="607" y="415"/>
                    </a:lnTo>
                    <a:lnTo>
                      <a:pt x="615" y="387"/>
                    </a:lnTo>
                    <a:lnTo>
                      <a:pt x="619" y="359"/>
                    </a:lnTo>
                    <a:lnTo>
                      <a:pt x="620" y="329"/>
                    </a:lnTo>
                    <a:lnTo>
                      <a:pt x="620" y="329"/>
                    </a:lnTo>
                    <a:lnTo>
                      <a:pt x="619" y="299"/>
                    </a:lnTo>
                    <a:lnTo>
                      <a:pt x="615" y="270"/>
                    </a:lnTo>
                    <a:lnTo>
                      <a:pt x="607" y="242"/>
                    </a:lnTo>
                    <a:lnTo>
                      <a:pt x="597" y="216"/>
                    </a:lnTo>
                    <a:lnTo>
                      <a:pt x="585" y="191"/>
                    </a:lnTo>
                    <a:lnTo>
                      <a:pt x="570" y="167"/>
                    </a:lnTo>
                    <a:lnTo>
                      <a:pt x="553" y="144"/>
                    </a:lnTo>
                    <a:lnTo>
                      <a:pt x="534" y="124"/>
                    </a:lnTo>
                    <a:lnTo>
                      <a:pt x="514" y="105"/>
                    </a:lnTo>
                    <a:lnTo>
                      <a:pt x="491" y="87"/>
                    </a:lnTo>
                    <a:lnTo>
                      <a:pt x="467" y="73"/>
                    </a:lnTo>
                    <a:lnTo>
                      <a:pt x="443" y="60"/>
                    </a:lnTo>
                    <a:lnTo>
                      <a:pt x="416" y="51"/>
                    </a:lnTo>
                    <a:lnTo>
                      <a:pt x="388" y="43"/>
                    </a:lnTo>
                    <a:lnTo>
                      <a:pt x="358" y="39"/>
                    </a:lnTo>
                    <a:lnTo>
                      <a:pt x="329" y="38"/>
                    </a:lnTo>
                    <a:lnTo>
                      <a:pt x="32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5" name="Freeform 144">
                <a:extLst>
                  <a:ext uri="{FF2B5EF4-FFF2-40B4-BE49-F238E27FC236}">
                    <a16:creationId xmlns:a16="http://schemas.microsoft.com/office/drawing/2014/main" id="{C43E0C47-75D8-4C51-9BC4-5C85777572D4}"/>
                  </a:ext>
                </a:extLst>
              </p:cNvPr>
              <p:cNvSpPr>
                <a:spLocks/>
              </p:cNvSpPr>
              <p:nvPr/>
            </p:nvSpPr>
            <p:spPr bwMode="auto">
              <a:xfrm>
                <a:off x="11234738" y="1049338"/>
                <a:ext cx="168275" cy="157163"/>
              </a:xfrm>
              <a:custGeom>
                <a:avLst/>
                <a:gdLst>
                  <a:gd name="T0" fmla="*/ 172 w 211"/>
                  <a:gd name="T1" fmla="*/ 99 h 199"/>
                  <a:gd name="T2" fmla="*/ 151 w 211"/>
                  <a:gd name="T3" fmla="*/ 97 h 199"/>
                  <a:gd name="T4" fmla="*/ 131 w 211"/>
                  <a:gd name="T5" fmla="*/ 91 h 199"/>
                  <a:gd name="T6" fmla="*/ 112 w 211"/>
                  <a:gd name="T7" fmla="*/ 82 h 199"/>
                  <a:gd name="T8" fmla="*/ 96 w 211"/>
                  <a:gd name="T9" fmla="*/ 70 h 199"/>
                  <a:gd name="T10" fmla="*/ 82 w 211"/>
                  <a:gd name="T11" fmla="*/ 55 h 199"/>
                  <a:gd name="T12" fmla="*/ 70 w 211"/>
                  <a:gd name="T13" fmla="*/ 39 h 199"/>
                  <a:gd name="T14" fmla="*/ 62 w 211"/>
                  <a:gd name="T15" fmla="*/ 20 h 199"/>
                  <a:gd name="T16" fmla="*/ 57 w 211"/>
                  <a:gd name="T17" fmla="*/ 0 h 199"/>
                  <a:gd name="T18" fmla="*/ 45 w 211"/>
                  <a:gd name="T19" fmla="*/ 7 h 199"/>
                  <a:gd name="T20" fmla="*/ 25 w 211"/>
                  <a:gd name="T21" fmla="*/ 27 h 199"/>
                  <a:gd name="T22" fmla="*/ 10 w 211"/>
                  <a:gd name="T23" fmla="*/ 51 h 199"/>
                  <a:gd name="T24" fmla="*/ 2 w 211"/>
                  <a:gd name="T25" fmla="*/ 78 h 199"/>
                  <a:gd name="T26" fmla="*/ 0 w 211"/>
                  <a:gd name="T27" fmla="*/ 93 h 199"/>
                  <a:gd name="T28" fmla="*/ 2 w 211"/>
                  <a:gd name="T29" fmla="*/ 114 h 199"/>
                  <a:gd name="T30" fmla="*/ 9 w 211"/>
                  <a:gd name="T31" fmla="*/ 134 h 199"/>
                  <a:gd name="T32" fmla="*/ 18 w 211"/>
                  <a:gd name="T33" fmla="*/ 152 h 199"/>
                  <a:gd name="T34" fmla="*/ 31 w 211"/>
                  <a:gd name="T35" fmla="*/ 168 h 199"/>
                  <a:gd name="T36" fmla="*/ 46 w 211"/>
                  <a:gd name="T37" fmla="*/ 180 h 199"/>
                  <a:gd name="T38" fmla="*/ 65 w 211"/>
                  <a:gd name="T39" fmla="*/ 191 h 199"/>
                  <a:gd name="T40" fmla="*/ 84 w 211"/>
                  <a:gd name="T41" fmla="*/ 196 h 199"/>
                  <a:gd name="T42" fmla="*/ 105 w 211"/>
                  <a:gd name="T43" fmla="*/ 199 h 199"/>
                  <a:gd name="T44" fmla="*/ 116 w 211"/>
                  <a:gd name="T45" fmla="*/ 197 h 199"/>
                  <a:gd name="T46" fmla="*/ 136 w 211"/>
                  <a:gd name="T47" fmla="*/ 193 h 199"/>
                  <a:gd name="T48" fmla="*/ 156 w 211"/>
                  <a:gd name="T49" fmla="*/ 185 h 199"/>
                  <a:gd name="T50" fmla="*/ 172 w 211"/>
                  <a:gd name="T51" fmla="*/ 175 h 199"/>
                  <a:gd name="T52" fmla="*/ 187 w 211"/>
                  <a:gd name="T53" fmla="*/ 160 h 199"/>
                  <a:gd name="T54" fmla="*/ 198 w 211"/>
                  <a:gd name="T55" fmla="*/ 144 h 199"/>
                  <a:gd name="T56" fmla="*/ 206 w 211"/>
                  <a:gd name="T57" fmla="*/ 125 h 199"/>
                  <a:gd name="T58" fmla="*/ 210 w 211"/>
                  <a:gd name="T59" fmla="*/ 103 h 199"/>
                  <a:gd name="T60" fmla="*/ 211 w 211"/>
                  <a:gd name="T61" fmla="*/ 93 h 199"/>
                  <a:gd name="T62" fmla="*/ 211 w 211"/>
                  <a:gd name="T63" fmla="*/ 93 h 199"/>
                  <a:gd name="T64" fmla="*/ 192 w 211"/>
                  <a:gd name="T65" fmla="*/ 97 h 199"/>
                  <a:gd name="T66" fmla="*/ 172 w 211"/>
                  <a:gd name="T67" fmla="*/ 9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1" h="199">
                    <a:moveTo>
                      <a:pt x="172" y="99"/>
                    </a:moveTo>
                    <a:lnTo>
                      <a:pt x="172" y="99"/>
                    </a:lnTo>
                    <a:lnTo>
                      <a:pt x="162" y="98"/>
                    </a:lnTo>
                    <a:lnTo>
                      <a:pt x="151" y="97"/>
                    </a:lnTo>
                    <a:lnTo>
                      <a:pt x="140" y="94"/>
                    </a:lnTo>
                    <a:lnTo>
                      <a:pt x="131" y="91"/>
                    </a:lnTo>
                    <a:lnTo>
                      <a:pt x="121" y="87"/>
                    </a:lnTo>
                    <a:lnTo>
                      <a:pt x="112" y="82"/>
                    </a:lnTo>
                    <a:lnTo>
                      <a:pt x="104" y="77"/>
                    </a:lnTo>
                    <a:lnTo>
                      <a:pt x="96" y="70"/>
                    </a:lnTo>
                    <a:lnTo>
                      <a:pt x="89" y="63"/>
                    </a:lnTo>
                    <a:lnTo>
                      <a:pt x="82" y="55"/>
                    </a:lnTo>
                    <a:lnTo>
                      <a:pt x="76" y="47"/>
                    </a:lnTo>
                    <a:lnTo>
                      <a:pt x="70" y="39"/>
                    </a:lnTo>
                    <a:lnTo>
                      <a:pt x="66" y="30"/>
                    </a:lnTo>
                    <a:lnTo>
                      <a:pt x="62" y="20"/>
                    </a:lnTo>
                    <a:lnTo>
                      <a:pt x="60" y="11"/>
                    </a:lnTo>
                    <a:lnTo>
                      <a:pt x="57" y="0"/>
                    </a:lnTo>
                    <a:lnTo>
                      <a:pt x="57" y="0"/>
                    </a:lnTo>
                    <a:lnTo>
                      <a:pt x="45" y="7"/>
                    </a:lnTo>
                    <a:lnTo>
                      <a:pt x="34" y="16"/>
                    </a:lnTo>
                    <a:lnTo>
                      <a:pt x="25" y="27"/>
                    </a:lnTo>
                    <a:lnTo>
                      <a:pt x="15" y="38"/>
                    </a:lnTo>
                    <a:lnTo>
                      <a:pt x="10" y="51"/>
                    </a:lnTo>
                    <a:lnTo>
                      <a:pt x="4" y="65"/>
                    </a:lnTo>
                    <a:lnTo>
                      <a:pt x="2" y="78"/>
                    </a:lnTo>
                    <a:lnTo>
                      <a:pt x="0" y="93"/>
                    </a:lnTo>
                    <a:lnTo>
                      <a:pt x="0" y="93"/>
                    </a:lnTo>
                    <a:lnTo>
                      <a:pt x="0" y="103"/>
                    </a:lnTo>
                    <a:lnTo>
                      <a:pt x="2" y="114"/>
                    </a:lnTo>
                    <a:lnTo>
                      <a:pt x="4" y="125"/>
                    </a:lnTo>
                    <a:lnTo>
                      <a:pt x="9" y="134"/>
                    </a:lnTo>
                    <a:lnTo>
                      <a:pt x="13" y="144"/>
                    </a:lnTo>
                    <a:lnTo>
                      <a:pt x="18" y="152"/>
                    </a:lnTo>
                    <a:lnTo>
                      <a:pt x="25" y="160"/>
                    </a:lnTo>
                    <a:lnTo>
                      <a:pt x="31" y="168"/>
                    </a:lnTo>
                    <a:lnTo>
                      <a:pt x="38" y="175"/>
                    </a:lnTo>
                    <a:lnTo>
                      <a:pt x="46" y="180"/>
                    </a:lnTo>
                    <a:lnTo>
                      <a:pt x="56" y="185"/>
                    </a:lnTo>
                    <a:lnTo>
                      <a:pt x="65" y="191"/>
                    </a:lnTo>
                    <a:lnTo>
                      <a:pt x="74" y="193"/>
                    </a:lnTo>
                    <a:lnTo>
                      <a:pt x="84" y="196"/>
                    </a:lnTo>
                    <a:lnTo>
                      <a:pt x="94" y="197"/>
                    </a:lnTo>
                    <a:lnTo>
                      <a:pt x="105" y="199"/>
                    </a:lnTo>
                    <a:lnTo>
                      <a:pt x="105" y="199"/>
                    </a:lnTo>
                    <a:lnTo>
                      <a:pt x="116" y="197"/>
                    </a:lnTo>
                    <a:lnTo>
                      <a:pt x="127" y="196"/>
                    </a:lnTo>
                    <a:lnTo>
                      <a:pt x="136" y="193"/>
                    </a:lnTo>
                    <a:lnTo>
                      <a:pt x="147" y="191"/>
                    </a:lnTo>
                    <a:lnTo>
                      <a:pt x="156" y="185"/>
                    </a:lnTo>
                    <a:lnTo>
                      <a:pt x="164" y="180"/>
                    </a:lnTo>
                    <a:lnTo>
                      <a:pt x="172" y="175"/>
                    </a:lnTo>
                    <a:lnTo>
                      <a:pt x="180" y="168"/>
                    </a:lnTo>
                    <a:lnTo>
                      <a:pt x="187" y="160"/>
                    </a:lnTo>
                    <a:lnTo>
                      <a:pt x="192" y="152"/>
                    </a:lnTo>
                    <a:lnTo>
                      <a:pt x="198" y="144"/>
                    </a:lnTo>
                    <a:lnTo>
                      <a:pt x="202" y="134"/>
                    </a:lnTo>
                    <a:lnTo>
                      <a:pt x="206" y="125"/>
                    </a:lnTo>
                    <a:lnTo>
                      <a:pt x="209" y="114"/>
                    </a:lnTo>
                    <a:lnTo>
                      <a:pt x="210" y="103"/>
                    </a:lnTo>
                    <a:lnTo>
                      <a:pt x="211" y="93"/>
                    </a:lnTo>
                    <a:lnTo>
                      <a:pt x="211" y="93"/>
                    </a:lnTo>
                    <a:lnTo>
                      <a:pt x="211" y="93"/>
                    </a:lnTo>
                    <a:lnTo>
                      <a:pt x="211" y="93"/>
                    </a:lnTo>
                    <a:lnTo>
                      <a:pt x="202" y="95"/>
                    </a:lnTo>
                    <a:lnTo>
                      <a:pt x="192" y="97"/>
                    </a:lnTo>
                    <a:lnTo>
                      <a:pt x="182" y="98"/>
                    </a:lnTo>
                    <a:lnTo>
                      <a:pt x="172" y="99"/>
                    </a:lnTo>
                    <a:lnTo>
                      <a:pt x="172"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6" name="Freeform 145">
                <a:extLst>
                  <a:ext uri="{FF2B5EF4-FFF2-40B4-BE49-F238E27FC236}">
                    <a16:creationId xmlns:a16="http://schemas.microsoft.com/office/drawing/2014/main" id="{5EA99A64-D32D-4918-AB64-7B6B1B8B0189}"/>
                  </a:ext>
                </a:extLst>
              </p:cNvPr>
              <p:cNvSpPr>
                <a:spLocks/>
              </p:cNvSpPr>
              <p:nvPr/>
            </p:nvSpPr>
            <p:spPr bwMode="auto">
              <a:xfrm>
                <a:off x="11388726" y="1049338"/>
                <a:ext cx="128588" cy="157163"/>
              </a:xfrm>
              <a:custGeom>
                <a:avLst/>
                <a:gdLst>
                  <a:gd name="T0" fmla="*/ 105 w 162"/>
                  <a:gd name="T1" fmla="*/ 0 h 199"/>
                  <a:gd name="T2" fmla="*/ 105 w 162"/>
                  <a:gd name="T3" fmla="*/ 0 h 199"/>
                  <a:gd name="T4" fmla="*/ 102 w 162"/>
                  <a:gd name="T5" fmla="*/ 13 h 199"/>
                  <a:gd name="T6" fmla="*/ 98 w 162"/>
                  <a:gd name="T7" fmla="*/ 28 h 199"/>
                  <a:gd name="T8" fmla="*/ 91 w 162"/>
                  <a:gd name="T9" fmla="*/ 40 h 199"/>
                  <a:gd name="T10" fmla="*/ 83 w 162"/>
                  <a:gd name="T11" fmla="*/ 52 h 199"/>
                  <a:gd name="T12" fmla="*/ 74 w 162"/>
                  <a:gd name="T13" fmla="*/ 63 h 199"/>
                  <a:gd name="T14" fmla="*/ 64 w 162"/>
                  <a:gd name="T15" fmla="*/ 73 h 199"/>
                  <a:gd name="T16" fmla="*/ 52 w 162"/>
                  <a:gd name="T17" fmla="*/ 81 h 199"/>
                  <a:gd name="T18" fmla="*/ 40 w 162"/>
                  <a:gd name="T19" fmla="*/ 87 h 199"/>
                  <a:gd name="T20" fmla="*/ 40 w 162"/>
                  <a:gd name="T21" fmla="*/ 87 h 199"/>
                  <a:gd name="T22" fmla="*/ 40 w 162"/>
                  <a:gd name="T23" fmla="*/ 93 h 199"/>
                  <a:gd name="T24" fmla="*/ 40 w 162"/>
                  <a:gd name="T25" fmla="*/ 93 h 199"/>
                  <a:gd name="T26" fmla="*/ 39 w 162"/>
                  <a:gd name="T27" fmla="*/ 106 h 199"/>
                  <a:gd name="T28" fmla="*/ 37 w 162"/>
                  <a:gd name="T29" fmla="*/ 120 h 199"/>
                  <a:gd name="T30" fmla="*/ 33 w 162"/>
                  <a:gd name="T31" fmla="*/ 132 h 199"/>
                  <a:gd name="T32" fmla="*/ 29 w 162"/>
                  <a:gd name="T33" fmla="*/ 142 h 199"/>
                  <a:gd name="T34" fmla="*/ 23 w 162"/>
                  <a:gd name="T35" fmla="*/ 153 h 199"/>
                  <a:gd name="T36" fmla="*/ 16 w 162"/>
                  <a:gd name="T37" fmla="*/ 164 h 199"/>
                  <a:gd name="T38" fmla="*/ 8 w 162"/>
                  <a:gd name="T39" fmla="*/ 173 h 199"/>
                  <a:gd name="T40" fmla="*/ 0 w 162"/>
                  <a:gd name="T41" fmla="*/ 181 h 199"/>
                  <a:gd name="T42" fmla="*/ 0 w 162"/>
                  <a:gd name="T43" fmla="*/ 181 h 199"/>
                  <a:gd name="T44" fmla="*/ 12 w 162"/>
                  <a:gd name="T45" fmla="*/ 188 h 199"/>
                  <a:gd name="T46" fmla="*/ 27 w 162"/>
                  <a:gd name="T47" fmla="*/ 193 h 199"/>
                  <a:gd name="T48" fmla="*/ 41 w 162"/>
                  <a:gd name="T49" fmla="*/ 197 h 199"/>
                  <a:gd name="T50" fmla="*/ 56 w 162"/>
                  <a:gd name="T51" fmla="*/ 199 h 199"/>
                  <a:gd name="T52" fmla="*/ 56 w 162"/>
                  <a:gd name="T53" fmla="*/ 199 h 199"/>
                  <a:gd name="T54" fmla="*/ 67 w 162"/>
                  <a:gd name="T55" fmla="*/ 197 h 199"/>
                  <a:gd name="T56" fmla="*/ 78 w 162"/>
                  <a:gd name="T57" fmla="*/ 196 h 199"/>
                  <a:gd name="T58" fmla="*/ 88 w 162"/>
                  <a:gd name="T59" fmla="*/ 193 h 199"/>
                  <a:gd name="T60" fmla="*/ 98 w 162"/>
                  <a:gd name="T61" fmla="*/ 191 h 199"/>
                  <a:gd name="T62" fmla="*/ 107 w 162"/>
                  <a:gd name="T63" fmla="*/ 185 h 199"/>
                  <a:gd name="T64" fmla="*/ 115 w 162"/>
                  <a:gd name="T65" fmla="*/ 180 h 199"/>
                  <a:gd name="T66" fmla="*/ 123 w 162"/>
                  <a:gd name="T67" fmla="*/ 175 h 199"/>
                  <a:gd name="T68" fmla="*/ 131 w 162"/>
                  <a:gd name="T69" fmla="*/ 168 h 199"/>
                  <a:gd name="T70" fmla="*/ 138 w 162"/>
                  <a:gd name="T71" fmla="*/ 160 h 199"/>
                  <a:gd name="T72" fmla="*/ 143 w 162"/>
                  <a:gd name="T73" fmla="*/ 152 h 199"/>
                  <a:gd name="T74" fmla="*/ 149 w 162"/>
                  <a:gd name="T75" fmla="*/ 144 h 199"/>
                  <a:gd name="T76" fmla="*/ 154 w 162"/>
                  <a:gd name="T77" fmla="*/ 134 h 199"/>
                  <a:gd name="T78" fmla="*/ 157 w 162"/>
                  <a:gd name="T79" fmla="*/ 125 h 199"/>
                  <a:gd name="T80" fmla="*/ 160 w 162"/>
                  <a:gd name="T81" fmla="*/ 114 h 199"/>
                  <a:gd name="T82" fmla="*/ 161 w 162"/>
                  <a:gd name="T83" fmla="*/ 103 h 199"/>
                  <a:gd name="T84" fmla="*/ 162 w 162"/>
                  <a:gd name="T85" fmla="*/ 93 h 199"/>
                  <a:gd name="T86" fmla="*/ 162 w 162"/>
                  <a:gd name="T87" fmla="*/ 93 h 199"/>
                  <a:gd name="T88" fmla="*/ 161 w 162"/>
                  <a:gd name="T89" fmla="*/ 78 h 199"/>
                  <a:gd name="T90" fmla="*/ 158 w 162"/>
                  <a:gd name="T91" fmla="*/ 65 h 199"/>
                  <a:gd name="T92" fmla="*/ 153 w 162"/>
                  <a:gd name="T93" fmla="*/ 51 h 199"/>
                  <a:gd name="T94" fmla="*/ 146 w 162"/>
                  <a:gd name="T95" fmla="*/ 38 h 199"/>
                  <a:gd name="T96" fmla="*/ 138 w 162"/>
                  <a:gd name="T97" fmla="*/ 27 h 199"/>
                  <a:gd name="T98" fmla="*/ 129 w 162"/>
                  <a:gd name="T99" fmla="*/ 16 h 199"/>
                  <a:gd name="T100" fmla="*/ 117 w 162"/>
                  <a:gd name="T101" fmla="*/ 7 h 199"/>
                  <a:gd name="T102" fmla="*/ 105 w 162"/>
                  <a:gd name="T103" fmla="*/ 0 h 199"/>
                  <a:gd name="T104" fmla="*/ 105 w 162"/>
                  <a:gd name="T105"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2" h="199">
                    <a:moveTo>
                      <a:pt x="105" y="0"/>
                    </a:moveTo>
                    <a:lnTo>
                      <a:pt x="105" y="0"/>
                    </a:lnTo>
                    <a:lnTo>
                      <a:pt x="102" y="13"/>
                    </a:lnTo>
                    <a:lnTo>
                      <a:pt x="98" y="28"/>
                    </a:lnTo>
                    <a:lnTo>
                      <a:pt x="91" y="40"/>
                    </a:lnTo>
                    <a:lnTo>
                      <a:pt x="83" y="52"/>
                    </a:lnTo>
                    <a:lnTo>
                      <a:pt x="74" y="63"/>
                    </a:lnTo>
                    <a:lnTo>
                      <a:pt x="64" y="73"/>
                    </a:lnTo>
                    <a:lnTo>
                      <a:pt x="52" y="81"/>
                    </a:lnTo>
                    <a:lnTo>
                      <a:pt x="40" y="87"/>
                    </a:lnTo>
                    <a:lnTo>
                      <a:pt x="40" y="87"/>
                    </a:lnTo>
                    <a:lnTo>
                      <a:pt x="40" y="93"/>
                    </a:lnTo>
                    <a:lnTo>
                      <a:pt x="40" y="93"/>
                    </a:lnTo>
                    <a:lnTo>
                      <a:pt x="39" y="106"/>
                    </a:lnTo>
                    <a:lnTo>
                      <a:pt x="37" y="120"/>
                    </a:lnTo>
                    <a:lnTo>
                      <a:pt x="33" y="132"/>
                    </a:lnTo>
                    <a:lnTo>
                      <a:pt x="29" y="142"/>
                    </a:lnTo>
                    <a:lnTo>
                      <a:pt x="23" y="153"/>
                    </a:lnTo>
                    <a:lnTo>
                      <a:pt x="16" y="164"/>
                    </a:lnTo>
                    <a:lnTo>
                      <a:pt x="8" y="173"/>
                    </a:lnTo>
                    <a:lnTo>
                      <a:pt x="0" y="181"/>
                    </a:lnTo>
                    <a:lnTo>
                      <a:pt x="0" y="181"/>
                    </a:lnTo>
                    <a:lnTo>
                      <a:pt x="12" y="188"/>
                    </a:lnTo>
                    <a:lnTo>
                      <a:pt x="27" y="193"/>
                    </a:lnTo>
                    <a:lnTo>
                      <a:pt x="41" y="197"/>
                    </a:lnTo>
                    <a:lnTo>
                      <a:pt x="56" y="199"/>
                    </a:lnTo>
                    <a:lnTo>
                      <a:pt x="56" y="199"/>
                    </a:lnTo>
                    <a:lnTo>
                      <a:pt x="67" y="197"/>
                    </a:lnTo>
                    <a:lnTo>
                      <a:pt x="78" y="196"/>
                    </a:lnTo>
                    <a:lnTo>
                      <a:pt x="88" y="193"/>
                    </a:lnTo>
                    <a:lnTo>
                      <a:pt x="98" y="191"/>
                    </a:lnTo>
                    <a:lnTo>
                      <a:pt x="107" y="185"/>
                    </a:lnTo>
                    <a:lnTo>
                      <a:pt x="115" y="180"/>
                    </a:lnTo>
                    <a:lnTo>
                      <a:pt x="123" y="175"/>
                    </a:lnTo>
                    <a:lnTo>
                      <a:pt x="131" y="168"/>
                    </a:lnTo>
                    <a:lnTo>
                      <a:pt x="138" y="160"/>
                    </a:lnTo>
                    <a:lnTo>
                      <a:pt x="143" y="152"/>
                    </a:lnTo>
                    <a:lnTo>
                      <a:pt x="149" y="144"/>
                    </a:lnTo>
                    <a:lnTo>
                      <a:pt x="154" y="134"/>
                    </a:lnTo>
                    <a:lnTo>
                      <a:pt x="157" y="125"/>
                    </a:lnTo>
                    <a:lnTo>
                      <a:pt x="160" y="114"/>
                    </a:lnTo>
                    <a:lnTo>
                      <a:pt x="161" y="103"/>
                    </a:lnTo>
                    <a:lnTo>
                      <a:pt x="162" y="93"/>
                    </a:lnTo>
                    <a:lnTo>
                      <a:pt x="162" y="93"/>
                    </a:lnTo>
                    <a:lnTo>
                      <a:pt x="161" y="78"/>
                    </a:lnTo>
                    <a:lnTo>
                      <a:pt x="158" y="65"/>
                    </a:lnTo>
                    <a:lnTo>
                      <a:pt x="153" y="51"/>
                    </a:lnTo>
                    <a:lnTo>
                      <a:pt x="146" y="38"/>
                    </a:lnTo>
                    <a:lnTo>
                      <a:pt x="138" y="27"/>
                    </a:lnTo>
                    <a:lnTo>
                      <a:pt x="129" y="16"/>
                    </a:lnTo>
                    <a:lnTo>
                      <a:pt x="117" y="7"/>
                    </a:lnTo>
                    <a:lnTo>
                      <a:pt x="105" y="0"/>
                    </a:lnTo>
                    <a:lnTo>
                      <a:pt x="1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7" name="Freeform 146">
                <a:extLst>
                  <a:ext uri="{FF2B5EF4-FFF2-40B4-BE49-F238E27FC236}">
                    <a16:creationId xmlns:a16="http://schemas.microsoft.com/office/drawing/2014/main" id="{8F3C3F63-45B6-4D80-80CC-A46D18E42D5E}"/>
                  </a:ext>
                </a:extLst>
              </p:cNvPr>
              <p:cNvSpPr>
                <a:spLocks/>
              </p:cNvSpPr>
              <p:nvPr/>
            </p:nvSpPr>
            <p:spPr bwMode="auto">
              <a:xfrm>
                <a:off x="11291888" y="947738"/>
                <a:ext cx="168275" cy="166688"/>
              </a:xfrm>
              <a:custGeom>
                <a:avLst/>
                <a:gdLst>
                  <a:gd name="T0" fmla="*/ 105 w 211"/>
                  <a:gd name="T1" fmla="*/ 0 h 211"/>
                  <a:gd name="T2" fmla="*/ 83 w 211"/>
                  <a:gd name="T3" fmla="*/ 1 h 211"/>
                  <a:gd name="T4" fmla="*/ 64 w 211"/>
                  <a:gd name="T5" fmla="*/ 8 h 211"/>
                  <a:gd name="T6" fmla="*/ 46 w 211"/>
                  <a:gd name="T7" fmla="*/ 18 h 211"/>
                  <a:gd name="T8" fmla="*/ 31 w 211"/>
                  <a:gd name="T9" fmla="*/ 31 h 211"/>
                  <a:gd name="T10" fmla="*/ 17 w 211"/>
                  <a:gd name="T11" fmla="*/ 47 h 211"/>
                  <a:gd name="T12" fmla="*/ 8 w 211"/>
                  <a:gd name="T13" fmla="*/ 65 h 211"/>
                  <a:gd name="T14" fmla="*/ 1 w 211"/>
                  <a:gd name="T15" fmla="*/ 85 h 211"/>
                  <a:gd name="T16" fmla="*/ 0 w 211"/>
                  <a:gd name="T17" fmla="*/ 105 h 211"/>
                  <a:gd name="T18" fmla="*/ 0 w 211"/>
                  <a:gd name="T19" fmla="*/ 116 h 211"/>
                  <a:gd name="T20" fmla="*/ 4 w 211"/>
                  <a:gd name="T21" fmla="*/ 137 h 211"/>
                  <a:gd name="T22" fmla="*/ 12 w 211"/>
                  <a:gd name="T23" fmla="*/ 156 h 211"/>
                  <a:gd name="T24" fmla="*/ 24 w 211"/>
                  <a:gd name="T25" fmla="*/ 172 h 211"/>
                  <a:gd name="T26" fmla="*/ 38 w 211"/>
                  <a:gd name="T27" fmla="*/ 187 h 211"/>
                  <a:gd name="T28" fmla="*/ 55 w 211"/>
                  <a:gd name="T29" fmla="*/ 198 h 211"/>
                  <a:gd name="T30" fmla="*/ 74 w 211"/>
                  <a:gd name="T31" fmla="*/ 206 h 211"/>
                  <a:gd name="T32" fmla="*/ 94 w 211"/>
                  <a:gd name="T33" fmla="*/ 210 h 211"/>
                  <a:gd name="T34" fmla="*/ 105 w 211"/>
                  <a:gd name="T35" fmla="*/ 211 h 211"/>
                  <a:gd name="T36" fmla="*/ 126 w 211"/>
                  <a:gd name="T37" fmla="*/ 208 h 211"/>
                  <a:gd name="T38" fmla="*/ 146 w 211"/>
                  <a:gd name="T39" fmla="*/ 203 h 211"/>
                  <a:gd name="T40" fmla="*/ 164 w 211"/>
                  <a:gd name="T41" fmla="*/ 192 h 211"/>
                  <a:gd name="T42" fmla="*/ 180 w 211"/>
                  <a:gd name="T43" fmla="*/ 180 h 211"/>
                  <a:gd name="T44" fmla="*/ 192 w 211"/>
                  <a:gd name="T45" fmla="*/ 164 h 211"/>
                  <a:gd name="T46" fmla="*/ 201 w 211"/>
                  <a:gd name="T47" fmla="*/ 147 h 211"/>
                  <a:gd name="T48" fmla="*/ 208 w 211"/>
                  <a:gd name="T49" fmla="*/ 126 h 211"/>
                  <a:gd name="T50" fmla="*/ 211 w 211"/>
                  <a:gd name="T51" fmla="*/ 105 h 211"/>
                  <a:gd name="T52" fmla="*/ 209 w 211"/>
                  <a:gd name="T53" fmla="*/ 94 h 211"/>
                  <a:gd name="T54" fmla="*/ 205 w 211"/>
                  <a:gd name="T55" fmla="*/ 74 h 211"/>
                  <a:gd name="T56" fmla="*/ 197 w 211"/>
                  <a:gd name="T57" fmla="*/ 55 h 211"/>
                  <a:gd name="T58" fmla="*/ 187 w 211"/>
                  <a:gd name="T59" fmla="*/ 38 h 211"/>
                  <a:gd name="T60" fmla="*/ 172 w 211"/>
                  <a:gd name="T61" fmla="*/ 24 h 211"/>
                  <a:gd name="T62" fmla="*/ 156 w 211"/>
                  <a:gd name="T63" fmla="*/ 12 h 211"/>
                  <a:gd name="T64" fmla="*/ 137 w 211"/>
                  <a:gd name="T65" fmla="*/ 4 h 211"/>
                  <a:gd name="T66" fmla="*/ 115 w 211"/>
                  <a:gd name="T67" fmla="*/ 0 h 211"/>
                  <a:gd name="T68" fmla="*/ 105 w 211"/>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 h="211">
                    <a:moveTo>
                      <a:pt x="105" y="0"/>
                    </a:moveTo>
                    <a:lnTo>
                      <a:pt x="105" y="0"/>
                    </a:lnTo>
                    <a:lnTo>
                      <a:pt x="94" y="0"/>
                    </a:lnTo>
                    <a:lnTo>
                      <a:pt x="83" y="1"/>
                    </a:lnTo>
                    <a:lnTo>
                      <a:pt x="74" y="4"/>
                    </a:lnTo>
                    <a:lnTo>
                      <a:pt x="64" y="8"/>
                    </a:lnTo>
                    <a:lnTo>
                      <a:pt x="55" y="12"/>
                    </a:lnTo>
                    <a:lnTo>
                      <a:pt x="46" y="18"/>
                    </a:lnTo>
                    <a:lnTo>
                      <a:pt x="38" y="24"/>
                    </a:lnTo>
                    <a:lnTo>
                      <a:pt x="31" y="31"/>
                    </a:lnTo>
                    <a:lnTo>
                      <a:pt x="24" y="38"/>
                    </a:lnTo>
                    <a:lnTo>
                      <a:pt x="17" y="47"/>
                    </a:lnTo>
                    <a:lnTo>
                      <a:pt x="12" y="55"/>
                    </a:lnTo>
                    <a:lnTo>
                      <a:pt x="8" y="65"/>
                    </a:lnTo>
                    <a:lnTo>
                      <a:pt x="4" y="74"/>
                    </a:lnTo>
                    <a:lnTo>
                      <a:pt x="1" y="85"/>
                    </a:lnTo>
                    <a:lnTo>
                      <a:pt x="0" y="94"/>
                    </a:lnTo>
                    <a:lnTo>
                      <a:pt x="0" y="105"/>
                    </a:lnTo>
                    <a:lnTo>
                      <a:pt x="0" y="105"/>
                    </a:lnTo>
                    <a:lnTo>
                      <a:pt x="0" y="116"/>
                    </a:lnTo>
                    <a:lnTo>
                      <a:pt x="1" y="126"/>
                    </a:lnTo>
                    <a:lnTo>
                      <a:pt x="4" y="137"/>
                    </a:lnTo>
                    <a:lnTo>
                      <a:pt x="8" y="147"/>
                    </a:lnTo>
                    <a:lnTo>
                      <a:pt x="12" y="156"/>
                    </a:lnTo>
                    <a:lnTo>
                      <a:pt x="17" y="164"/>
                    </a:lnTo>
                    <a:lnTo>
                      <a:pt x="24" y="172"/>
                    </a:lnTo>
                    <a:lnTo>
                      <a:pt x="31" y="180"/>
                    </a:lnTo>
                    <a:lnTo>
                      <a:pt x="38" y="187"/>
                    </a:lnTo>
                    <a:lnTo>
                      <a:pt x="46" y="192"/>
                    </a:lnTo>
                    <a:lnTo>
                      <a:pt x="55" y="198"/>
                    </a:lnTo>
                    <a:lnTo>
                      <a:pt x="64" y="203"/>
                    </a:lnTo>
                    <a:lnTo>
                      <a:pt x="74" y="206"/>
                    </a:lnTo>
                    <a:lnTo>
                      <a:pt x="83" y="208"/>
                    </a:lnTo>
                    <a:lnTo>
                      <a:pt x="94" y="210"/>
                    </a:lnTo>
                    <a:lnTo>
                      <a:pt x="105" y="211"/>
                    </a:lnTo>
                    <a:lnTo>
                      <a:pt x="105" y="211"/>
                    </a:lnTo>
                    <a:lnTo>
                      <a:pt x="115" y="210"/>
                    </a:lnTo>
                    <a:lnTo>
                      <a:pt x="126" y="208"/>
                    </a:lnTo>
                    <a:lnTo>
                      <a:pt x="137" y="206"/>
                    </a:lnTo>
                    <a:lnTo>
                      <a:pt x="146" y="203"/>
                    </a:lnTo>
                    <a:lnTo>
                      <a:pt x="156" y="198"/>
                    </a:lnTo>
                    <a:lnTo>
                      <a:pt x="164" y="192"/>
                    </a:lnTo>
                    <a:lnTo>
                      <a:pt x="172" y="187"/>
                    </a:lnTo>
                    <a:lnTo>
                      <a:pt x="180" y="180"/>
                    </a:lnTo>
                    <a:lnTo>
                      <a:pt x="187" y="172"/>
                    </a:lnTo>
                    <a:lnTo>
                      <a:pt x="192" y="164"/>
                    </a:lnTo>
                    <a:lnTo>
                      <a:pt x="197" y="156"/>
                    </a:lnTo>
                    <a:lnTo>
                      <a:pt x="201" y="147"/>
                    </a:lnTo>
                    <a:lnTo>
                      <a:pt x="205" y="137"/>
                    </a:lnTo>
                    <a:lnTo>
                      <a:pt x="208" y="126"/>
                    </a:lnTo>
                    <a:lnTo>
                      <a:pt x="209" y="116"/>
                    </a:lnTo>
                    <a:lnTo>
                      <a:pt x="211" y="105"/>
                    </a:lnTo>
                    <a:lnTo>
                      <a:pt x="211" y="105"/>
                    </a:lnTo>
                    <a:lnTo>
                      <a:pt x="209" y="94"/>
                    </a:lnTo>
                    <a:lnTo>
                      <a:pt x="208" y="85"/>
                    </a:lnTo>
                    <a:lnTo>
                      <a:pt x="205" y="74"/>
                    </a:lnTo>
                    <a:lnTo>
                      <a:pt x="201" y="65"/>
                    </a:lnTo>
                    <a:lnTo>
                      <a:pt x="197" y="55"/>
                    </a:lnTo>
                    <a:lnTo>
                      <a:pt x="192" y="47"/>
                    </a:lnTo>
                    <a:lnTo>
                      <a:pt x="187" y="38"/>
                    </a:lnTo>
                    <a:lnTo>
                      <a:pt x="180" y="31"/>
                    </a:lnTo>
                    <a:lnTo>
                      <a:pt x="172" y="24"/>
                    </a:lnTo>
                    <a:lnTo>
                      <a:pt x="164" y="18"/>
                    </a:lnTo>
                    <a:lnTo>
                      <a:pt x="156" y="12"/>
                    </a:lnTo>
                    <a:lnTo>
                      <a:pt x="146" y="8"/>
                    </a:lnTo>
                    <a:lnTo>
                      <a:pt x="137" y="4"/>
                    </a:lnTo>
                    <a:lnTo>
                      <a:pt x="126" y="1"/>
                    </a:lnTo>
                    <a:lnTo>
                      <a:pt x="115" y="0"/>
                    </a:lnTo>
                    <a:lnTo>
                      <a:pt x="105" y="0"/>
                    </a:lnTo>
                    <a:lnTo>
                      <a:pt x="10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32" name="TextBox 31">
            <a:extLst>
              <a:ext uri="{FF2B5EF4-FFF2-40B4-BE49-F238E27FC236}">
                <a16:creationId xmlns:a16="http://schemas.microsoft.com/office/drawing/2014/main" id="{1A91385B-6627-4399-9581-9FFD6FEAA770}"/>
              </a:ext>
            </a:extLst>
          </p:cNvPr>
          <p:cNvSpPr txBox="1"/>
          <p:nvPr/>
        </p:nvSpPr>
        <p:spPr>
          <a:xfrm>
            <a:off x="8532268" y="3451589"/>
            <a:ext cx="3149258" cy="1097288"/>
          </a:xfrm>
          <a:prstGeom prst="rect">
            <a:avLst/>
          </a:prstGeom>
          <a:solidFill>
            <a:srgbClr val="E7FFEA"/>
          </a:solidFill>
          <a:ln>
            <a:solidFill>
              <a:schemeClr val="tx1"/>
            </a:solidFill>
          </a:ln>
        </p:spPr>
        <p:txBody>
          <a:bodyPr wrap="square" rtlCol="0">
            <a:spAutoFit/>
          </a:bodyPr>
          <a:lstStyle/>
          <a:p>
            <a:r>
              <a:rPr lang="en-US" sz="933" dirty="0">
                <a:latin typeface="Courier New" panose="02070309020205020404" pitchFamily="49" charset="0"/>
                <a:cs typeface="Courier New" panose="02070309020205020404" pitchFamily="49" charset="0"/>
              </a:rPr>
              <a:t>category: [Observation procedure]</a:t>
            </a:r>
          </a:p>
          <a:p>
            <a:r>
              <a:rPr lang="en-US" sz="933" dirty="0">
                <a:latin typeface="Courier New" panose="02070309020205020404" pitchFamily="49" charset="0"/>
                <a:cs typeface="Courier New" panose="02070309020205020404" pitchFamily="49" charset="0"/>
              </a:rPr>
              <a:t>  Method: [Examination – action]</a:t>
            </a:r>
          </a:p>
          <a:p>
            <a:r>
              <a:rPr lang="en-US" sz="933" dirty="0">
                <a:latin typeface="Courier New" panose="02070309020205020404" pitchFamily="49" charset="0"/>
                <a:cs typeface="Courier New" panose="02070309020205020404" pitchFamily="49" charset="0"/>
              </a:rPr>
              <a:t>    Has focus: [Tympanic temperature]</a:t>
            </a:r>
          </a:p>
          <a:p>
            <a:r>
              <a:rPr lang="en-US" sz="933" dirty="0">
                <a:latin typeface="Courier New" panose="02070309020205020404" pitchFamily="49" charset="0"/>
                <a:cs typeface="Courier New" panose="02070309020205020404" pitchFamily="49" charset="0"/>
              </a:rPr>
              <a:t>      Procedure site – Direct: [Structure </a:t>
            </a:r>
          </a:p>
          <a:p>
            <a:r>
              <a:rPr lang="en-US" sz="933" dirty="0">
                <a:latin typeface="Courier New" panose="02070309020205020404" pitchFamily="49" charset="0"/>
                <a:cs typeface="Courier New" panose="02070309020205020404" pitchFamily="49" charset="0"/>
              </a:rPr>
              <a:t>      of left tympanic membrane]</a:t>
            </a:r>
          </a:p>
          <a:p>
            <a:r>
              <a:rPr lang="en-US" sz="933" dirty="0">
                <a:latin typeface="Courier New" panose="02070309020205020404" pitchFamily="49" charset="0"/>
                <a:cs typeface="Courier New" panose="02070309020205020404" pitchFamily="49" charset="0"/>
              </a:rPr>
              <a:t>	Using Device: [Tympanic 		thermometer]</a:t>
            </a:r>
          </a:p>
        </p:txBody>
      </p:sp>
      <p:sp>
        <p:nvSpPr>
          <p:cNvPr id="33" name="TextBox 32">
            <a:extLst>
              <a:ext uri="{FF2B5EF4-FFF2-40B4-BE49-F238E27FC236}">
                <a16:creationId xmlns:a16="http://schemas.microsoft.com/office/drawing/2014/main" id="{D640CBB4-0252-4756-AC09-BC27ABBB69BA}"/>
              </a:ext>
            </a:extLst>
          </p:cNvPr>
          <p:cNvSpPr txBox="1"/>
          <p:nvPr/>
        </p:nvSpPr>
        <p:spPr>
          <a:xfrm>
            <a:off x="8532268" y="4596798"/>
            <a:ext cx="3149258" cy="1097288"/>
          </a:xfrm>
          <a:prstGeom prst="rect">
            <a:avLst/>
          </a:prstGeom>
          <a:solidFill>
            <a:srgbClr val="E7FFEA"/>
          </a:solidFill>
          <a:ln>
            <a:solidFill>
              <a:schemeClr val="tx1"/>
            </a:solidFill>
          </a:ln>
        </p:spPr>
        <p:txBody>
          <a:bodyPr wrap="square" rtlCol="0">
            <a:spAutoFit/>
          </a:bodyPr>
          <a:lstStyle/>
          <a:p>
            <a:r>
              <a:rPr lang="en-US" sz="933" dirty="0">
                <a:latin typeface="Courier New" panose="02070309020205020404" pitchFamily="49" charset="0"/>
                <a:cs typeface="Courier New" panose="02070309020205020404" pitchFamily="49" charset="0"/>
              </a:rPr>
              <a:t>category: [Observation procedure]</a:t>
            </a:r>
          </a:p>
          <a:p>
            <a:r>
              <a:rPr lang="en-US" sz="933" dirty="0">
                <a:latin typeface="Courier New" panose="02070309020205020404" pitchFamily="49" charset="0"/>
                <a:cs typeface="Courier New" panose="02070309020205020404" pitchFamily="49" charset="0"/>
              </a:rPr>
              <a:t>  Method: [Examination – action]</a:t>
            </a:r>
          </a:p>
          <a:p>
            <a:r>
              <a:rPr lang="en-US" sz="933" dirty="0">
                <a:latin typeface="Courier New" panose="02070309020205020404" pitchFamily="49" charset="0"/>
                <a:cs typeface="Courier New" panose="02070309020205020404" pitchFamily="49" charset="0"/>
              </a:rPr>
              <a:t>    Has focus: [Tympanic temperature]</a:t>
            </a:r>
          </a:p>
          <a:p>
            <a:r>
              <a:rPr lang="en-US" sz="933" dirty="0">
                <a:latin typeface="Courier New" panose="02070309020205020404" pitchFamily="49" charset="0"/>
                <a:cs typeface="Courier New" panose="02070309020205020404" pitchFamily="49" charset="0"/>
              </a:rPr>
              <a:t>      Procedure site – Direct: [Structure </a:t>
            </a:r>
          </a:p>
          <a:p>
            <a:r>
              <a:rPr lang="en-US" sz="933" dirty="0">
                <a:latin typeface="Courier New" panose="02070309020205020404" pitchFamily="49" charset="0"/>
                <a:cs typeface="Courier New" panose="02070309020205020404" pitchFamily="49" charset="0"/>
              </a:rPr>
              <a:t>      of left tympanic membrane]</a:t>
            </a:r>
          </a:p>
          <a:p>
            <a:r>
              <a:rPr lang="en-US" sz="933" dirty="0">
                <a:latin typeface="Courier New" panose="02070309020205020404" pitchFamily="49" charset="0"/>
                <a:cs typeface="Courier New" panose="02070309020205020404" pitchFamily="49" charset="0"/>
              </a:rPr>
              <a:t>	Using Device: [Tympanic 		thermometer]</a:t>
            </a:r>
          </a:p>
        </p:txBody>
      </p:sp>
      <p:sp>
        <p:nvSpPr>
          <p:cNvPr id="34" name="Rectangle 33">
            <a:extLst>
              <a:ext uri="{FF2B5EF4-FFF2-40B4-BE49-F238E27FC236}">
                <a16:creationId xmlns:a16="http://schemas.microsoft.com/office/drawing/2014/main" id="{926E1CC5-AC93-47F8-BD20-75C55D99C9F6}"/>
              </a:ext>
            </a:extLst>
          </p:cNvPr>
          <p:cNvSpPr/>
          <p:nvPr/>
        </p:nvSpPr>
        <p:spPr>
          <a:xfrm>
            <a:off x="8527053" y="3325751"/>
            <a:ext cx="3154473" cy="2378589"/>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z</a:t>
            </a:r>
          </a:p>
        </p:txBody>
      </p:sp>
      <p:sp>
        <p:nvSpPr>
          <p:cNvPr id="35" name="Rectangle 34">
            <a:extLst>
              <a:ext uri="{FF2B5EF4-FFF2-40B4-BE49-F238E27FC236}">
                <a16:creationId xmlns:a16="http://schemas.microsoft.com/office/drawing/2014/main" id="{21CCC555-649B-49E4-BC8A-9C2166E6AAEC}"/>
              </a:ext>
            </a:extLst>
          </p:cNvPr>
          <p:cNvSpPr/>
          <p:nvPr/>
        </p:nvSpPr>
        <p:spPr>
          <a:xfrm>
            <a:off x="8527053" y="3081433"/>
            <a:ext cx="3154473" cy="243249"/>
          </a:xfrm>
          <a:prstGeom prst="rect">
            <a:avLst/>
          </a:prstGeom>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Normalized FHIR Representation</a:t>
            </a:r>
          </a:p>
        </p:txBody>
      </p:sp>
      <p:sp>
        <p:nvSpPr>
          <p:cNvPr id="54" name="Rectangle 53">
            <a:extLst>
              <a:ext uri="{FF2B5EF4-FFF2-40B4-BE49-F238E27FC236}">
                <a16:creationId xmlns:a16="http://schemas.microsoft.com/office/drawing/2014/main" id="{F90351BC-5859-499C-BE0D-2C7D2D1E37E8}"/>
              </a:ext>
            </a:extLst>
          </p:cNvPr>
          <p:cNvSpPr/>
          <p:nvPr/>
        </p:nvSpPr>
        <p:spPr>
          <a:xfrm>
            <a:off x="8527053" y="3912016"/>
            <a:ext cx="3159688" cy="3015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7FB98569-688E-424D-B554-8BBA344EE8F6}"/>
              </a:ext>
            </a:extLst>
          </p:cNvPr>
          <p:cNvSpPr/>
          <p:nvPr/>
        </p:nvSpPr>
        <p:spPr>
          <a:xfrm>
            <a:off x="8527053" y="5067886"/>
            <a:ext cx="3149258" cy="29457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Slide Number Placeholder 10">
            <a:extLst>
              <a:ext uri="{FF2B5EF4-FFF2-40B4-BE49-F238E27FC236}">
                <a16:creationId xmlns:a16="http://schemas.microsoft.com/office/drawing/2014/main" id="{72AFD007-BA5D-48FC-8D24-4B4B8C8A84F9}"/>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13</a:t>
            </a:fld>
            <a:endParaRPr lang="en-US" dirty="0"/>
          </a:p>
        </p:txBody>
      </p:sp>
      <p:cxnSp>
        <p:nvCxnSpPr>
          <p:cNvPr id="56" name="Straight Connector 55">
            <a:extLst>
              <a:ext uri="{FF2B5EF4-FFF2-40B4-BE49-F238E27FC236}">
                <a16:creationId xmlns:a16="http://schemas.microsoft.com/office/drawing/2014/main" id="{045DFD11-5393-44AD-B104-7DDDE46CBDC1}"/>
              </a:ext>
            </a:extLst>
          </p:cNvPr>
          <p:cNvCxnSpPr>
            <a:cxnSpLocks/>
            <a:stCxn id="79" idx="3"/>
          </p:cNvCxnSpPr>
          <p:nvPr/>
        </p:nvCxnSpPr>
        <p:spPr>
          <a:xfrm>
            <a:off x="1872523" y="4137132"/>
            <a:ext cx="611702" cy="62524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5B39FB55-869E-4E22-A55E-3906096B9749}"/>
              </a:ext>
            </a:extLst>
          </p:cNvPr>
          <p:cNvCxnSpPr>
            <a:cxnSpLocks/>
            <a:stCxn id="95" idx="3"/>
          </p:cNvCxnSpPr>
          <p:nvPr/>
        </p:nvCxnSpPr>
        <p:spPr>
          <a:xfrm flipV="1">
            <a:off x="1872521" y="5051274"/>
            <a:ext cx="534454" cy="94541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E1D52FC4-DD64-4960-A9CD-7CFA5EB01DF0}"/>
              </a:ext>
            </a:extLst>
          </p:cNvPr>
          <p:cNvSpPr/>
          <p:nvPr/>
        </p:nvSpPr>
        <p:spPr>
          <a:xfrm>
            <a:off x="2329197" y="4738546"/>
            <a:ext cx="1290590" cy="44814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bg1"/>
                </a:solidFill>
              </a:rPr>
              <a:t>Statements are not comparable</a:t>
            </a:r>
          </a:p>
        </p:txBody>
      </p:sp>
      <p:sp>
        <p:nvSpPr>
          <p:cNvPr id="59" name="Rectangle 58">
            <a:extLst>
              <a:ext uri="{FF2B5EF4-FFF2-40B4-BE49-F238E27FC236}">
                <a16:creationId xmlns:a16="http://schemas.microsoft.com/office/drawing/2014/main" id="{45D896C0-8BF7-40B1-8BCF-DDF3161B9F16}"/>
              </a:ext>
            </a:extLst>
          </p:cNvPr>
          <p:cNvSpPr/>
          <p:nvPr/>
        </p:nvSpPr>
        <p:spPr>
          <a:xfrm>
            <a:off x="505642" y="2770356"/>
            <a:ext cx="1375230" cy="221661"/>
          </a:xfrm>
          <a:prstGeom prst="rect">
            <a:avLst/>
          </a:prstGeom>
          <a:ln w="190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EHR 1</a:t>
            </a:r>
          </a:p>
        </p:txBody>
      </p:sp>
      <p:sp>
        <p:nvSpPr>
          <p:cNvPr id="64" name="Rectangle 63">
            <a:extLst>
              <a:ext uri="{FF2B5EF4-FFF2-40B4-BE49-F238E27FC236}">
                <a16:creationId xmlns:a16="http://schemas.microsoft.com/office/drawing/2014/main" id="{9F5F48F0-A216-4303-B2CD-0FBB016FF097}"/>
              </a:ext>
            </a:extLst>
          </p:cNvPr>
          <p:cNvSpPr/>
          <p:nvPr/>
        </p:nvSpPr>
        <p:spPr>
          <a:xfrm>
            <a:off x="505259" y="2992017"/>
            <a:ext cx="1375732" cy="1510606"/>
          </a:xfrm>
          <a:prstGeom prst="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5" name="Rectangle 64">
            <a:extLst>
              <a:ext uri="{FF2B5EF4-FFF2-40B4-BE49-F238E27FC236}">
                <a16:creationId xmlns:a16="http://schemas.microsoft.com/office/drawing/2014/main" id="{763DC9EE-8791-4BEF-AE4A-09F545AA0FF2}"/>
              </a:ext>
            </a:extLst>
          </p:cNvPr>
          <p:cNvSpPr/>
          <p:nvPr/>
        </p:nvSpPr>
        <p:spPr>
          <a:xfrm>
            <a:off x="1038053" y="3137099"/>
            <a:ext cx="751159" cy="138001"/>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Verdana" panose="020B0604030504040204" pitchFamily="34" charset="0"/>
                <a:ea typeface="Verdana" panose="020B0604030504040204" pitchFamily="34" charset="0"/>
              </a:rPr>
              <a:t>101.0° F</a:t>
            </a:r>
          </a:p>
        </p:txBody>
      </p:sp>
      <p:sp>
        <p:nvSpPr>
          <p:cNvPr id="67" name="TextBox 66">
            <a:extLst>
              <a:ext uri="{FF2B5EF4-FFF2-40B4-BE49-F238E27FC236}">
                <a16:creationId xmlns:a16="http://schemas.microsoft.com/office/drawing/2014/main" id="{05C137FF-D39F-415E-87F8-96EA903E10BA}"/>
              </a:ext>
            </a:extLst>
          </p:cNvPr>
          <p:cNvSpPr txBox="1"/>
          <p:nvPr/>
        </p:nvSpPr>
        <p:spPr>
          <a:xfrm>
            <a:off x="601347" y="3110696"/>
            <a:ext cx="436706" cy="200055"/>
          </a:xfrm>
          <a:prstGeom prst="rect">
            <a:avLst/>
          </a:prstGeom>
          <a:noFill/>
        </p:spPr>
        <p:txBody>
          <a:bodyPr wrap="square" rtlCol="0">
            <a:spAutoFit/>
          </a:bodyPr>
          <a:lstStyle/>
          <a:p>
            <a:pPr algn="l"/>
            <a:r>
              <a:rPr lang="en-US" sz="700" i="1" dirty="0">
                <a:latin typeface="Verdana" panose="020B0604030504040204" pitchFamily="34" charset="0"/>
                <a:ea typeface="Verdana" panose="020B0604030504040204" pitchFamily="34" charset="0"/>
                <a:cs typeface="Verdana" panose="020B0604030504040204" pitchFamily="34" charset="0"/>
              </a:rPr>
              <a:t>Temp</a:t>
            </a:r>
          </a:p>
        </p:txBody>
      </p:sp>
      <p:sp>
        <p:nvSpPr>
          <p:cNvPr id="68" name="Rectangle 67">
            <a:extLst>
              <a:ext uri="{FF2B5EF4-FFF2-40B4-BE49-F238E27FC236}">
                <a16:creationId xmlns:a16="http://schemas.microsoft.com/office/drawing/2014/main" id="{CC748FF3-53C1-42DA-9639-6864CAAC4D96}"/>
              </a:ext>
            </a:extLst>
          </p:cNvPr>
          <p:cNvSpPr/>
          <p:nvPr/>
        </p:nvSpPr>
        <p:spPr>
          <a:xfrm>
            <a:off x="1038053" y="3317832"/>
            <a:ext cx="751159" cy="138001"/>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Verdana" panose="020B0604030504040204" pitchFamily="34" charset="0"/>
                <a:ea typeface="Verdana" panose="020B0604030504040204" pitchFamily="34" charset="0"/>
              </a:rPr>
              <a:t>38.3° C</a:t>
            </a:r>
          </a:p>
        </p:txBody>
      </p:sp>
      <p:sp>
        <p:nvSpPr>
          <p:cNvPr id="69" name="TextBox 68">
            <a:extLst>
              <a:ext uri="{FF2B5EF4-FFF2-40B4-BE49-F238E27FC236}">
                <a16:creationId xmlns:a16="http://schemas.microsoft.com/office/drawing/2014/main" id="{ACAA46FA-C9C7-4F2D-AEAD-9C8DAF655873}"/>
              </a:ext>
            </a:extLst>
          </p:cNvPr>
          <p:cNvSpPr txBox="1"/>
          <p:nvPr/>
        </p:nvSpPr>
        <p:spPr>
          <a:xfrm>
            <a:off x="601347" y="3291429"/>
            <a:ext cx="436706" cy="200055"/>
          </a:xfrm>
          <a:prstGeom prst="rect">
            <a:avLst/>
          </a:prstGeom>
          <a:noFill/>
        </p:spPr>
        <p:txBody>
          <a:bodyPr wrap="square" rtlCol="0">
            <a:spAutoFit/>
          </a:bodyPr>
          <a:lstStyle/>
          <a:p>
            <a:pPr algn="l"/>
            <a:r>
              <a:rPr lang="en-US" sz="700" i="1" dirty="0">
                <a:latin typeface="Verdana" panose="020B0604030504040204" pitchFamily="34" charset="0"/>
                <a:ea typeface="Verdana" panose="020B0604030504040204" pitchFamily="34" charset="0"/>
                <a:cs typeface="Verdana" panose="020B0604030504040204" pitchFamily="34" charset="0"/>
              </a:rPr>
              <a:t>Temp</a:t>
            </a:r>
          </a:p>
        </p:txBody>
      </p:sp>
      <p:sp>
        <p:nvSpPr>
          <p:cNvPr id="70" name="TextBox 69">
            <a:extLst>
              <a:ext uri="{FF2B5EF4-FFF2-40B4-BE49-F238E27FC236}">
                <a16:creationId xmlns:a16="http://schemas.microsoft.com/office/drawing/2014/main" id="{57A07237-CADF-4045-9AD7-970341084D95}"/>
              </a:ext>
            </a:extLst>
          </p:cNvPr>
          <p:cNvSpPr txBox="1"/>
          <p:nvPr/>
        </p:nvSpPr>
        <p:spPr>
          <a:xfrm>
            <a:off x="598869" y="3523365"/>
            <a:ext cx="1282122" cy="200055"/>
          </a:xfrm>
          <a:prstGeom prst="rect">
            <a:avLst/>
          </a:prstGeom>
          <a:noFill/>
        </p:spPr>
        <p:txBody>
          <a:bodyPr wrap="square" rtlCol="0">
            <a:spAutoFit/>
          </a:bodyPr>
          <a:lstStyle/>
          <a:p>
            <a:pPr algn="l"/>
            <a:r>
              <a:rPr lang="en-US" sz="700" dirty="0">
                <a:latin typeface="Verdana" panose="020B0604030504040204" pitchFamily="34" charset="0"/>
                <a:ea typeface="Verdana" panose="020B0604030504040204" pitchFamily="34" charset="0"/>
                <a:cs typeface="Verdana" panose="020B0604030504040204" pitchFamily="34" charset="0"/>
              </a:rPr>
              <a:t>8/12/2020 2:11 pm</a:t>
            </a:r>
          </a:p>
        </p:txBody>
      </p:sp>
      <p:sp>
        <p:nvSpPr>
          <p:cNvPr id="71" name="Rectangle 70">
            <a:extLst>
              <a:ext uri="{FF2B5EF4-FFF2-40B4-BE49-F238E27FC236}">
                <a16:creationId xmlns:a16="http://schemas.microsoft.com/office/drawing/2014/main" id="{E4635672-6A21-4947-AEC7-8AA59D2B00FA}"/>
              </a:ext>
            </a:extLst>
          </p:cNvPr>
          <p:cNvSpPr/>
          <p:nvPr/>
        </p:nvSpPr>
        <p:spPr>
          <a:xfrm>
            <a:off x="579863" y="3757866"/>
            <a:ext cx="1232895" cy="110636"/>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1"/>
                </a:solidFill>
                <a:latin typeface="Verdana" panose="020B0604030504040204" pitchFamily="34" charset="0"/>
                <a:ea typeface="Verdana" panose="020B0604030504040204" pitchFamily="34" charset="0"/>
              </a:rPr>
              <a:t>Tympanic Thermometer</a:t>
            </a:r>
          </a:p>
        </p:txBody>
      </p:sp>
      <p:sp>
        <p:nvSpPr>
          <p:cNvPr id="75" name="Rectangle 74">
            <a:extLst>
              <a:ext uri="{FF2B5EF4-FFF2-40B4-BE49-F238E27FC236}">
                <a16:creationId xmlns:a16="http://schemas.microsoft.com/office/drawing/2014/main" id="{B8C1D627-3263-4916-9D0D-F2543570052B}"/>
              </a:ext>
            </a:extLst>
          </p:cNvPr>
          <p:cNvSpPr/>
          <p:nvPr/>
        </p:nvSpPr>
        <p:spPr>
          <a:xfrm>
            <a:off x="584257" y="3970399"/>
            <a:ext cx="1232895" cy="110636"/>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1"/>
                </a:solidFill>
                <a:latin typeface="Verdana" panose="020B0604030504040204" pitchFamily="34" charset="0"/>
                <a:ea typeface="Verdana" panose="020B0604030504040204" pitchFamily="34" charset="0"/>
              </a:rPr>
              <a:t>Ear</a:t>
            </a:r>
          </a:p>
        </p:txBody>
      </p:sp>
      <p:sp>
        <p:nvSpPr>
          <p:cNvPr id="76" name="Isosceles Triangle 75">
            <a:extLst>
              <a:ext uri="{FF2B5EF4-FFF2-40B4-BE49-F238E27FC236}">
                <a16:creationId xmlns:a16="http://schemas.microsoft.com/office/drawing/2014/main" id="{13438792-F9F8-4D19-9077-AE65D73380AF}"/>
              </a:ext>
            </a:extLst>
          </p:cNvPr>
          <p:cNvSpPr/>
          <p:nvPr/>
        </p:nvSpPr>
        <p:spPr>
          <a:xfrm rot="10800000">
            <a:off x="1711366" y="3988903"/>
            <a:ext cx="67565" cy="87798"/>
          </a:xfrm>
          <a:prstGeom prst="triangle">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77" name="Rectangle 76">
            <a:extLst>
              <a:ext uri="{FF2B5EF4-FFF2-40B4-BE49-F238E27FC236}">
                <a16:creationId xmlns:a16="http://schemas.microsoft.com/office/drawing/2014/main" id="{36B7F528-BFF2-477B-B44B-E3CC1C310F4D}"/>
              </a:ext>
            </a:extLst>
          </p:cNvPr>
          <p:cNvSpPr/>
          <p:nvPr/>
        </p:nvSpPr>
        <p:spPr>
          <a:xfrm>
            <a:off x="574057" y="4192060"/>
            <a:ext cx="1232895" cy="110636"/>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1"/>
                </a:solidFill>
                <a:latin typeface="Verdana" panose="020B0604030504040204" pitchFamily="34" charset="0"/>
                <a:ea typeface="Verdana" panose="020B0604030504040204" pitchFamily="34" charset="0"/>
              </a:rPr>
              <a:t>Left Side</a:t>
            </a:r>
          </a:p>
        </p:txBody>
      </p:sp>
      <p:sp>
        <p:nvSpPr>
          <p:cNvPr id="78" name="Isosceles Triangle 77">
            <a:extLst>
              <a:ext uri="{FF2B5EF4-FFF2-40B4-BE49-F238E27FC236}">
                <a16:creationId xmlns:a16="http://schemas.microsoft.com/office/drawing/2014/main" id="{73343750-0D55-4CE2-AC0C-8400513A99DA}"/>
              </a:ext>
            </a:extLst>
          </p:cNvPr>
          <p:cNvSpPr/>
          <p:nvPr/>
        </p:nvSpPr>
        <p:spPr>
          <a:xfrm rot="10800000">
            <a:off x="1711366" y="4210564"/>
            <a:ext cx="67565" cy="87798"/>
          </a:xfrm>
          <a:prstGeom prst="triangle">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79" name="Rectangle 78">
            <a:extLst>
              <a:ext uri="{FF2B5EF4-FFF2-40B4-BE49-F238E27FC236}">
                <a16:creationId xmlns:a16="http://schemas.microsoft.com/office/drawing/2014/main" id="{B69D6F99-ABDF-42CA-8F2F-E6BE966AE723}"/>
              </a:ext>
            </a:extLst>
          </p:cNvPr>
          <p:cNvSpPr/>
          <p:nvPr/>
        </p:nvSpPr>
        <p:spPr>
          <a:xfrm>
            <a:off x="505259" y="3937853"/>
            <a:ext cx="1367264" cy="39855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a:extLst>
              <a:ext uri="{FF2B5EF4-FFF2-40B4-BE49-F238E27FC236}">
                <a16:creationId xmlns:a16="http://schemas.microsoft.com/office/drawing/2014/main" id="{A6724DD0-96F0-4CBD-BAE1-F8FFE65EE7B2}"/>
              </a:ext>
            </a:extLst>
          </p:cNvPr>
          <p:cNvSpPr/>
          <p:nvPr/>
        </p:nvSpPr>
        <p:spPr>
          <a:xfrm>
            <a:off x="497174" y="4640057"/>
            <a:ext cx="1375350" cy="221661"/>
          </a:xfrm>
          <a:prstGeom prst="rect">
            <a:avLst/>
          </a:prstGeom>
          <a:ln w="190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EHR 2</a:t>
            </a:r>
          </a:p>
        </p:txBody>
      </p:sp>
      <p:sp>
        <p:nvSpPr>
          <p:cNvPr id="83" name="Rectangle 82">
            <a:extLst>
              <a:ext uri="{FF2B5EF4-FFF2-40B4-BE49-F238E27FC236}">
                <a16:creationId xmlns:a16="http://schemas.microsoft.com/office/drawing/2014/main" id="{C3A4E09B-3229-4605-9F39-C30C6337E5ED}"/>
              </a:ext>
            </a:extLst>
          </p:cNvPr>
          <p:cNvSpPr/>
          <p:nvPr/>
        </p:nvSpPr>
        <p:spPr>
          <a:xfrm>
            <a:off x="496791" y="4861718"/>
            <a:ext cx="1375732" cy="1510606"/>
          </a:xfrm>
          <a:prstGeom prst="rect">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4" name="Rectangle 83">
            <a:extLst>
              <a:ext uri="{FF2B5EF4-FFF2-40B4-BE49-F238E27FC236}">
                <a16:creationId xmlns:a16="http://schemas.microsoft.com/office/drawing/2014/main" id="{DC182995-D27D-4A9D-800B-16E28FD9DD9A}"/>
              </a:ext>
            </a:extLst>
          </p:cNvPr>
          <p:cNvSpPr/>
          <p:nvPr/>
        </p:nvSpPr>
        <p:spPr>
          <a:xfrm>
            <a:off x="1029585" y="5006800"/>
            <a:ext cx="751159" cy="138001"/>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Verdana" panose="020B0604030504040204" pitchFamily="34" charset="0"/>
                <a:ea typeface="Verdana" panose="020B0604030504040204" pitchFamily="34" charset="0"/>
              </a:rPr>
              <a:t>101.0° F</a:t>
            </a:r>
          </a:p>
        </p:txBody>
      </p:sp>
      <p:sp>
        <p:nvSpPr>
          <p:cNvPr id="85" name="TextBox 84">
            <a:extLst>
              <a:ext uri="{FF2B5EF4-FFF2-40B4-BE49-F238E27FC236}">
                <a16:creationId xmlns:a16="http://schemas.microsoft.com/office/drawing/2014/main" id="{D176D169-D3A1-4F9B-91CE-AADD7F8CF67A}"/>
              </a:ext>
            </a:extLst>
          </p:cNvPr>
          <p:cNvSpPr txBox="1"/>
          <p:nvPr/>
        </p:nvSpPr>
        <p:spPr>
          <a:xfrm>
            <a:off x="592879" y="4980397"/>
            <a:ext cx="436706" cy="200055"/>
          </a:xfrm>
          <a:prstGeom prst="rect">
            <a:avLst/>
          </a:prstGeom>
          <a:noFill/>
        </p:spPr>
        <p:txBody>
          <a:bodyPr wrap="square" rtlCol="0">
            <a:spAutoFit/>
          </a:bodyPr>
          <a:lstStyle/>
          <a:p>
            <a:pPr algn="l"/>
            <a:r>
              <a:rPr lang="en-US" sz="700" i="1" dirty="0">
                <a:latin typeface="Verdana" panose="020B0604030504040204" pitchFamily="34" charset="0"/>
                <a:ea typeface="Verdana" panose="020B0604030504040204" pitchFamily="34" charset="0"/>
                <a:cs typeface="Verdana" panose="020B0604030504040204" pitchFamily="34" charset="0"/>
              </a:rPr>
              <a:t>Temp</a:t>
            </a:r>
          </a:p>
        </p:txBody>
      </p:sp>
      <p:sp>
        <p:nvSpPr>
          <p:cNvPr id="86" name="Rectangle 85">
            <a:extLst>
              <a:ext uri="{FF2B5EF4-FFF2-40B4-BE49-F238E27FC236}">
                <a16:creationId xmlns:a16="http://schemas.microsoft.com/office/drawing/2014/main" id="{89AA1390-A47F-4A04-B74C-044CA8B1A043}"/>
              </a:ext>
            </a:extLst>
          </p:cNvPr>
          <p:cNvSpPr/>
          <p:nvPr/>
        </p:nvSpPr>
        <p:spPr>
          <a:xfrm>
            <a:off x="1029585" y="5187533"/>
            <a:ext cx="751159" cy="138001"/>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chemeClr val="tx1"/>
                </a:solidFill>
                <a:latin typeface="Verdana" panose="020B0604030504040204" pitchFamily="34" charset="0"/>
                <a:ea typeface="Verdana" panose="020B0604030504040204" pitchFamily="34" charset="0"/>
              </a:rPr>
              <a:t>38.3° C</a:t>
            </a:r>
          </a:p>
        </p:txBody>
      </p:sp>
      <p:sp>
        <p:nvSpPr>
          <p:cNvPr id="87" name="TextBox 86">
            <a:extLst>
              <a:ext uri="{FF2B5EF4-FFF2-40B4-BE49-F238E27FC236}">
                <a16:creationId xmlns:a16="http://schemas.microsoft.com/office/drawing/2014/main" id="{2B7B15CB-7C10-4C65-A485-439626C49F75}"/>
              </a:ext>
            </a:extLst>
          </p:cNvPr>
          <p:cNvSpPr txBox="1"/>
          <p:nvPr/>
        </p:nvSpPr>
        <p:spPr>
          <a:xfrm>
            <a:off x="592879" y="5161130"/>
            <a:ext cx="436706" cy="200055"/>
          </a:xfrm>
          <a:prstGeom prst="rect">
            <a:avLst/>
          </a:prstGeom>
          <a:noFill/>
        </p:spPr>
        <p:txBody>
          <a:bodyPr wrap="square" rtlCol="0">
            <a:spAutoFit/>
          </a:bodyPr>
          <a:lstStyle/>
          <a:p>
            <a:pPr algn="l"/>
            <a:r>
              <a:rPr lang="en-US" sz="700" i="1" dirty="0">
                <a:latin typeface="Verdana" panose="020B0604030504040204" pitchFamily="34" charset="0"/>
                <a:ea typeface="Verdana" panose="020B0604030504040204" pitchFamily="34" charset="0"/>
                <a:cs typeface="Verdana" panose="020B0604030504040204" pitchFamily="34" charset="0"/>
              </a:rPr>
              <a:t>Temp</a:t>
            </a:r>
          </a:p>
        </p:txBody>
      </p:sp>
      <p:sp>
        <p:nvSpPr>
          <p:cNvPr id="88" name="TextBox 87">
            <a:extLst>
              <a:ext uri="{FF2B5EF4-FFF2-40B4-BE49-F238E27FC236}">
                <a16:creationId xmlns:a16="http://schemas.microsoft.com/office/drawing/2014/main" id="{F4F9BF52-C5B0-4B33-81A7-2E50F4BB2CF1}"/>
              </a:ext>
            </a:extLst>
          </p:cNvPr>
          <p:cNvSpPr txBox="1"/>
          <p:nvPr/>
        </p:nvSpPr>
        <p:spPr>
          <a:xfrm>
            <a:off x="590401" y="5393066"/>
            <a:ext cx="1282122" cy="200055"/>
          </a:xfrm>
          <a:prstGeom prst="rect">
            <a:avLst/>
          </a:prstGeom>
          <a:noFill/>
        </p:spPr>
        <p:txBody>
          <a:bodyPr wrap="square" rtlCol="0">
            <a:spAutoFit/>
          </a:bodyPr>
          <a:lstStyle/>
          <a:p>
            <a:pPr algn="l"/>
            <a:r>
              <a:rPr lang="en-US" sz="700" dirty="0">
                <a:latin typeface="Verdana" panose="020B0604030504040204" pitchFamily="34" charset="0"/>
                <a:ea typeface="Verdana" panose="020B0604030504040204" pitchFamily="34" charset="0"/>
                <a:cs typeface="Verdana" panose="020B0604030504040204" pitchFamily="34" charset="0"/>
              </a:rPr>
              <a:t>8/12/2020 2:11 pm</a:t>
            </a:r>
          </a:p>
        </p:txBody>
      </p:sp>
      <p:sp>
        <p:nvSpPr>
          <p:cNvPr id="89" name="Rectangle 88">
            <a:extLst>
              <a:ext uri="{FF2B5EF4-FFF2-40B4-BE49-F238E27FC236}">
                <a16:creationId xmlns:a16="http://schemas.microsoft.com/office/drawing/2014/main" id="{1DDECEF5-4C73-4B94-AEDA-885F2D3CF598}"/>
              </a:ext>
            </a:extLst>
          </p:cNvPr>
          <p:cNvSpPr/>
          <p:nvPr/>
        </p:nvSpPr>
        <p:spPr>
          <a:xfrm>
            <a:off x="571395" y="5627567"/>
            <a:ext cx="1232895" cy="110636"/>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1"/>
                </a:solidFill>
                <a:latin typeface="Verdana" panose="020B0604030504040204" pitchFamily="34" charset="0"/>
                <a:ea typeface="Verdana" panose="020B0604030504040204" pitchFamily="34" charset="0"/>
              </a:rPr>
              <a:t>Tympanic Thermometer</a:t>
            </a:r>
          </a:p>
        </p:txBody>
      </p:sp>
      <p:sp>
        <p:nvSpPr>
          <p:cNvPr id="90" name="Isosceles Triangle 89">
            <a:extLst>
              <a:ext uri="{FF2B5EF4-FFF2-40B4-BE49-F238E27FC236}">
                <a16:creationId xmlns:a16="http://schemas.microsoft.com/office/drawing/2014/main" id="{97652088-5CF7-4012-BB51-ED5DC45670E3}"/>
              </a:ext>
            </a:extLst>
          </p:cNvPr>
          <p:cNvSpPr/>
          <p:nvPr/>
        </p:nvSpPr>
        <p:spPr>
          <a:xfrm rot="10800000">
            <a:off x="1711365" y="5646071"/>
            <a:ext cx="67565" cy="87798"/>
          </a:xfrm>
          <a:prstGeom prst="triangle">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91" name="Rectangle 90">
            <a:extLst>
              <a:ext uri="{FF2B5EF4-FFF2-40B4-BE49-F238E27FC236}">
                <a16:creationId xmlns:a16="http://schemas.microsoft.com/office/drawing/2014/main" id="{84A49798-C575-48E0-BF92-7ED68BFAD368}"/>
              </a:ext>
            </a:extLst>
          </p:cNvPr>
          <p:cNvSpPr/>
          <p:nvPr/>
        </p:nvSpPr>
        <p:spPr>
          <a:xfrm>
            <a:off x="575789" y="5879856"/>
            <a:ext cx="1232895" cy="227666"/>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chemeClr val="tx1"/>
                </a:solidFill>
                <a:latin typeface="Verdana" panose="020B0604030504040204" pitchFamily="34" charset="0"/>
                <a:ea typeface="Verdana" panose="020B0604030504040204" pitchFamily="34" charset="0"/>
              </a:rPr>
              <a:t>Left -</a:t>
            </a:r>
          </a:p>
          <a:p>
            <a:pPr algn="ctr"/>
            <a:r>
              <a:rPr lang="en-US" sz="600" dirty="0">
                <a:solidFill>
                  <a:schemeClr val="tx1"/>
                </a:solidFill>
                <a:latin typeface="Verdana" panose="020B0604030504040204" pitchFamily="34" charset="0"/>
                <a:ea typeface="Verdana" panose="020B0604030504040204" pitchFamily="34" charset="0"/>
              </a:rPr>
              <a:t>Ear</a:t>
            </a:r>
          </a:p>
        </p:txBody>
      </p:sp>
      <p:sp>
        <p:nvSpPr>
          <p:cNvPr id="92" name="Isosceles Triangle 91">
            <a:extLst>
              <a:ext uri="{FF2B5EF4-FFF2-40B4-BE49-F238E27FC236}">
                <a16:creationId xmlns:a16="http://schemas.microsoft.com/office/drawing/2014/main" id="{55773120-B323-4A8F-A38F-0C54B8C73C02}"/>
              </a:ext>
            </a:extLst>
          </p:cNvPr>
          <p:cNvSpPr/>
          <p:nvPr/>
        </p:nvSpPr>
        <p:spPr>
          <a:xfrm rot="10800000">
            <a:off x="1711365" y="5903308"/>
            <a:ext cx="67565" cy="87798"/>
          </a:xfrm>
          <a:prstGeom prst="triangle">
            <a:avLst/>
          </a:prstGeom>
          <a:solidFill>
            <a:schemeClr val="tx1"/>
          </a:solidFill>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dirty="0"/>
          </a:p>
        </p:txBody>
      </p:sp>
      <p:sp>
        <p:nvSpPr>
          <p:cNvPr id="95" name="Rectangle 94">
            <a:extLst>
              <a:ext uri="{FF2B5EF4-FFF2-40B4-BE49-F238E27FC236}">
                <a16:creationId xmlns:a16="http://schemas.microsoft.com/office/drawing/2014/main" id="{1ADB782F-8293-4A76-AC76-B488B28E2E08}"/>
              </a:ext>
            </a:extLst>
          </p:cNvPr>
          <p:cNvSpPr/>
          <p:nvPr/>
        </p:nvSpPr>
        <p:spPr>
          <a:xfrm>
            <a:off x="496791" y="5822835"/>
            <a:ext cx="1375730" cy="3477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B4B207EE-789F-4781-BBD2-8F77C37D221A}"/>
              </a:ext>
            </a:extLst>
          </p:cNvPr>
          <p:cNvGrpSpPr/>
          <p:nvPr/>
        </p:nvGrpSpPr>
        <p:grpSpPr>
          <a:xfrm>
            <a:off x="5772112" y="1504693"/>
            <a:ext cx="647776" cy="652597"/>
            <a:chOff x="5907581" y="1504693"/>
            <a:chExt cx="647776" cy="652597"/>
          </a:xfrm>
        </p:grpSpPr>
        <p:sp>
          <p:nvSpPr>
            <p:cNvPr id="38" name="Oval 37">
              <a:extLst>
                <a:ext uri="{FF2B5EF4-FFF2-40B4-BE49-F238E27FC236}">
                  <a16:creationId xmlns:a16="http://schemas.microsoft.com/office/drawing/2014/main" id="{4D0B63C6-9D6E-40B0-B936-5DA470CA3CFA}"/>
                </a:ext>
              </a:extLst>
            </p:cNvPr>
            <p:cNvSpPr/>
            <p:nvPr/>
          </p:nvSpPr>
          <p:spPr>
            <a:xfrm>
              <a:off x="5907581" y="1504693"/>
              <a:ext cx="647776" cy="65259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02D44169-443D-4B9D-BFD4-3A19083769A7}"/>
                </a:ext>
              </a:extLst>
            </p:cNvPr>
            <p:cNvGrpSpPr>
              <a:grpSpLocks noChangeAspect="1"/>
            </p:cNvGrpSpPr>
            <p:nvPr/>
          </p:nvGrpSpPr>
          <p:grpSpPr>
            <a:xfrm>
              <a:off x="6025500" y="1624394"/>
              <a:ext cx="411938" cy="413194"/>
              <a:chOff x="7566733" y="3356819"/>
              <a:chExt cx="520700" cy="522288"/>
            </a:xfrm>
            <a:solidFill>
              <a:schemeClr val="bg1"/>
            </a:solidFill>
          </p:grpSpPr>
          <p:sp>
            <p:nvSpPr>
              <p:cNvPr id="40" name="Freeform 50">
                <a:extLst>
                  <a:ext uri="{FF2B5EF4-FFF2-40B4-BE49-F238E27FC236}">
                    <a16:creationId xmlns:a16="http://schemas.microsoft.com/office/drawing/2014/main" id="{A84316B3-1389-48CD-9322-8E71A67B0496}"/>
                  </a:ext>
                </a:extLst>
              </p:cNvPr>
              <p:cNvSpPr>
                <a:spLocks noEditPoints="1"/>
              </p:cNvSpPr>
              <p:nvPr/>
            </p:nvSpPr>
            <p:spPr bwMode="auto">
              <a:xfrm>
                <a:off x="7566733" y="3356819"/>
                <a:ext cx="520700" cy="522288"/>
              </a:xfrm>
              <a:custGeom>
                <a:avLst/>
                <a:gdLst>
                  <a:gd name="T0" fmla="*/ 312 w 657"/>
                  <a:gd name="T1" fmla="*/ 658 h 658"/>
                  <a:gd name="T2" fmla="*/ 262 w 657"/>
                  <a:gd name="T3" fmla="*/ 652 h 658"/>
                  <a:gd name="T4" fmla="*/ 200 w 657"/>
                  <a:gd name="T5" fmla="*/ 633 h 658"/>
                  <a:gd name="T6" fmla="*/ 120 w 657"/>
                  <a:gd name="T7" fmla="*/ 583 h 658"/>
                  <a:gd name="T8" fmla="*/ 55 w 657"/>
                  <a:gd name="T9" fmla="*/ 513 h 658"/>
                  <a:gd name="T10" fmla="*/ 15 w 657"/>
                  <a:gd name="T11" fmla="*/ 427 h 658"/>
                  <a:gd name="T12" fmla="*/ 3 w 657"/>
                  <a:gd name="T13" fmla="*/ 379 h 658"/>
                  <a:gd name="T14" fmla="*/ 0 w 657"/>
                  <a:gd name="T15" fmla="*/ 329 h 658"/>
                  <a:gd name="T16" fmla="*/ 1 w 657"/>
                  <a:gd name="T17" fmla="*/ 296 h 658"/>
                  <a:gd name="T18" fmla="*/ 9 w 657"/>
                  <a:gd name="T19" fmla="*/ 247 h 658"/>
                  <a:gd name="T20" fmla="*/ 39 w 657"/>
                  <a:gd name="T21" fmla="*/ 173 h 658"/>
                  <a:gd name="T22" fmla="*/ 95 w 657"/>
                  <a:gd name="T23" fmla="*/ 97 h 658"/>
                  <a:gd name="T24" fmla="*/ 172 w 657"/>
                  <a:gd name="T25" fmla="*/ 40 h 658"/>
                  <a:gd name="T26" fmla="*/ 246 w 657"/>
                  <a:gd name="T27" fmla="*/ 11 h 658"/>
                  <a:gd name="T28" fmla="*/ 294 w 657"/>
                  <a:gd name="T29" fmla="*/ 3 h 658"/>
                  <a:gd name="T30" fmla="*/ 328 w 657"/>
                  <a:gd name="T31" fmla="*/ 0 h 658"/>
                  <a:gd name="T32" fmla="*/ 379 w 657"/>
                  <a:gd name="T33" fmla="*/ 4 h 658"/>
                  <a:gd name="T34" fmla="*/ 426 w 657"/>
                  <a:gd name="T35" fmla="*/ 15 h 658"/>
                  <a:gd name="T36" fmla="*/ 512 w 657"/>
                  <a:gd name="T37" fmla="*/ 57 h 658"/>
                  <a:gd name="T38" fmla="*/ 581 w 657"/>
                  <a:gd name="T39" fmla="*/ 121 h 658"/>
                  <a:gd name="T40" fmla="*/ 631 w 657"/>
                  <a:gd name="T41" fmla="*/ 202 h 658"/>
                  <a:gd name="T42" fmla="*/ 650 w 657"/>
                  <a:gd name="T43" fmla="*/ 263 h 658"/>
                  <a:gd name="T44" fmla="*/ 657 w 657"/>
                  <a:gd name="T45" fmla="*/ 313 h 658"/>
                  <a:gd name="T46" fmla="*/ 657 w 657"/>
                  <a:gd name="T47" fmla="*/ 347 h 658"/>
                  <a:gd name="T48" fmla="*/ 650 w 657"/>
                  <a:gd name="T49" fmla="*/ 395 h 658"/>
                  <a:gd name="T50" fmla="*/ 631 w 657"/>
                  <a:gd name="T51" fmla="*/ 457 h 658"/>
                  <a:gd name="T52" fmla="*/ 581 w 657"/>
                  <a:gd name="T53" fmla="*/ 539 h 658"/>
                  <a:gd name="T54" fmla="*/ 512 w 657"/>
                  <a:gd name="T55" fmla="*/ 602 h 658"/>
                  <a:gd name="T56" fmla="*/ 426 w 657"/>
                  <a:gd name="T57" fmla="*/ 643 h 658"/>
                  <a:gd name="T58" fmla="*/ 379 w 657"/>
                  <a:gd name="T59" fmla="*/ 654 h 658"/>
                  <a:gd name="T60" fmla="*/ 328 w 657"/>
                  <a:gd name="T61" fmla="*/ 658 h 658"/>
                  <a:gd name="T62" fmla="*/ 328 w 657"/>
                  <a:gd name="T63" fmla="*/ 38 h 658"/>
                  <a:gd name="T64" fmla="*/ 242 w 657"/>
                  <a:gd name="T65" fmla="*/ 51 h 658"/>
                  <a:gd name="T66" fmla="*/ 165 w 657"/>
                  <a:gd name="T67" fmla="*/ 89 h 658"/>
                  <a:gd name="T68" fmla="*/ 103 w 657"/>
                  <a:gd name="T69" fmla="*/ 144 h 658"/>
                  <a:gd name="T70" fmla="*/ 60 w 657"/>
                  <a:gd name="T71" fmla="*/ 216 h 658"/>
                  <a:gd name="T72" fmla="*/ 39 w 657"/>
                  <a:gd name="T73" fmla="*/ 300 h 658"/>
                  <a:gd name="T74" fmla="*/ 39 w 657"/>
                  <a:gd name="T75" fmla="*/ 359 h 658"/>
                  <a:gd name="T76" fmla="*/ 60 w 657"/>
                  <a:gd name="T77" fmla="*/ 443 h 658"/>
                  <a:gd name="T78" fmla="*/ 103 w 657"/>
                  <a:gd name="T79" fmla="*/ 515 h 658"/>
                  <a:gd name="T80" fmla="*/ 165 w 657"/>
                  <a:gd name="T81" fmla="*/ 571 h 658"/>
                  <a:gd name="T82" fmla="*/ 242 w 657"/>
                  <a:gd name="T83" fmla="*/ 607 h 658"/>
                  <a:gd name="T84" fmla="*/ 328 w 657"/>
                  <a:gd name="T85" fmla="*/ 621 h 658"/>
                  <a:gd name="T86" fmla="*/ 387 w 657"/>
                  <a:gd name="T87" fmla="*/ 615 h 658"/>
                  <a:gd name="T88" fmla="*/ 467 w 657"/>
                  <a:gd name="T89" fmla="*/ 586 h 658"/>
                  <a:gd name="T90" fmla="*/ 534 w 657"/>
                  <a:gd name="T91" fmla="*/ 535 h 658"/>
                  <a:gd name="T92" fmla="*/ 584 w 657"/>
                  <a:gd name="T93" fmla="*/ 468 h 658"/>
                  <a:gd name="T94" fmla="*/ 614 w 657"/>
                  <a:gd name="T95" fmla="*/ 388 h 658"/>
                  <a:gd name="T96" fmla="*/ 619 w 657"/>
                  <a:gd name="T97" fmla="*/ 329 h 658"/>
                  <a:gd name="T98" fmla="*/ 606 w 657"/>
                  <a:gd name="T99" fmla="*/ 243 h 658"/>
                  <a:gd name="T100" fmla="*/ 569 w 657"/>
                  <a:gd name="T101" fmla="*/ 167 h 658"/>
                  <a:gd name="T102" fmla="*/ 513 w 657"/>
                  <a:gd name="T103" fmla="*/ 105 h 658"/>
                  <a:gd name="T104" fmla="*/ 442 w 657"/>
                  <a:gd name="T105" fmla="*/ 62 h 658"/>
                  <a:gd name="T106" fmla="*/ 357 w 657"/>
                  <a:gd name="T107" fmla="*/ 4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8">
                    <a:moveTo>
                      <a:pt x="328" y="658"/>
                    </a:moveTo>
                    <a:lnTo>
                      <a:pt x="328" y="658"/>
                    </a:lnTo>
                    <a:lnTo>
                      <a:pt x="312" y="658"/>
                    </a:lnTo>
                    <a:lnTo>
                      <a:pt x="294" y="657"/>
                    </a:lnTo>
                    <a:lnTo>
                      <a:pt x="278" y="654"/>
                    </a:lnTo>
                    <a:lnTo>
                      <a:pt x="262" y="652"/>
                    </a:lnTo>
                    <a:lnTo>
                      <a:pt x="246" y="648"/>
                    </a:lnTo>
                    <a:lnTo>
                      <a:pt x="231" y="643"/>
                    </a:lnTo>
                    <a:lnTo>
                      <a:pt x="200" y="633"/>
                    </a:lnTo>
                    <a:lnTo>
                      <a:pt x="172" y="618"/>
                    </a:lnTo>
                    <a:lnTo>
                      <a:pt x="145" y="602"/>
                    </a:lnTo>
                    <a:lnTo>
                      <a:pt x="120" y="583"/>
                    </a:lnTo>
                    <a:lnTo>
                      <a:pt x="95" y="562"/>
                    </a:lnTo>
                    <a:lnTo>
                      <a:pt x="75" y="539"/>
                    </a:lnTo>
                    <a:lnTo>
                      <a:pt x="55" y="513"/>
                    </a:lnTo>
                    <a:lnTo>
                      <a:pt x="39" y="486"/>
                    </a:lnTo>
                    <a:lnTo>
                      <a:pt x="26" y="457"/>
                    </a:lnTo>
                    <a:lnTo>
                      <a:pt x="15" y="427"/>
                    </a:lnTo>
                    <a:lnTo>
                      <a:pt x="9" y="411"/>
                    </a:lnTo>
                    <a:lnTo>
                      <a:pt x="7" y="395"/>
                    </a:lnTo>
                    <a:lnTo>
                      <a:pt x="3" y="379"/>
                    </a:lnTo>
                    <a:lnTo>
                      <a:pt x="1" y="363"/>
                    </a:lnTo>
                    <a:lnTo>
                      <a:pt x="0" y="347"/>
                    </a:lnTo>
                    <a:lnTo>
                      <a:pt x="0" y="329"/>
                    </a:lnTo>
                    <a:lnTo>
                      <a:pt x="0" y="329"/>
                    </a:lnTo>
                    <a:lnTo>
                      <a:pt x="0" y="313"/>
                    </a:lnTo>
                    <a:lnTo>
                      <a:pt x="1" y="296"/>
                    </a:lnTo>
                    <a:lnTo>
                      <a:pt x="3" y="280"/>
                    </a:lnTo>
                    <a:lnTo>
                      <a:pt x="7" y="263"/>
                    </a:lnTo>
                    <a:lnTo>
                      <a:pt x="9" y="247"/>
                    </a:lnTo>
                    <a:lnTo>
                      <a:pt x="15" y="233"/>
                    </a:lnTo>
                    <a:lnTo>
                      <a:pt x="26" y="202"/>
                    </a:lnTo>
                    <a:lnTo>
                      <a:pt x="39" y="173"/>
                    </a:lnTo>
                    <a:lnTo>
                      <a:pt x="55" y="145"/>
                    </a:lnTo>
                    <a:lnTo>
                      <a:pt x="75" y="121"/>
                    </a:lnTo>
                    <a:lnTo>
                      <a:pt x="95" y="97"/>
                    </a:lnTo>
                    <a:lnTo>
                      <a:pt x="120" y="75"/>
                    </a:lnTo>
                    <a:lnTo>
                      <a:pt x="145" y="57"/>
                    </a:lnTo>
                    <a:lnTo>
                      <a:pt x="172" y="40"/>
                    </a:lnTo>
                    <a:lnTo>
                      <a:pt x="200" y="27"/>
                    </a:lnTo>
                    <a:lnTo>
                      <a:pt x="231" y="15"/>
                    </a:lnTo>
                    <a:lnTo>
                      <a:pt x="246" y="11"/>
                    </a:lnTo>
                    <a:lnTo>
                      <a:pt x="262" y="7"/>
                    </a:lnTo>
                    <a:lnTo>
                      <a:pt x="278" y="4"/>
                    </a:lnTo>
                    <a:lnTo>
                      <a:pt x="294" y="3"/>
                    </a:lnTo>
                    <a:lnTo>
                      <a:pt x="312" y="2"/>
                    </a:lnTo>
                    <a:lnTo>
                      <a:pt x="328" y="0"/>
                    </a:lnTo>
                    <a:lnTo>
                      <a:pt x="328" y="0"/>
                    </a:lnTo>
                    <a:lnTo>
                      <a:pt x="345" y="2"/>
                    </a:lnTo>
                    <a:lnTo>
                      <a:pt x="361" y="3"/>
                    </a:lnTo>
                    <a:lnTo>
                      <a:pt x="379" y="4"/>
                    </a:lnTo>
                    <a:lnTo>
                      <a:pt x="395" y="7"/>
                    </a:lnTo>
                    <a:lnTo>
                      <a:pt x="410" y="11"/>
                    </a:lnTo>
                    <a:lnTo>
                      <a:pt x="426" y="15"/>
                    </a:lnTo>
                    <a:lnTo>
                      <a:pt x="457" y="27"/>
                    </a:lnTo>
                    <a:lnTo>
                      <a:pt x="485" y="40"/>
                    </a:lnTo>
                    <a:lnTo>
                      <a:pt x="512" y="57"/>
                    </a:lnTo>
                    <a:lnTo>
                      <a:pt x="537" y="75"/>
                    </a:lnTo>
                    <a:lnTo>
                      <a:pt x="560" y="97"/>
                    </a:lnTo>
                    <a:lnTo>
                      <a:pt x="581" y="121"/>
                    </a:lnTo>
                    <a:lnTo>
                      <a:pt x="600" y="145"/>
                    </a:lnTo>
                    <a:lnTo>
                      <a:pt x="618" y="173"/>
                    </a:lnTo>
                    <a:lnTo>
                      <a:pt x="631" y="202"/>
                    </a:lnTo>
                    <a:lnTo>
                      <a:pt x="642" y="233"/>
                    </a:lnTo>
                    <a:lnTo>
                      <a:pt x="646" y="247"/>
                    </a:lnTo>
                    <a:lnTo>
                      <a:pt x="650" y="263"/>
                    </a:lnTo>
                    <a:lnTo>
                      <a:pt x="653" y="280"/>
                    </a:lnTo>
                    <a:lnTo>
                      <a:pt x="655" y="296"/>
                    </a:lnTo>
                    <a:lnTo>
                      <a:pt x="657" y="313"/>
                    </a:lnTo>
                    <a:lnTo>
                      <a:pt x="657" y="329"/>
                    </a:lnTo>
                    <a:lnTo>
                      <a:pt x="657" y="329"/>
                    </a:lnTo>
                    <a:lnTo>
                      <a:pt x="657" y="347"/>
                    </a:lnTo>
                    <a:lnTo>
                      <a:pt x="655" y="363"/>
                    </a:lnTo>
                    <a:lnTo>
                      <a:pt x="653" y="379"/>
                    </a:lnTo>
                    <a:lnTo>
                      <a:pt x="650" y="395"/>
                    </a:lnTo>
                    <a:lnTo>
                      <a:pt x="646" y="411"/>
                    </a:lnTo>
                    <a:lnTo>
                      <a:pt x="642" y="427"/>
                    </a:lnTo>
                    <a:lnTo>
                      <a:pt x="631" y="457"/>
                    </a:lnTo>
                    <a:lnTo>
                      <a:pt x="618" y="486"/>
                    </a:lnTo>
                    <a:lnTo>
                      <a:pt x="600" y="513"/>
                    </a:lnTo>
                    <a:lnTo>
                      <a:pt x="581" y="539"/>
                    </a:lnTo>
                    <a:lnTo>
                      <a:pt x="560" y="562"/>
                    </a:lnTo>
                    <a:lnTo>
                      <a:pt x="537" y="583"/>
                    </a:lnTo>
                    <a:lnTo>
                      <a:pt x="512" y="602"/>
                    </a:lnTo>
                    <a:lnTo>
                      <a:pt x="485" y="618"/>
                    </a:lnTo>
                    <a:lnTo>
                      <a:pt x="457" y="633"/>
                    </a:lnTo>
                    <a:lnTo>
                      <a:pt x="426" y="643"/>
                    </a:lnTo>
                    <a:lnTo>
                      <a:pt x="410" y="648"/>
                    </a:lnTo>
                    <a:lnTo>
                      <a:pt x="395" y="652"/>
                    </a:lnTo>
                    <a:lnTo>
                      <a:pt x="379" y="654"/>
                    </a:lnTo>
                    <a:lnTo>
                      <a:pt x="361" y="657"/>
                    </a:lnTo>
                    <a:lnTo>
                      <a:pt x="345" y="658"/>
                    </a:lnTo>
                    <a:lnTo>
                      <a:pt x="328" y="658"/>
                    </a:lnTo>
                    <a:lnTo>
                      <a:pt x="328" y="658"/>
                    </a:lnTo>
                    <a:close/>
                    <a:moveTo>
                      <a:pt x="328" y="38"/>
                    </a:moveTo>
                    <a:lnTo>
                      <a:pt x="328" y="38"/>
                    </a:lnTo>
                    <a:lnTo>
                      <a:pt x="298" y="40"/>
                    </a:lnTo>
                    <a:lnTo>
                      <a:pt x="270" y="45"/>
                    </a:lnTo>
                    <a:lnTo>
                      <a:pt x="242" y="51"/>
                    </a:lnTo>
                    <a:lnTo>
                      <a:pt x="215" y="62"/>
                    </a:lnTo>
                    <a:lnTo>
                      <a:pt x="189" y="74"/>
                    </a:lnTo>
                    <a:lnTo>
                      <a:pt x="165" y="89"/>
                    </a:lnTo>
                    <a:lnTo>
                      <a:pt x="144" y="105"/>
                    </a:lnTo>
                    <a:lnTo>
                      <a:pt x="122" y="124"/>
                    </a:lnTo>
                    <a:lnTo>
                      <a:pt x="103" y="144"/>
                    </a:lnTo>
                    <a:lnTo>
                      <a:pt x="87" y="167"/>
                    </a:lnTo>
                    <a:lnTo>
                      <a:pt x="73" y="191"/>
                    </a:lnTo>
                    <a:lnTo>
                      <a:pt x="60" y="216"/>
                    </a:lnTo>
                    <a:lnTo>
                      <a:pt x="50" y="243"/>
                    </a:lnTo>
                    <a:lnTo>
                      <a:pt x="43" y="271"/>
                    </a:lnTo>
                    <a:lnTo>
                      <a:pt x="39" y="300"/>
                    </a:lnTo>
                    <a:lnTo>
                      <a:pt x="38" y="329"/>
                    </a:lnTo>
                    <a:lnTo>
                      <a:pt x="38" y="329"/>
                    </a:lnTo>
                    <a:lnTo>
                      <a:pt x="39" y="359"/>
                    </a:lnTo>
                    <a:lnTo>
                      <a:pt x="43" y="388"/>
                    </a:lnTo>
                    <a:lnTo>
                      <a:pt x="50" y="417"/>
                    </a:lnTo>
                    <a:lnTo>
                      <a:pt x="60" y="443"/>
                    </a:lnTo>
                    <a:lnTo>
                      <a:pt x="73" y="468"/>
                    </a:lnTo>
                    <a:lnTo>
                      <a:pt x="87" y="492"/>
                    </a:lnTo>
                    <a:lnTo>
                      <a:pt x="103" y="515"/>
                    </a:lnTo>
                    <a:lnTo>
                      <a:pt x="122" y="535"/>
                    </a:lnTo>
                    <a:lnTo>
                      <a:pt x="144" y="553"/>
                    </a:lnTo>
                    <a:lnTo>
                      <a:pt x="165" y="571"/>
                    </a:lnTo>
                    <a:lnTo>
                      <a:pt x="189" y="586"/>
                    </a:lnTo>
                    <a:lnTo>
                      <a:pt x="215" y="598"/>
                    </a:lnTo>
                    <a:lnTo>
                      <a:pt x="242" y="607"/>
                    </a:lnTo>
                    <a:lnTo>
                      <a:pt x="270" y="615"/>
                    </a:lnTo>
                    <a:lnTo>
                      <a:pt x="298" y="619"/>
                    </a:lnTo>
                    <a:lnTo>
                      <a:pt x="328" y="621"/>
                    </a:lnTo>
                    <a:lnTo>
                      <a:pt x="328" y="621"/>
                    </a:lnTo>
                    <a:lnTo>
                      <a:pt x="357" y="619"/>
                    </a:lnTo>
                    <a:lnTo>
                      <a:pt x="387" y="615"/>
                    </a:lnTo>
                    <a:lnTo>
                      <a:pt x="415" y="607"/>
                    </a:lnTo>
                    <a:lnTo>
                      <a:pt x="442" y="598"/>
                    </a:lnTo>
                    <a:lnTo>
                      <a:pt x="467" y="586"/>
                    </a:lnTo>
                    <a:lnTo>
                      <a:pt x="490" y="571"/>
                    </a:lnTo>
                    <a:lnTo>
                      <a:pt x="513" y="553"/>
                    </a:lnTo>
                    <a:lnTo>
                      <a:pt x="534" y="535"/>
                    </a:lnTo>
                    <a:lnTo>
                      <a:pt x="553" y="515"/>
                    </a:lnTo>
                    <a:lnTo>
                      <a:pt x="569" y="492"/>
                    </a:lnTo>
                    <a:lnTo>
                      <a:pt x="584" y="468"/>
                    </a:lnTo>
                    <a:lnTo>
                      <a:pt x="596" y="443"/>
                    </a:lnTo>
                    <a:lnTo>
                      <a:pt x="606" y="417"/>
                    </a:lnTo>
                    <a:lnTo>
                      <a:pt x="614" y="388"/>
                    </a:lnTo>
                    <a:lnTo>
                      <a:pt x="618" y="359"/>
                    </a:lnTo>
                    <a:lnTo>
                      <a:pt x="619" y="329"/>
                    </a:lnTo>
                    <a:lnTo>
                      <a:pt x="619" y="329"/>
                    </a:lnTo>
                    <a:lnTo>
                      <a:pt x="618" y="300"/>
                    </a:lnTo>
                    <a:lnTo>
                      <a:pt x="614" y="271"/>
                    </a:lnTo>
                    <a:lnTo>
                      <a:pt x="606" y="243"/>
                    </a:lnTo>
                    <a:lnTo>
                      <a:pt x="596" y="216"/>
                    </a:lnTo>
                    <a:lnTo>
                      <a:pt x="584" y="191"/>
                    </a:lnTo>
                    <a:lnTo>
                      <a:pt x="569" y="167"/>
                    </a:lnTo>
                    <a:lnTo>
                      <a:pt x="553" y="144"/>
                    </a:lnTo>
                    <a:lnTo>
                      <a:pt x="534" y="124"/>
                    </a:lnTo>
                    <a:lnTo>
                      <a:pt x="513" y="105"/>
                    </a:lnTo>
                    <a:lnTo>
                      <a:pt x="490" y="89"/>
                    </a:lnTo>
                    <a:lnTo>
                      <a:pt x="467" y="74"/>
                    </a:lnTo>
                    <a:lnTo>
                      <a:pt x="442" y="62"/>
                    </a:lnTo>
                    <a:lnTo>
                      <a:pt x="415" y="51"/>
                    </a:lnTo>
                    <a:lnTo>
                      <a:pt x="387" y="45"/>
                    </a:lnTo>
                    <a:lnTo>
                      <a:pt x="357" y="40"/>
                    </a:lnTo>
                    <a:lnTo>
                      <a:pt x="328" y="38"/>
                    </a:lnTo>
                    <a:lnTo>
                      <a:pt x="32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41" name="Freeform 228">
                <a:extLst>
                  <a:ext uri="{FF2B5EF4-FFF2-40B4-BE49-F238E27FC236}">
                    <a16:creationId xmlns:a16="http://schemas.microsoft.com/office/drawing/2014/main" id="{49C6840F-B93A-4BB1-B25E-80EF40A2524B}"/>
                  </a:ext>
                </a:extLst>
              </p:cNvPr>
              <p:cNvSpPr>
                <a:spLocks noEditPoints="1"/>
              </p:cNvSpPr>
              <p:nvPr/>
            </p:nvSpPr>
            <p:spPr bwMode="auto">
              <a:xfrm>
                <a:off x="7708814" y="3500488"/>
                <a:ext cx="236538" cy="234950"/>
              </a:xfrm>
              <a:custGeom>
                <a:avLst/>
                <a:gdLst>
                  <a:gd name="T0" fmla="*/ 295 w 297"/>
                  <a:gd name="T1" fmla="*/ 123 h 297"/>
                  <a:gd name="T2" fmla="*/ 297 w 297"/>
                  <a:gd name="T3" fmla="*/ 81 h 297"/>
                  <a:gd name="T4" fmla="*/ 254 w 297"/>
                  <a:gd name="T5" fmla="*/ 77 h 297"/>
                  <a:gd name="T6" fmla="*/ 248 w 297"/>
                  <a:gd name="T7" fmla="*/ 81 h 297"/>
                  <a:gd name="T8" fmla="*/ 207 w 297"/>
                  <a:gd name="T9" fmla="*/ 48 h 297"/>
                  <a:gd name="T10" fmla="*/ 219 w 297"/>
                  <a:gd name="T11" fmla="*/ 46 h 297"/>
                  <a:gd name="T12" fmla="*/ 220 w 297"/>
                  <a:gd name="T13" fmla="*/ 5 h 297"/>
                  <a:gd name="T14" fmla="*/ 177 w 297"/>
                  <a:gd name="T15" fmla="*/ 0 h 297"/>
                  <a:gd name="T16" fmla="*/ 172 w 297"/>
                  <a:gd name="T17" fmla="*/ 5 h 297"/>
                  <a:gd name="T18" fmla="*/ 48 w 297"/>
                  <a:gd name="T19" fmla="*/ 5 h 297"/>
                  <a:gd name="T20" fmla="*/ 43 w 297"/>
                  <a:gd name="T21" fmla="*/ 0 h 297"/>
                  <a:gd name="T22" fmla="*/ 1 w 297"/>
                  <a:gd name="T23" fmla="*/ 2 h 297"/>
                  <a:gd name="T24" fmla="*/ 0 w 297"/>
                  <a:gd name="T25" fmla="*/ 43 h 297"/>
                  <a:gd name="T26" fmla="*/ 19 w 297"/>
                  <a:gd name="T27" fmla="*/ 48 h 297"/>
                  <a:gd name="T28" fmla="*/ 4 w 297"/>
                  <a:gd name="T29" fmla="*/ 172 h 297"/>
                  <a:gd name="T30" fmla="*/ 0 w 297"/>
                  <a:gd name="T31" fmla="*/ 215 h 297"/>
                  <a:gd name="T32" fmla="*/ 4 w 297"/>
                  <a:gd name="T33" fmla="*/ 221 h 297"/>
                  <a:gd name="T34" fmla="*/ 46 w 297"/>
                  <a:gd name="T35" fmla="*/ 219 h 297"/>
                  <a:gd name="T36" fmla="*/ 93 w 297"/>
                  <a:gd name="T37" fmla="*/ 209 h 297"/>
                  <a:gd name="T38" fmla="*/ 81 w 297"/>
                  <a:gd name="T39" fmla="*/ 249 h 297"/>
                  <a:gd name="T40" fmla="*/ 77 w 297"/>
                  <a:gd name="T41" fmla="*/ 292 h 297"/>
                  <a:gd name="T42" fmla="*/ 81 w 297"/>
                  <a:gd name="T43" fmla="*/ 297 h 297"/>
                  <a:gd name="T44" fmla="*/ 122 w 297"/>
                  <a:gd name="T45" fmla="*/ 296 h 297"/>
                  <a:gd name="T46" fmla="*/ 248 w 297"/>
                  <a:gd name="T47" fmla="*/ 281 h 297"/>
                  <a:gd name="T48" fmla="*/ 250 w 297"/>
                  <a:gd name="T49" fmla="*/ 296 h 297"/>
                  <a:gd name="T50" fmla="*/ 291 w 297"/>
                  <a:gd name="T51" fmla="*/ 297 h 297"/>
                  <a:gd name="T52" fmla="*/ 297 w 297"/>
                  <a:gd name="T53" fmla="*/ 254 h 297"/>
                  <a:gd name="T54" fmla="*/ 291 w 297"/>
                  <a:gd name="T55" fmla="*/ 249 h 297"/>
                  <a:gd name="T56" fmla="*/ 291 w 297"/>
                  <a:gd name="T57" fmla="*/ 124 h 297"/>
                  <a:gd name="T58" fmla="*/ 250 w 297"/>
                  <a:gd name="T59" fmla="*/ 250 h 297"/>
                  <a:gd name="T60" fmla="*/ 125 w 297"/>
                  <a:gd name="T61" fmla="*/ 265 h 297"/>
                  <a:gd name="T62" fmla="*/ 122 w 297"/>
                  <a:gd name="T63" fmla="*/ 250 h 297"/>
                  <a:gd name="T64" fmla="*/ 109 w 297"/>
                  <a:gd name="T65" fmla="*/ 209 h 297"/>
                  <a:gd name="T66" fmla="*/ 172 w 297"/>
                  <a:gd name="T67" fmla="*/ 215 h 297"/>
                  <a:gd name="T68" fmla="*/ 215 w 297"/>
                  <a:gd name="T69" fmla="*/ 221 h 297"/>
                  <a:gd name="T70" fmla="*/ 220 w 297"/>
                  <a:gd name="T71" fmla="*/ 215 h 297"/>
                  <a:gd name="T72" fmla="*/ 219 w 297"/>
                  <a:gd name="T73" fmla="*/ 174 h 297"/>
                  <a:gd name="T74" fmla="*/ 207 w 297"/>
                  <a:gd name="T75" fmla="*/ 107 h 297"/>
                  <a:gd name="T76" fmla="*/ 248 w 297"/>
                  <a:gd name="T77" fmla="*/ 120 h 297"/>
                  <a:gd name="T78" fmla="*/ 264 w 297"/>
                  <a:gd name="T79" fmla="*/ 124 h 297"/>
                  <a:gd name="T80" fmla="*/ 35 w 297"/>
                  <a:gd name="T81" fmla="*/ 48 h 297"/>
                  <a:gd name="T82" fmla="*/ 46 w 297"/>
                  <a:gd name="T83" fmla="*/ 46 h 297"/>
                  <a:gd name="T84" fmla="*/ 172 w 297"/>
                  <a:gd name="T85" fmla="*/ 30 h 297"/>
                  <a:gd name="T86" fmla="*/ 173 w 297"/>
                  <a:gd name="T87" fmla="*/ 46 h 297"/>
                  <a:gd name="T88" fmla="*/ 191 w 297"/>
                  <a:gd name="T89" fmla="*/ 90 h 297"/>
                  <a:gd name="T90" fmla="*/ 48 w 297"/>
                  <a:gd name="T91" fmla="*/ 191 h 297"/>
                  <a:gd name="T92" fmla="*/ 46 w 297"/>
                  <a:gd name="T93" fmla="*/ 174 h 297"/>
                  <a:gd name="T94" fmla="*/ 35 w 297"/>
                  <a:gd name="T95" fmla="*/ 48 h 297"/>
                  <a:gd name="T96" fmla="*/ 177 w 297"/>
                  <a:gd name="T97" fmla="*/ 172 h 297"/>
                  <a:gd name="T98" fmla="*/ 172 w 297"/>
                  <a:gd name="T99" fmla="*/ 191 h 297"/>
                  <a:gd name="T100" fmla="*/ 191 w 297"/>
                  <a:gd name="T101" fmla="*/ 10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7" h="297">
                    <a:moveTo>
                      <a:pt x="291" y="124"/>
                    </a:moveTo>
                    <a:lnTo>
                      <a:pt x="291" y="124"/>
                    </a:lnTo>
                    <a:lnTo>
                      <a:pt x="295" y="123"/>
                    </a:lnTo>
                    <a:lnTo>
                      <a:pt x="297" y="120"/>
                    </a:lnTo>
                    <a:lnTo>
                      <a:pt x="297" y="81"/>
                    </a:lnTo>
                    <a:lnTo>
                      <a:pt x="297" y="81"/>
                    </a:lnTo>
                    <a:lnTo>
                      <a:pt x="295" y="78"/>
                    </a:lnTo>
                    <a:lnTo>
                      <a:pt x="291" y="77"/>
                    </a:lnTo>
                    <a:lnTo>
                      <a:pt x="254" y="77"/>
                    </a:lnTo>
                    <a:lnTo>
                      <a:pt x="254" y="77"/>
                    </a:lnTo>
                    <a:lnTo>
                      <a:pt x="250" y="78"/>
                    </a:lnTo>
                    <a:lnTo>
                      <a:pt x="248" y="81"/>
                    </a:lnTo>
                    <a:lnTo>
                      <a:pt x="248" y="90"/>
                    </a:lnTo>
                    <a:lnTo>
                      <a:pt x="207" y="90"/>
                    </a:lnTo>
                    <a:lnTo>
                      <a:pt x="207" y="48"/>
                    </a:lnTo>
                    <a:lnTo>
                      <a:pt x="215" y="48"/>
                    </a:lnTo>
                    <a:lnTo>
                      <a:pt x="215" y="48"/>
                    </a:lnTo>
                    <a:lnTo>
                      <a:pt x="219" y="46"/>
                    </a:lnTo>
                    <a:lnTo>
                      <a:pt x="220" y="43"/>
                    </a:lnTo>
                    <a:lnTo>
                      <a:pt x="220" y="5"/>
                    </a:lnTo>
                    <a:lnTo>
                      <a:pt x="220" y="5"/>
                    </a:lnTo>
                    <a:lnTo>
                      <a:pt x="219" y="2"/>
                    </a:lnTo>
                    <a:lnTo>
                      <a:pt x="215" y="0"/>
                    </a:lnTo>
                    <a:lnTo>
                      <a:pt x="177" y="0"/>
                    </a:lnTo>
                    <a:lnTo>
                      <a:pt x="177" y="0"/>
                    </a:lnTo>
                    <a:lnTo>
                      <a:pt x="173" y="2"/>
                    </a:lnTo>
                    <a:lnTo>
                      <a:pt x="172" y="5"/>
                    </a:lnTo>
                    <a:lnTo>
                      <a:pt x="172" y="14"/>
                    </a:lnTo>
                    <a:lnTo>
                      <a:pt x="48" y="14"/>
                    </a:lnTo>
                    <a:lnTo>
                      <a:pt x="48" y="5"/>
                    </a:lnTo>
                    <a:lnTo>
                      <a:pt x="48" y="5"/>
                    </a:lnTo>
                    <a:lnTo>
                      <a:pt x="46" y="2"/>
                    </a:lnTo>
                    <a:lnTo>
                      <a:pt x="43" y="0"/>
                    </a:lnTo>
                    <a:lnTo>
                      <a:pt x="4" y="0"/>
                    </a:lnTo>
                    <a:lnTo>
                      <a:pt x="4" y="0"/>
                    </a:lnTo>
                    <a:lnTo>
                      <a:pt x="1" y="2"/>
                    </a:lnTo>
                    <a:lnTo>
                      <a:pt x="0" y="5"/>
                    </a:lnTo>
                    <a:lnTo>
                      <a:pt x="0" y="43"/>
                    </a:lnTo>
                    <a:lnTo>
                      <a:pt x="0" y="43"/>
                    </a:lnTo>
                    <a:lnTo>
                      <a:pt x="1" y="46"/>
                    </a:lnTo>
                    <a:lnTo>
                      <a:pt x="4" y="48"/>
                    </a:lnTo>
                    <a:lnTo>
                      <a:pt x="19" y="48"/>
                    </a:lnTo>
                    <a:lnTo>
                      <a:pt x="19" y="172"/>
                    </a:lnTo>
                    <a:lnTo>
                      <a:pt x="4" y="172"/>
                    </a:lnTo>
                    <a:lnTo>
                      <a:pt x="4" y="172"/>
                    </a:lnTo>
                    <a:lnTo>
                      <a:pt x="1" y="174"/>
                    </a:lnTo>
                    <a:lnTo>
                      <a:pt x="0" y="178"/>
                    </a:lnTo>
                    <a:lnTo>
                      <a:pt x="0" y="215"/>
                    </a:lnTo>
                    <a:lnTo>
                      <a:pt x="0" y="215"/>
                    </a:lnTo>
                    <a:lnTo>
                      <a:pt x="1" y="219"/>
                    </a:lnTo>
                    <a:lnTo>
                      <a:pt x="4" y="221"/>
                    </a:lnTo>
                    <a:lnTo>
                      <a:pt x="43" y="221"/>
                    </a:lnTo>
                    <a:lnTo>
                      <a:pt x="43" y="221"/>
                    </a:lnTo>
                    <a:lnTo>
                      <a:pt x="46" y="219"/>
                    </a:lnTo>
                    <a:lnTo>
                      <a:pt x="48" y="215"/>
                    </a:lnTo>
                    <a:lnTo>
                      <a:pt x="48" y="209"/>
                    </a:lnTo>
                    <a:lnTo>
                      <a:pt x="93" y="209"/>
                    </a:lnTo>
                    <a:lnTo>
                      <a:pt x="93" y="249"/>
                    </a:lnTo>
                    <a:lnTo>
                      <a:pt x="81" y="249"/>
                    </a:lnTo>
                    <a:lnTo>
                      <a:pt x="81" y="249"/>
                    </a:lnTo>
                    <a:lnTo>
                      <a:pt x="78" y="250"/>
                    </a:lnTo>
                    <a:lnTo>
                      <a:pt x="77" y="254"/>
                    </a:lnTo>
                    <a:lnTo>
                      <a:pt x="77" y="292"/>
                    </a:lnTo>
                    <a:lnTo>
                      <a:pt x="77" y="292"/>
                    </a:lnTo>
                    <a:lnTo>
                      <a:pt x="78" y="296"/>
                    </a:lnTo>
                    <a:lnTo>
                      <a:pt x="81" y="297"/>
                    </a:lnTo>
                    <a:lnTo>
                      <a:pt x="119" y="297"/>
                    </a:lnTo>
                    <a:lnTo>
                      <a:pt x="119" y="297"/>
                    </a:lnTo>
                    <a:lnTo>
                      <a:pt x="122" y="296"/>
                    </a:lnTo>
                    <a:lnTo>
                      <a:pt x="125" y="292"/>
                    </a:lnTo>
                    <a:lnTo>
                      <a:pt x="125" y="281"/>
                    </a:lnTo>
                    <a:lnTo>
                      <a:pt x="248" y="281"/>
                    </a:lnTo>
                    <a:lnTo>
                      <a:pt x="248" y="292"/>
                    </a:lnTo>
                    <a:lnTo>
                      <a:pt x="248" y="292"/>
                    </a:lnTo>
                    <a:lnTo>
                      <a:pt x="250" y="296"/>
                    </a:lnTo>
                    <a:lnTo>
                      <a:pt x="254" y="297"/>
                    </a:lnTo>
                    <a:lnTo>
                      <a:pt x="291" y="297"/>
                    </a:lnTo>
                    <a:lnTo>
                      <a:pt x="291" y="297"/>
                    </a:lnTo>
                    <a:lnTo>
                      <a:pt x="295" y="296"/>
                    </a:lnTo>
                    <a:lnTo>
                      <a:pt x="297" y="292"/>
                    </a:lnTo>
                    <a:lnTo>
                      <a:pt x="297" y="254"/>
                    </a:lnTo>
                    <a:lnTo>
                      <a:pt x="297" y="254"/>
                    </a:lnTo>
                    <a:lnTo>
                      <a:pt x="295" y="250"/>
                    </a:lnTo>
                    <a:lnTo>
                      <a:pt x="291" y="249"/>
                    </a:lnTo>
                    <a:lnTo>
                      <a:pt x="281" y="249"/>
                    </a:lnTo>
                    <a:lnTo>
                      <a:pt x="281" y="124"/>
                    </a:lnTo>
                    <a:lnTo>
                      <a:pt x="291" y="124"/>
                    </a:lnTo>
                    <a:close/>
                    <a:moveTo>
                      <a:pt x="254" y="249"/>
                    </a:moveTo>
                    <a:lnTo>
                      <a:pt x="254" y="249"/>
                    </a:lnTo>
                    <a:lnTo>
                      <a:pt x="250" y="250"/>
                    </a:lnTo>
                    <a:lnTo>
                      <a:pt x="248" y="254"/>
                    </a:lnTo>
                    <a:lnTo>
                      <a:pt x="248" y="265"/>
                    </a:lnTo>
                    <a:lnTo>
                      <a:pt x="125" y="265"/>
                    </a:lnTo>
                    <a:lnTo>
                      <a:pt x="125" y="254"/>
                    </a:lnTo>
                    <a:lnTo>
                      <a:pt x="125" y="254"/>
                    </a:lnTo>
                    <a:lnTo>
                      <a:pt x="122" y="250"/>
                    </a:lnTo>
                    <a:lnTo>
                      <a:pt x="119" y="249"/>
                    </a:lnTo>
                    <a:lnTo>
                      <a:pt x="109" y="249"/>
                    </a:lnTo>
                    <a:lnTo>
                      <a:pt x="109" y="209"/>
                    </a:lnTo>
                    <a:lnTo>
                      <a:pt x="172" y="209"/>
                    </a:lnTo>
                    <a:lnTo>
                      <a:pt x="172" y="215"/>
                    </a:lnTo>
                    <a:lnTo>
                      <a:pt x="172" y="215"/>
                    </a:lnTo>
                    <a:lnTo>
                      <a:pt x="173" y="219"/>
                    </a:lnTo>
                    <a:lnTo>
                      <a:pt x="177" y="221"/>
                    </a:lnTo>
                    <a:lnTo>
                      <a:pt x="215" y="221"/>
                    </a:lnTo>
                    <a:lnTo>
                      <a:pt x="215" y="221"/>
                    </a:lnTo>
                    <a:lnTo>
                      <a:pt x="219" y="219"/>
                    </a:lnTo>
                    <a:lnTo>
                      <a:pt x="220" y="215"/>
                    </a:lnTo>
                    <a:lnTo>
                      <a:pt x="220" y="178"/>
                    </a:lnTo>
                    <a:lnTo>
                      <a:pt x="220" y="178"/>
                    </a:lnTo>
                    <a:lnTo>
                      <a:pt x="219" y="174"/>
                    </a:lnTo>
                    <a:lnTo>
                      <a:pt x="215" y="172"/>
                    </a:lnTo>
                    <a:lnTo>
                      <a:pt x="207" y="172"/>
                    </a:lnTo>
                    <a:lnTo>
                      <a:pt x="207" y="107"/>
                    </a:lnTo>
                    <a:lnTo>
                      <a:pt x="248" y="107"/>
                    </a:lnTo>
                    <a:lnTo>
                      <a:pt x="248" y="120"/>
                    </a:lnTo>
                    <a:lnTo>
                      <a:pt x="248" y="120"/>
                    </a:lnTo>
                    <a:lnTo>
                      <a:pt x="250" y="123"/>
                    </a:lnTo>
                    <a:lnTo>
                      <a:pt x="254" y="124"/>
                    </a:lnTo>
                    <a:lnTo>
                      <a:pt x="264" y="124"/>
                    </a:lnTo>
                    <a:lnTo>
                      <a:pt x="264" y="249"/>
                    </a:lnTo>
                    <a:lnTo>
                      <a:pt x="254" y="249"/>
                    </a:lnTo>
                    <a:close/>
                    <a:moveTo>
                      <a:pt x="35" y="48"/>
                    </a:moveTo>
                    <a:lnTo>
                      <a:pt x="43" y="48"/>
                    </a:lnTo>
                    <a:lnTo>
                      <a:pt x="43" y="48"/>
                    </a:lnTo>
                    <a:lnTo>
                      <a:pt x="46" y="46"/>
                    </a:lnTo>
                    <a:lnTo>
                      <a:pt x="48" y="43"/>
                    </a:lnTo>
                    <a:lnTo>
                      <a:pt x="48" y="30"/>
                    </a:lnTo>
                    <a:lnTo>
                      <a:pt x="172" y="30"/>
                    </a:lnTo>
                    <a:lnTo>
                      <a:pt x="172" y="43"/>
                    </a:lnTo>
                    <a:lnTo>
                      <a:pt x="172" y="43"/>
                    </a:lnTo>
                    <a:lnTo>
                      <a:pt x="173" y="46"/>
                    </a:lnTo>
                    <a:lnTo>
                      <a:pt x="177" y="48"/>
                    </a:lnTo>
                    <a:lnTo>
                      <a:pt x="191" y="48"/>
                    </a:lnTo>
                    <a:lnTo>
                      <a:pt x="191" y="90"/>
                    </a:lnTo>
                    <a:lnTo>
                      <a:pt x="93" y="90"/>
                    </a:lnTo>
                    <a:lnTo>
                      <a:pt x="93" y="191"/>
                    </a:lnTo>
                    <a:lnTo>
                      <a:pt x="48" y="191"/>
                    </a:lnTo>
                    <a:lnTo>
                      <a:pt x="48" y="178"/>
                    </a:lnTo>
                    <a:lnTo>
                      <a:pt x="48" y="178"/>
                    </a:lnTo>
                    <a:lnTo>
                      <a:pt x="46" y="174"/>
                    </a:lnTo>
                    <a:lnTo>
                      <a:pt x="43" y="172"/>
                    </a:lnTo>
                    <a:lnTo>
                      <a:pt x="35" y="172"/>
                    </a:lnTo>
                    <a:lnTo>
                      <a:pt x="35" y="48"/>
                    </a:lnTo>
                    <a:close/>
                    <a:moveTo>
                      <a:pt x="191" y="172"/>
                    </a:moveTo>
                    <a:lnTo>
                      <a:pt x="177" y="172"/>
                    </a:lnTo>
                    <a:lnTo>
                      <a:pt x="177" y="172"/>
                    </a:lnTo>
                    <a:lnTo>
                      <a:pt x="173" y="174"/>
                    </a:lnTo>
                    <a:lnTo>
                      <a:pt x="172" y="178"/>
                    </a:lnTo>
                    <a:lnTo>
                      <a:pt x="172" y="191"/>
                    </a:lnTo>
                    <a:lnTo>
                      <a:pt x="109" y="191"/>
                    </a:lnTo>
                    <a:lnTo>
                      <a:pt x="109" y="107"/>
                    </a:lnTo>
                    <a:lnTo>
                      <a:pt x="191" y="107"/>
                    </a:lnTo>
                    <a:lnTo>
                      <a:pt x="191" y="1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grpSp>
        <p:nvGrpSpPr>
          <p:cNvPr id="106" name="Group 105">
            <a:extLst>
              <a:ext uri="{FF2B5EF4-FFF2-40B4-BE49-F238E27FC236}">
                <a16:creationId xmlns:a16="http://schemas.microsoft.com/office/drawing/2014/main" id="{4C34E8F7-E311-43F8-9655-0BE52250A85F}"/>
              </a:ext>
            </a:extLst>
          </p:cNvPr>
          <p:cNvGrpSpPr/>
          <p:nvPr/>
        </p:nvGrpSpPr>
        <p:grpSpPr>
          <a:xfrm>
            <a:off x="4982673" y="2925208"/>
            <a:ext cx="2219584" cy="3484400"/>
            <a:chOff x="5085972" y="3052273"/>
            <a:chExt cx="2219584" cy="3484400"/>
          </a:xfrm>
        </p:grpSpPr>
        <p:sp>
          <p:nvSpPr>
            <p:cNvPr id="27" name="TextBox 26">
              <a:extLst>
                <a:ext uri="{FF2B5EF4-FFF2-40B4-BE49-F238E27FC236}">
                  <a16:creationId xmlns:a16="http://schemas.microsoft.com/office/drawing/2014/main" id="{EF6E4D43-A345-4951-9788-C9351278E121}"/>
                </a:ext>
              </a:extLst>
            </p:cNvPr>
            <p:cNvSpPr txBox="1"/>
            <p:nvPr/>
          </p:nvSpPr>
          <p:spPr>
            <a:xfrm>
              <a:off x="5085972" y="6105786"/>
              <a:ext cx="2219584" cy="430887"/>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1000"/>
                </a:spcAft>
                <a:buClrTx/>
                <a:buSzTx/>
                <a:buFontTx/>
                <a:buNone/>
                <a:tabLst/>
                <a:defRPr/>
              </a:pPr>
              <a:r>
                <a:rPr kumimoji="0" lang="en-US" sz="1100"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Open Sans" panose="020B0606030504020204" pitchFamily="34" charset="0"/>
                </a:rPr>
                <a:t>There are many ways to say the same thing within FHIR</a:t>
              </a:r>
            </a:p>
          </p:txBody>
        </p:sp>
        <p:grpSp>
          <p:nvGrpSpPr>
            <p:cNvPr id="104" name="Group 103">
              <a:extLst>
                <a:ext uri="{FF2B5EF4-FFF2-40B4-BE49-F238E27FC236}">
                  <a16:creationId xmlns:a16="http://schemas.microsoft.com/office/drawing/2014/main" id="{B0A11184-066F-46F9-AF5A-7AB1F6B137AC}"/>
                </a:ext>
              </a:extLst>
            </p:cNvPr>
            <p:cNvGrpSpPr/>
            <p:nvPr/>
          </p:nvGrpSpPr>
          <p:grpSpPr>
            <a:xfrm>
              <a:off x="5214775" y="3052273"/>
              <a:ext cx="2085532" cy="3053513"/>
              <a:chOff x="5276056" y="3489651"/>
              <a:chExt cx="2085532" cy="3053513"/>
            </a:xfrm>
          </p:grpSpPr>
          <p:sp>
            <p:nvSpPr>
              <p:cNvPr id="48" name="TextBox 47">
                <a:extLst>
                  <a:ext uri="{FF2B5EF4-FFF2-40B4-BE49-F238E27FC236}">
                    <a16:creationId xmlns:a16="http://schemas.microsoft.com/office/drawing/2014/main" id="{0C439F90-7341-4C75-B4E6-81BEA8626EE4}"/>
                  </a:ext>
                </a:extLst>
              </p:cNvPr>
              <p:cNvSpPr txBox="1"/>
              <p:nvPr/>
            </p:nvSpPr>
            <p:spPr>
              <a:xfrm>
                <a:off x="5527231" y="3998689"/>
                <a:ext cx="1648382" cy="1061829"/>
              </a:xfrm>
              <a:prstGeom prst="rect">
                <a:avLst/>
              </a:prstGeom>
              <a:solidFill>
                <a:srgbClr val="E7FFEA"/>
              </a:solidFill>
              <a:ln>
                <a:solidFill>
                  <a:schemeClr val="tx1"/>
                </a:solidFill>
              </a:ln>
            </p:spPr>
            <p:txBody>
              <a:bodyPr wrap="square" rtlCol="0">
                <a:spAutoFit/>
              </a:bodyPr>
              <a:lstStyle/>
              <a:p>
                <a:r>
                  <a:rPr lang="en-US" sz="900" dirty="0">
                    <a:latin typeface="Courier New" panose="02070309020205020404" pitchFamily="49" charset="0"/>
                    <a:cs typeface="Courier New" panose="02070309020205020404" pitchFamily="49" charset="0"/>
                  </a:rPr>
                  <a:t>code: </a:t>
                </a:r>
                <a:r>
                  <a:rPr lang="en-US" sz="900" b="1" dirty="0">
                    <a:latin typeface="Courier New" panose="02070309020205020404" pitchFamily="49" charset="0"/>
                    <a:cs typeface="Courier New" panose="02070309020205020404" pitchFamily="49" charset="0"/>
                  </a:rPr>
                  <a:t>LOINC [8333-7] </a:t>
                </a:r>
                <a:r>
                  <a:rPr lang="en-US" sz="900" dirty="0">
                    <a:latin typeface="Courier New" panose="02070309020205020404" pitchFamily="49" charset="0"/>
                    <a:cs typeface="Courier New" panose="02070309020205020404" pitchFamily="49" charset="0"/>
                  </a:rPr>
                  <a:t>Tympanic membrane temperature</a:t>
                </a:r>
              </a:p>
              <a:p>
                <a:r>
                  <a:rPr lang="en-US" sz="900" dirty="0">
                    <a:latin typeface="Courier New" panose="02070309020205020404" pitchFamily="49" charset="0"/>
                    <a:cs typeface="Courier New" panose="02070309020205020404" pitchFamily="49" charset="0"/>
                  </a:rPr>
                  <a:t>...</a:t>
                </a:r>
              </a:p>
              <a:p>
                <a:r>
                  <a:rPr lang="en-US" sz="900" dirty="0">
                    <a:latin typeface="Courier New" panose="02070309020205020404" pitchFamily="49" charset="0"/>
                    <a:cs typeface="Courier New" panose="02070309020205020404" pitchFamily="49" charset="0"/>
                  </a:rPr>
                  <a:t>bodySite: </a:t>
                </a:r>
                <a:r>
                  <a:rPr lang="en-US" sz="900" b="1" dirty="0">
                    <a:latin typeface="Courier New" panose="02070309020205020404" pitchFamily="49" charset="0"/>
                    <a:cs typeface="Courier New" panose="02070309020205020404" pitchFamily="49" charset="0"/>
                  </a:rPr>
                  <a:t>tympanic membrane: laterality = left</a:t>
                </a:r>
                <a:endParaRPr lang="en-US" sz="900" dirty="0">
                  <a:latin typeface="Courier New" panose="02070309020205020404" pitchFamily="49" charset="0"/>
                  <a:cs typeface="Courier New" panose="02070309020205020404" pitchFamily="49" charset="0"/>
                </a:endParaRPr>
              </a:p>
            </p:txBody>
          </p:sp>
          <p:sp>
            <p:nvSpPr>
              <p:cNvPr id="49" name="TextBox 48">
                <a:extLst>
                  <a:ext uri="{FF2B5EF4-FFF2-40B4-BE49-F238E27FC236}">
                    <a16:creationId xmlns:a16="http://schemas.microsoft.com/office/drawing/2014/main" id="{0015F61B-E564-4523-A5E7-124A9E80993A}"/>
                  </a:ext>
                </a:extLst>
              </p:cNvPr>
              <p:cNvSpPr txBox="1"/>
              <p:nvPr/>
            </p:nvSpPr>
            <p:spPr>
              <a:xfrm>
                <a:off x="5531140" y="5391840"/>
                <a:ext cx="1648381" cy="923330"/>
              </a:xfrm>
              <a:prstGeom prst="rect">
                <a:avLst/>
              </a:prstGeom>
              <a:solidFill>
                <a:srgbClr val="E7FFEA"/>
              </a:solidFill>
              <a:ln>
                <a:solidFill>
                  <a:schemeClr val="tx1"/>
                </a:solidFill>
              </a:ln>
            </p:spPr>
            <p:txBody>
              <a:bodyPr wrap="square" rtlCol="0">
                <a:spAutoFit/>
              </a:bodyPr>
              <a:lstStyle/>
              <a:p>
                <a:r>
                  <a:rPr lang="en-US" sz="900" dirty="0">
                    <a:latin typeface="Courier New" panose="02070309020205020404" pitchFamily="49" charset="0"/>
                    <a:cs typeface="Courier New" panose="02070309020205020404" pitchFamily="49" charset="0"/>
                  </a:rPr>
                  <a:t>code: </a:t>
                </a:r>
                <a:r>
                  <a:rPr lang="en-US" sz="900" b="1" dirty="0">
                    <a:latin typeface="Courier New" panose="02070309020205020404" pitchFamily="49" charset="0"/>
                    <a:cs typeface="Courier New" panose="02070309020205020404" pitchFamily="49" charset="0"/>
                  </a:rPr>
                  <a:t>LOINC [8333-7] </a:t>
                </a:r>
                <a:r>
                  <a:rPr lang="en-US" sz="900" dirty="0">
                    <a:latin typeface="Courier New" panose="02070309020205020404" pitchFamily="49" charset="0"/>
                    <a:cs typeface="Courier New" panose="02070309020205020404" pitchFamily="49" charset="0"/>
                  </a:rPr>
                  <a:t>Tympanic membrane temperature</a:t>
                </a:r>
              </a:p>
              <a:p>
                <a:r>
                  <a:rPr lang="en-US" sz="900" dirty="0">
                    <a:latin typeface="Courier New" panose="02070309020205020404" pitchFamily="49" charset="0"/>
                    <a:cs typeface="Courier New" panose="02070309020205020404" pitchFamily="49" charset="0"/>
                  </a:rPr>
                  <a:t>...</a:t>
                </a:r>
              </a:p>
              <a:p>
                <a:r>
                  <a:rPr lang="en-US" sz="900" dirty="0">
                    <a:latin typeface="Courier New" panose="02070309020205020404" pitchFamily="49" charset="0"/>
                    <a:cs typeface="Courier New" panose="02070309020205020404" pitchFamily="49" charset="0"/>
                  </a:rPr>
                  <a:t>bodySite: </a:t>
                </a:r>
                <a:r>
                  <a:rPr lang="en-US" sz="900" b="1" dirty="0">
                    <a:latin typeface="Courier New" panose="02070309020205020404" pitchFamily="49" charset="0"/>
                    <a:cs typeface="Courier New" panose="02070309020205020404" pitchFamily="49" charset="0"/>
                  </a:rPr>
                  <a:t>left</a:t>
                </a:r>
                <a:r>
                  <a:rPr lang="en-US" sz="900" dirty="0">
                    <a:latin typeface="Courier New" panose="02070309020205020404" pitchFamily="49" charset="0"/>
                    <a:cs typeface="Courier New" panose="02070309020205020404" pitchFamily="49" charset="0"/>
                  </a:rPr>
                  <a:t> </a:t>
                </a:r>
                <a:r>
                  <a:rPr lang="en-US" sz="900" b="1" dirty="0">
                    <a:latin typeface="Courier New" panose="02070309020205020404" pitchFamily="49" charset="0"/>
                    <a:cs typeface="Courier New" panose="02070309020205020404" pitchFamily="49" charset="0"/>
                  </a:rPr>
                  <a:t>tympanic membrane</a:t>
                </a:r>
                <a:endParaRPr lang="en-US" sz="900" dirty="0">
                  <a:latin typeface="Courier New" panose="02070309020205020404" pitchFamily="49" charset="0"/>
                  <a:cs typeface="Courier New" panose="02070309020205020404" pitchFamily="49" charset="0"/>
                </a:endParaRPr>
              </a:p>
            </p:txBody>
          </p:sp>
          <p:sp>
            <p:nvSpPr>
              <p:cNvPr id="50" name="Rectangle 49">
                <a:extLst>
                  <a:ext uri="{FF2B5EF4-FFF2-40B4-BE49-F238E27FC236}">
                    <a16:creationId xmlns:a16="http://schemas.microsoft.com/office/drawing/2014/main" id="{78AD50D1-7ACE-41CE-814F-7F8EB14AA8F1}"/>
                  </a:ext>
                </a:extLst>
              </p:cNvPr>
              <p:cNvSpPr/>
              <p:nvPr/>
            </p:nvSpPr>
            <p:spPr>
              <a:xfrm>
                <a:off x="5532961" y="4590206"/>
                <a:ext cx="1648382" cy="4117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a:extLst>
                  <a:ext uri="{FF2B5EF4-FFF2-40B4-BE49-F238E27FC236}">
                    <a16:creationId xmlns:a16="http://schemas.microsoft.com/office/drawing/2014/main" id="{D1491706-13B3-4886-BE7E-2C48D4BFC70F}"/>
                  </a:ext>
                </a:extLst>
              </p:cNvPr>
              <p:cNvSpPr/>
              <p:nvPr/>
            </p:nvSpPr>
            <p:spPr>
              <a:xfrm>
                <a:off x="5535301" y="5982355"/>
                <a:ext cx="1640312" cy="2739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a:extLst>
                  <a:ext uri="{FF2B5EF4-FFF2-40B4-BE49-F238E27FC236}">
                    <a16:creationId xmlns:a16="http://schemas.microsoft.com/office/drawing/2014/main" id="{1437A4BF-02AD-4F05-AF53-9515362BEF26}"/>
                  </a:ext>
                </a:extLst>
              </p:cNvPr>
              <p:cNvSpPr/>
              <p:nvPr/>
            </p:nvSpPr>
            <p:spPr>
              <a:xfrm>
                <a:off x="5276056" y="3735721"/>
                <a:ext cx="2085532" cy="2807443"/>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350" dirty="0">
                  <a:solidFill>
                    <a:schemeClr val="tx1"/>
                  </a:solidFill>
                </a:endParaRPr>
              </a:p>
            </p:txBody>
          </p:sp>
          <p:sp>
            <p:nvSpPr>
              <p:cNvPr id="53" name="Rectangle 52">
                <a:extLst>
                  <a:ext uri="{FF2B5EF4-FFF2-40B4-BE49-F238E27FC236}">
                    <a16:creationId xmlns:a16="http://schemas.microsoft.com/office/drawing/2014/main" id="{86C598DD-24DC-4CEE-A075-A0F02A640C75}"/>
                  </a:ext>
                </a:extLst>
              </p:cNvPr>
              <p:cNvSpPr/>
              <p:nvPr/>
            </p:nvSpPr>
            <p:spPr>
              <a:xfrm>
                <a:off x="5276056" y="3489651"/>
                <a:ext cx="2085532" cy="328804"/>
              </a:xfrm>
              <a:prstGeom prst="rect">
                <a:avLst/>
              </a:prstGeom>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Current FHIR Representation</a:t>
                </a:r>
              </a:p>
            </p:txBody>
          </p:sp>
        </p:grpSp>
      </p:grpSp>
      <p:sp>
        <p:nvSpPr>
          <p:cNvPr id="81" name="Rectangle 80">
            <a:extLst>
              <a:ext uri="{FF2B5EF4-FFF2-40B4-BE49-F238E27FC236}">
                <a16:creationId xmlns:a16="http://schemas.microsoft.com/office/drawing/2014/main" id="{9A6D6E2B-8BF6-45F2-A79C-AF3B0CA378DA}"/>
              </a:ext>
            </a:extLst>
          </p:cNvPr>
          <p:cNvSpPr/>
          <p:nvPr/>
        </p:nvSpPr>
        <p:spPr>
          <a:xfrm>
            <a:off x="9917723" y="191132"/>
            <a:ext cx="2106638" cy="487362"/>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ctr"/>
          <a:lstStyle/>
          <a:p>
            <a:r>
              <a:rPr lang="en-US" sz="1050" dirty="0">
                <a:latin typeface="Verdana" panose="020B0604030504040204" pitchFamily="34" charset="0"/>
                <a:ea typeface="Verdana" panose="020B0604030504040204" pitchFamily="34" charset="0"/>
              </a:rPr>
              <a:t>Work products can be found on </a:t>
            </a:r>
            <a:r>
              <a:rPr lang="en-US" sz="1050" dirty="0">
                <a:latin typeface="Verdana" panose="020B0604030504040204" pitchFamily="34" charset="0"/>
                <a:ea typeface="Verdana" panose="020B0604030504040204" pitchFamily="34" charset="0"/>
                <a:hlinkClick r:id="rId3"/>
              </a:rPr>
              <a:t>GitHub</a:t>
            </a:r>
            <a:r>
              <a:rPr lang="en-US" sz="1050" dirty="0">
                <a:latin typeface="Verdana" panose="020B0604030504040204" pitchFamily="34" charset="0"/>
                <a:ea typeface="Verdana" panose="020B0604030504040204" pitchFamily="34" charset="0"/>
              </a:rPr>
              <a:t> and </a:t>
            </a:r>
            <a:r>
              <a:rPr lang="en-US" sz="1050" dirty="0">
                <a:latin typeface="Verdana" panose="020B0604030504040204" pitchFamily="34" charset="0"/>
                <a:ea typeface="Verdana" panose="020B0604030504040204" pitchFamily="34" charset="0"/>
                <a:hlinkClick r:id="rId4"/>
              </a:rPr>
              <a:t>Confluence</a:t>
            </a:r>
            <a:r>
              <a:rPr lang="en-US" sz="1050" dirty="0">
                <a:latin typeface="Verdana" panose="020B0604030504040204" pitchFamily="34" charset="0"/>
                <a:ea typeface="Verdana" panose="020B0604030504040204" pitchFamily="34" charset="0"/>
              </a:rPr>
              <a:t>. </a:t>
            </a:r>
          </a:p>
        </p:txBody>
      </p:sp>
    </p:spTree>
    <p:extLst>
      <p:ext uri="{BB962C8B-B14F-4D97-AF65-F5344CB8AC3E}">
        <p14:creationId xmlns:p14="http://schemas.microsoft.com/office/powerpoint/2010/main" val="1231867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FFF9A-5FF6-43D0-9FA8-98E8DFBE02C1}"/>
              </a:ext>
            </a:extLst>
          </p:cNvPr>
          <p:cNvSpPr>
            <a:spLocks noGrp="1"/>
          </p:cNvSpPr>
          <p:nvPr>
            <p:ph type="title"/>
          </p:nvPr>
        </p:nvSpPr>
        <p:spPr/>
        <p:txBody>
          <a:bodyPr/>
          <a:lstStyle/>
          <a:p>
            <a:r>
              <a:rPr lang="en-US" dirty="0"/>
              <a:t>DMN to Standardize Decision Making </a:t>
            </a:r>
          </a:p>
        </p:txBody>
      </p:sp>
      <p:sp>
        <p:nvSpPr>
          <p:cNvPr id="4" name="Text Placeholder 3">
            <a:extLst>
              <a:ext uri="{FF2B5EF4-FFF2-40B4-BE49-F238E27FC236}">
                <a16:creationId xmlns:a16="http://schemas.microsoft.com/office/drawing/2014/main" id="{38FBF778-64A4-4C02-9B6F-CD065E6CA077}"/>
              </a:ext>
            </a:extLst>
          </p:cNvPr>
          <p:cNvSpPr>
            <a:spLocks noGrp="1"/>
          </p:cNvSpPr>
          <p:nvPr>
            <p:ph type="body" sz="quarter" idx="13"/>
          </p:nvPr>
        </p:nvSpPr>
        <p:spPr>
          <a:xfrm>
            <a:off x="609600" y="944251"/>
            <a:ext cx="10972800" cy="417512"/>
          </a:xfrm>
        </p:spPr>
        <p:txBody>
          <a:bodyPr/>
          <a:lstStyle/>
          <a:p>
            <a:pPr lvl="0"/>
            <a:r>
              <a:rPr lang="en-US" dirty="0"/>
              <a:t>DMN’s Rules Table enabled us to represent decisions based on answers to clinical questions identified within BPMN. </a:t>
            </a:r>
          </a:p>
        </p:txBody>
      </p:sp>
      <p:sp>
        <p:nvSpPr>
          <p:cNvPr id="8" name="Slide Number Placeholder 10">
            <a:extLst>
              <a:ext uri="{FF2B5EF4-FFF2-40B4-BE49-F238E27FC236}">
                <a16:creationId xmlns:a16="http://schemas.microsoft.com/office/drawing/2014/main" id="{1A8F7A10-86B0-4F6E-A354-59FC125B5791}"/>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14</a:t>
            </a:fld>
            <a:endParaRPr lang="en-US" dirty="0"/>
          </a:p>
        </p:txBody>
      </p:sp>
      <p:graphicFrame>
        <p:nvGraphicFramePr>
          <p:cNvPr id="42" name="Table 41">
            <a:extLst>
              <a:ext uri="{FF2B5EF4-FFF2-40B4-BE49-F238E27FC236}">
                <a16:creationId xmlns:a16="http://schemas.microsoft.com/office/drawing/2014/main" id="{F531DD7E-D3C3-40BA-9A0A-CFED62BBD89D}"/>
              </a:ext>
            </a:extLst>
          </p:cNvPr>
          <p:cNvGraphicFramePr>
            <a:graphicFrameLocks noGrp="1"/>
          </p:cNvGraphicFramePr>
          <p:nvPr>
            <p:extLst>
              <p:ext uri="{D42A27DB-BD31-4B8C-83A1-F6EECF244321}">
                <p14:modId xmlns:p14="http://schemas.microsoft.com/office/powerpoint/2010/main" val="405973634"/>
              </p:ext>
            </p:extLst>
          </p:nvPr>
        </p:nvGraphicFramePr>
        <p:xfrm>
          <a:off x="1126915" y="1890941"/>
          <a:ext cx="9938175" cy="3167332"/>
        </p:xfrm>
        <a:graphic>
          <a:graphicData uri="http://schemas.openxmlformats.org/drawingml/2006/table">
            <a:tbl>
              <a:tblPr/>
              <a:tblGrid>
                <a:gridCol w="701885">
                  <a:extLst>
                    <a:ext uri="{9D8B030D-6E8A-4147-A177-3AD203B41FA5}">
                      <a16:colId xmlns:a16="http://schemas.microsoft.com/office/drawing/2014/main" val="2928797025"/>
                    </a:ext>
                  </a:extLst>
                </a:gridCol>
                <a:gridCol w="3273385">
                  <a:extLst>
                    <a:ext uri="{9D8B030D-6E8A-4147-A177-3AD203B41FA5}">
                      <a16:colId xmlns:a16="http://schemas.microsoft.com/office/drawing/2014/main" val="2568752112"/>
                    </a:ext>
                  </a:extLst>
                </a:gridCol>
                <a:gridCol w="1674535">
                  <a:extLst>
                    <a:ext uri="{9D8B030D-6E8A-4147-A177-3AD203B41FA5}">
                      <a16:colId xmlns:a16="http://schemas.microsoft.com/office/drawing/2014/main" val="2783200791"/>
                    </a:ext>
                  </a:extLst>
                </a:gridCol>
                <a:gridCol w="2300735">
                  <a:extLst>
                    <a:ext uri="{9D8B030D-6E8A-4147-A177-3AD203B41FA5}">
                      <a16:colId xmlns:a16="http://schemas.microsoft.com/office/drawing/2014/main" val="1994687499"/>
                    </a:ext>
                  </a:extLst>
                </a:gridCol>
                <a:gridCol w="1987635">
                  <a:extLst>
                    <a:ext uri="{9D8B030D-6E8A-4147-A177-3AD203B41FA5}">
                      <a16:colId xmlns:a16="http://schemas.microsoft.com/office/drawing/2014/main" val="3219084112"/>
                    </a:ext>
                  </a:extLst>
                </a:gridCol>
              </a:tblGrid>
              <a:tr h="0">
                <a:tc>
                  <a:txBody>
                    <a:bodyPr/>
                    <a:lstStyle/>
                    <a:p>
                      <a:pPr algn="ctr" fontAlgn="ctr"/>
                      <a:r>
                        <a:rPr lang="en-US" sz="1800" b="1" i="0" u="none" strike="noStrike" dirty="0">
                          <a:solidFill>
                            <a:srgbClr val="000000"/>
                          </a:solidFill>
                          <a:effectLst/>
                          <a:latin typeface="Calibri" panose="020F0502020204030204" pitchFamily="34" charset="0"/>
                        </a:rPr>
                        <a:t>A</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800" b="1" i="0" u="none" strike="noStrike" dirty="0">
                          <a:solidFill>
                            <a:srgbClr val="000000"/>
                          </a:solidFill>
                          <a:effectLst/>
                          <a:latin typeface="Calibri" panose="020F0502020204030204" pitchFamily="34" charset="0"/>
                        </a:rPr>
                        <a:t>B</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800" b="1" i="0" u="none" strike="noStrike" dirty="0">
                          <a:solidFill>
                            <a:srgbClr val="000000"/>
                          </a:solidFill>
                          <a:effectLst/>
                          <a:latin typeface="Calibri" panose="020F0502020204030204" pitchFamily="34" charset="0"/>
                        </a:rPr>
                        <a:t>C</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ctr"/>
                      <a:r>
                        <a:rPr lang="en-US" sz="1800" b="1" i="0" u="none" strike="noStrike" dirty="0">
                          <a:solidFill>
                            <a:srgbClr val="000000"/>
                          </a:solidFill>
                          <a:effectLst/>
                          <a:latin typeface="Calibri" panose="020F0502020204030204" pitchFamily="34" charset="0"/>
                        </a:rPr>
                        <a:t>…</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fontAlgn="b"/>
                      <a:r>
                        <a:rPr lang="en-US" sz="1800" b="1" i="0" u="none" strike="noStrike" dirty="0">
                          <a:solidFill>
                            <a:srgbClr val="000000"/>
                          </a:solidFill>
                          <a:effectLst/>
                          <a:latin typeface="Calibri" panose="020F0502020204030204" pitchFamily="34" charset="0"/>
                        </a:rPr>
                        <a:t>Z</a:t>
                      </a:r>
                    </a:p>
                  </a:txBody>
                  <a:tcPr marL="6341" marR="6341" marT="634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2138259123"/>
                  </a:ext>
                </a:extLst>
              </a:tr>
              <a:tr h="1060353">
                <a:tc rowSpan="2">
                  <a:txBody>
                    <a:bodyPr/>
                    <a:lstStyle/>
                    <a:p>
                      <a:pPr algn="ctr" fontAlgn="ctr"/>
                      <a:r>
                        <a:rPr lang="en-US" sz="1600" b="0" i="0" u="none" strike="noStrike" dirty="0">
                          <a:solidFill>
                            <a:srgbClr val="FFFFFF"/>
                          </a:solidFill>
                          <a:effectLst/>
                          <a:latin typeface="Calibri" panose="020F0502020204030204" pitchFamily="34" charset="0"/>
                        </a:rPr>
                        <a:t>F</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tc>
                  <a:txBody>
                    <a:bodyPr/>
                    <a:lstStyle/>
                    <a:p>
                      <a:pPr algn="ctr" fontAlgn="ctr"/>
                      <a:r>
                        <a:rPr lang="en-US" sz="1200" b="0" i="0" u="none" strike="noStrike" dirty="0">
                          <a:solidFill>
                            <a:srgbClr val="FFFFFF"/>
                          </a:solidFill>
                          <a:effectLst/>
                          <a:latin typeface="Calibri" panose="020F0502020204030204" pitchFamily="34" charset="0"/>
                        </a:rPr>
                        <a:t>Speaking in short phrases</a:t>
                      </a:r>
                    </a:p>
                    <a:p>
                      <a:pPr algn="ctr" fontAlgn="ctr"/>
                      <a:r>
                        <a:rPr lang="en-US" sz="1200" b="0" i="0" u="none" strike="noStrike" dirty="0">
                          <a:solidFill>
                            <a:srgbClr val="FFFFFF"/>
                          </a:solidFill>
                          <a:effectLst/>
                          <a:latin typeface="Calibri" panose="020F0502020204030204" pitchFamily="34" charset="0"/>
                        </a:rPr>
                        <a:t>Evident respiratory distress</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fontAlgn="ctr"/>
                      <a:r>
                        <a:rPr lang="en-US" sz="1200" b="0" i="0" u="none" strike="noStrike" dirty="0">
                          <a:solidFill>
                            <a:srgbClr val="FFFFFF"/>
                          </a:solidFill>
                          <a:effectLst/>
                          <a:latin typeface="Calibri" panose="020F0502020204030204" pitchFamily="34" charset="0"/>
                        </a:rPr>
                        <a:t>Using accessory muscles of respiration</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fontAlgn="ctr"/>
                      <a:r>
                        <a:rPr lang="en-US" sz="1200" b="0" i="0" u="none" strike="noStrike" dirty="0">
                          <a:solidFill>
                            <a:srgbClr val="FFFFFF"/>
                          </a:solidFill>
                          <a:effectLst/>
                          <a:latin typeface="Calibri" panose="020F0502020204030204" pitchFamily="34" charset="0"/>
                        </a:rPr>
                        <a:t>…</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fontAlgn="ctr"/>
                      <a:r>
                        <a:rPr lang="en-US" sz="1200" b="0" i="0" u="none" strike="noStrike" dirty="0">
                          <a:solidFill>
                            <a:srgbClr val="FFFFFF"/>
                          </a:solidFill>
                          <a:effectLst/>
                          <a:latin typeface="Calibri" panose="020F0502020204030204" pitchFamily="34" charset="0"/>
                        </a:rPr>
                        <a:t>Medical Triage Findings</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extLst>
                  <a:ext uri="{0D108BD9-81ED-4DB2-BD59-A6C34878D82A}">
                    <a16:rowId xmlns:a16="http://schemas.microsoft.com/office/drawing/2014/main" val="273733151"/>
                  </a:ext>
                </a:extLst>
              </a:tr>
              <a:tr h="920741">
                <a:tc vMerge="1">
                  <a:txBody>
                    <a:bodyPr/>
                    <a:lstStyle/>
                    <a:p>
                      <a:endParaRPr lang="en-US"/>
                    </a:p>
                  </a:txBody>
                  <a:tcPr/>
                </a:tc>
                <a:tc>
                  <a:txBody>
                    <a:bodyPr/>
                    <a:lstStyle/>
                    <a:p>
                      <a:pPr algn="ctr" fontAlgn="ctr"/>
                      <a:r>
                        <a:rPr lang="en-US" sz="1200" b="0" i="1" u="none" strike="noStrike" dirty="0">
                          <a:solidFill>
                            <a:srgbClr val="000000"/>
                          </a:solidFill>
                          <a:effectLst/>
                          <a:latin typeface="Calibri" panose="020F0502020204030204" pitchFamily="34" charset="0"/>
                        </a:rPr>
                        <a:t>Present </a:t>
                      </a:r>
                    </a:p>
                    <a:p>
                      <a:pPr algn="ctr" fontAlgn="ctr"/>
                      <a:r>
                        <a:rPr lang="en-US" sz="1200" b="0" i="1" u="none" strike="noStrike" dirty="0">
                          <a:solidFill>
                            <a:srgbClr val="000000"/>
                          </a:solidFill>
                          <a:effectLst/>
                          <a:latin typeface="Calibri" panose="020F0502020204030204" pitchFamily="34" charset="0"/>
                        </a:rPr>
                        <a:t>Absent</a:t>
                      </a:r>
                    </a:p>
                    <a:p>
                      <a:pPr algn="ctr" fontAlgn="ctr"/>
                      <a:r>
                        <a:rPr lang="en-US" sz="1200" b="0" i="1" u="none" strike="noStrike" dirty="0">
                          <a:solidFill>
                            <a:srgbClr val="000000"/>
                          </a:solidFill>
                          <a:effectLst/>
                          <a:latin typeface="Calibri" panose="020F0502020204030204" pitchFamily="34" charset="0"/>
                        </a:rPr>
                        <a:t>Unknown</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r>
                        <a:rPr lang="en-US" sz="1200" b="0" i="1" u="none" strike="noStrike" dirty="0">
                          <a:solidFill>
                            <a:srgbClr val="000000"/>
                          </a:solidFill>
                          <a:effectLst/>
                          <a:latin typeface="Calibri" panose="020F0502020204030204" pitchFamily="34" charset="0"/>
                        </a:rPr>
                        <a:t>Present</a:t>
                      </a:r>
                    </a:p>
                    <a:p>
                      <a:pPr algn="ctr" fontAlgn="ctr"/>
                      <a:r>
                        <a:rPr lang="en-US" sz="1200" b="0" i="1" u="none" strike="noStrike" dirty="0">
                          <a:solidFill>
                            <a:srgbClr val="000000"/>
                          </a:solidFill>
                          <a:effectLst/>
                          <a:latin typeface="Calibri" panose="020F0502020204030204" pitchFamily="34" charset="0"/>
                        </a:rPr>
                        <a:t>Absent</a:t>
                      </a:r>
                    </a:p>
                    <a:p>
                      <a:pPr algn="ctr" fontAlgn="ctr"/>
                      <a:r>
                        <a:rPr lang="en-US" sz="1200" b="0" i="1" u="none" strike="noStrike" dirty="0">
                          <a:solidFill>
                            <a:srgbClr val="000000"/>
                          </a:solidFill>
                          <a:effectLst/>
                          <a:latin typeface="Calibri" panose="020F0502020204030204" pitchFamily="34" charset="0"/>
                        </a:rPr>
                        <a:t>Unknown</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endParaRPr lang="en-US" sz="1200" b="0" i="1" u="none" strike="noStrike" dirty="0">
                        <a:solidFill>
                          <a:srgbClr val="000000"/>
                        </a:solidFill>
                        <a:effectLst/>
                        <a:latin typeface="Calibri" panose="020F0502020204030204" pitchFamily="34" charset="0"/>
                      </a:endParaRP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r>
                        <a:rPr lang="en-US" sz="1200" b="0" i="1" u="none" strike="noStrike" dirty="0">
                          <a:solidFill>
                            <a:srgbClr val="000000"/>
                          </a:solidFill>
                          <a:effectLst/>
                          <a:latin typeface="Calibri" panose="020F0502020204030204" pitchFamily="34" charset="0"/>
                        </a:rPr>
                        <a:t>Severe</a:t>
                      </a:r>
                    </a:p>
                    <a:p>
                      <a:pPr algn="ctr" fontAlgn="ctr"/>
                      <a:r>
                        <a:rPr lang="en-US" sz="1200" b="0" i="1" u="none" strike="noStrike" dirty="0">
                          <a:solidFill>
                            <a:srgbClr val="000000"/>
                          </a:solidFill>
                          <a:effectLst/>
                          <a:latin typeface="Calibri" panose="020F0502020204030204" pitchFamily="34" charset="0"/>
                        </a:rPr>
                        <a:t>Moderate</a:t>
                      </a:r>
                    </a:p>
                    <a:p>
                      <a:pPr algn="ctr" fontAlgn="ctr"/>
                      <a:r>
                        <a:rPr lang="en-US" sz="1200" b="0" i="1" u="none" strike="noStrike" dirty="0">
                          <a:solidFill>
                            <a:srgbClr val="000000"/>
                          </a:solidFill>
                          <a:effectLst/>
                          <a:latin typeface="Calibri" panose="020F0502020204030204" pitchFamily="34" charset="0"/>
                        </a:rPr>
                        <a:t>Mild</a:t>
                      </a:r>
                    </a:p>
                    <a:p>
                      <a:pPr algn="ctr" fontAlgn="ctr"/>
                      <a:r>
                        <a:rPr lang="en-US" sz="1200" b="0" i="1" u="none" strike="noStrike" dirty="0">
                          <a:solidFill>
                            <a:srgbClr val="000000"/>
                          </a:solidFill>
                          <a:effectLst/>
                          <a:latin typeface="Calibri" panose="020F0502020204030204" pitchFamily="34" charset="0"/>
                        </a:rPr>
                        <a:t>Asymptomatic</a:t>
                      </a:r>
                    </a:p>
                    <a:p>
                      <a:pPr algn="ctr" fontAlgn="ctr"/>
                      <a:r>
                        <a:rPr lang="en-US" sz="1200" b="0" i="1" u="none" strike="noStrike" dirty="0">
                          <a:solidFill>
                            <a:srgbClr val="000000"/>
                          </a:solidFill>
                          <a:effectLst/>
                          <a:latin typeface="Calibri" panose="020F0502020204030204" pitchFamily="34" charset="0"/>
                        </a:rPr>
                        <a:t>Error</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extLst>
                  <a:ext uri="{0D108BD9-81ED-4DB2-BD59-A6C34878D82A}">
                    <a16:rowId xmlns:a16="http://schemas.microsoft.com/office/drawing/2014/main" val="1775258423"/>
                  </a:ext>
                </a:extLst>
              </a:tr>
              <a:tr h="344255">
                <a:tc>
                  <a:txBody>
                    <a:bodyPr/>
                    <a:lstStyle/>
                    <a:p>
                      <a:pPr algn="ctr" fontAlgn="ctr"/>
                      <a:r>
                        <a:rPr lang="en-US" sz="1600" b="0" i="0" u="none" strike="noStrike" dirty="0">
                          <a:solidFill>
                            <a:srgbClr val="FFFFFF"/>
                          </a:solidFill>
                          <a:effectLst/>
                          <a:latin typeface="Calibri" panose="020F0502020204030204" pitchFamily="34" charset="0"/>
                        </a:rPr>
                        <a:t>1</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fontAlgn="ctr"/>
                      <a:r>
                        <a:rPr lang="en-US" sz="1200" b="0" i="1" u="none" strike="noStrike" dirty="0">
                          <a:solidFill>
                            <a:srgbClr val="000000"/>
                          </a:solidFill>
                          <a:effectLst/>
                          <a:latin typeface="Calibri" panose="020F0502020204030204" pitchFamily="34" charset="0"/>
                        </a:rPr>
                        <a:t>Present</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r>
                        <a:rPr lang="en-US" sz="1200" b="0" i="0" u="none" strike="noStrike" dirty="0">
                          <a:solidFill>
                            <a:srgbClr val="000000"/>
                          </a:solidFill>
                          <a:effectLst/>
                          <a:latin typeface="Calibri" panose="020F0502020204030204" pitchFamily="34" charset="0"/>
                        </a:rPr>
                        <a:t>-</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endParaRPr lang="en-US" sz="1200" b="0" i="0" u="none" strike="noStrike" dirty="0">
                        <a:solidFill>
                          <a:srgbClr val="000000"/>
                        </a:solidFill>
                        <a:effectLst/>
                        <a:latin typeface="Calibri" panose="020F0502020204030204" pitchFamily="34" charset="0"/>
                      </a:endParaRP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r>
                        <a:rPr lang="en-US" sz="1200" b="0" i="1" u="none" strike="noStrike" dirty="0">
                          <a:solidFill>
                            <a:srgbClr val="000000"/>
                          </a:solidFill>
                          <a:effectLst/>
                          <a:latin typeface="Calibri" panose="020F0502020204030204" pitchFamily="34" charset="0"/>
                        </a:rPr>
                        <a:t>Severe</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extLst>
                  <a:ext uri="{0D108BD9-81ED-4DB2-BD59-A6C34878D82A}">
                    <a16:rowId xmlns:a16="http://schemas.microsoft.com/office/drawing/2014/main" val="1407951127"/>
                  </a:ext>
                </a:extLst>
              </a:tr>
              <a:tr h="289828">
                <a:tc>
                  <a:txBody>
                    <a:bodyPr/>
                    <a:lstStyle/>
                    <a:p>
                      <a:pPr algn="ctr" fontAlgn="ctr"/>
                      <a:endParaRPr lang="en-US" sz="2000" b="1" i="0" u="none" strike="noStrike" dirty="0">
                        <a:solidFill>
                          <a:srgbClr val="FFFFFF"/>
                        </a:solidFill>
                        <a:effectLst/>
                        <a:latin typeface="Calibri" panose="020F0502020204030204" pitchFamily="34" charset="0"/>
                      </a:endParaRP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fontAlgn="ctr"/>
                      <a:r>
                        <a:rPr lang="en-US" sz="1200" b="0" i="0" u="none" strike="noStrike" dirty="0">
                          <a:solidFill>
                            <a:srgbClr val="000000"/>
                          </a:solidFill>
                          <a:effectLst/>
                          <a:latin typeface="Calibri" panose="020F0502020204030204" pitchFamily="34" charset="0"/>
                        </a:rPr>
                        <a:t> </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r>
                        <a:rPr lang="en-US" sz="1200" b="0" i="0" u="none" strike="noStrike" dirty="0">
                          <a:solidFill>
                            <a:srgbClr val="000000"/>
                          </a:solidFill>
                          <a:effectLst/>
                          <a:latin typeface="Calibri" panose="020F0502020204030204" pitchFamily="34" charset="0"/>
                        </a:rPr>
                        <a:t> </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endParaRPr lang="en-US" sz="1200" b="0" i="0" u="none" strike="noStrike" dirty="0">
                        <a:solidFill>
                          <a:srgbClr val="000000"/>
                        </a:solidFill>
                        <a:effectLst/>
                        <a:latin typeface="Calibri" panose="020F0502020204030204" pitchFamily="34" charset="0"/>
                      </a:endParaRP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r>
                        <a:rPr lang="en-US" sz="1200" b="0" i="0" u="none" strike="noStrike" dirty="0">
                          <a:solidFill>
                            <a:srgbClr val="000000"/>
                          </a:solidFill>
                          <a:effectLst/>
                          <a:latin typeface="Calibri" panose="020F0502020204030204" pitchFamily="34" charset="0"/>
                        </a:rPr>
                        <a:t> </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extLst>
                  <a:ext uri="{0D108BD9-81ED-4DB2-BD59-A6C34878D82A}">
                    <a16:rowId xmlns:a16="http://schemas.microsoft.com/office/drawing/2014/main" val="3959120900"/>
                  </a:ext>
                </a:extLst>
              </a:tr>
              <a:tr h="0">
                <a:tc>
                  <a:txBody>
                    <a:bodyPr/>
                    <a:lstStyle/>
                    <a:p>
                      <a:pPr algn="ctr" fontAlgn="ctr"/>
                      <a:r>
                        <a:rPr lang="en-US" sz="1600" b="0" i="0" u="none" strike="noStrike" dirty="0">
                          <a:solidFill>
                            <a:srgbClr val="FFFFFF"/>
                          </a:solidFill>
                          <a:effectLst/>
                          <a:latin typeface="Calibri" panose="020F0502020204030204" pitchFamily="34" charset="0"/>
                        </a:rPr>
                        <a:t>X</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fontAlgn="ctr"/>
                      <a:r>
                        <a:rPr lang="en-US" sz="1200" b="0" i="1" u="none" strike="noStrike" dirty="0">
                          <a:solidFill>
                            <a:srgbClr val="000000"/>
                          </a:solidFill>
                          <a:effectLst/>
                          <a:latin typeface="Calibri" panose="020F0502020204030204" pitchFamily="34" charset="0"/>
                        </a:rPr>
                        <a:t>Absent</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r>
                        <a:rPr lang="en-US" sz="1200" b="0" i="1" u="none" strike="noStrike" dirty="0">
                          <a:solidFill>
                            <a:srgbClr val="000000"/>
                          </a:solidFill>
                          <a:effectLst/>
                          <a:latin typeface="Calibri" panose="020F0502020204030204" pitchFamily="34" charset="0"/>
                        </a:rPr>
                        <a:t>Absent</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r>
                        <a:rPr lang="en-US" sz="1200" b="0" i="1" u="none" strike="noStrike" dirty="0">
                          <a:solidFill>
                            <a:srgbClr val="000000"/>
                          </a:solidFill>
                          <a:effectLst/>
                          <a:latin typeface="Calibri" panose="020F0502020204030204" pitchFamily="34" charset="0"/>
                        </a:rPr>
                        <a:t>…</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tc>
                  <a:txBody>
                    <a:bodyPr/>
                    <a:lstStyle/>
                    <a:p>
                      <a:pPr algn="ctr" fontAlgn="ctr"/>
                      <a:r>
                        <a:rPr lang="en-US" sz="1200" b="0" i="1" u="none" strike="noStrike" dirty="0">
                          <a:solidFill>
                            <a:srgbClr val="000000"/>
                          </a:solidFill>
                          <a:effectLst/>
                          <a:latin typeface="Calibri" panose="020F0502020204030204" pitchFamily="34" charset="0"/>
                        </a:rPr>
                        <a:t>Asymptomatic</a:t>
                      </a:r>
                    </a:p>
                  </a:txBody>
                  <a:tcPr marL="6341" marR="6341" marT="634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EEEEE"/>
                    </a:solidFill>
                  </a:tcPr>
                </a:tc>
                <a:extLst>
                  <a:ext uri="{0D108BD9-81ED-4DB2-BD59-A6C34878D82A}">
                    <a16:rowId xmlns:a16="http://schemas.microsoft.com/office/drawing/2014/main" val="2278985353"/>
                  </a:ext>
                </a:extLst>
              </a:tr>
            </a:tbl>
          </a:graphicData>
        </a:graphic>
      </p:graphicFrame>
      <p:sp>
        <p:nvSpPr>
          <p:cNvPr id="9" name="Rectangle 8">
            <a:extLst>
              <a:ext uri="{FF2B5EF4-FFF2-40B4-BE49-F238E27FC236}">
                <a16:creationId xmlns:a16="http://schemas.microsoft.com/office/drawing/2014/main" id="{1EB0048B-DBAE-43B1-AAC9-03252CA5777E}"/>
              </a:ext>
            </a:extLst>
          </p:cNvPr>
          <p:cNvSpPr/>
          <p:nvPr/>
        </p:nvSpPr>
        <p:spPr>
          <a:xfrm>
            <a:off x="9917723" y="191132"/>
            <a:ext cx="2106638" cy="487362"/>
          </a:xfrm>
          <a:prstGeom prst="rect">
            <a:avLst/>
          </a:prstGeom>
          <a:solidFill>
            <a:schemeClr val="accent2"/>
          </a:solidFill>
          <a:effectLst/>
        </p:spPr>
        <p:style>
          <a:lnRef idx="1">
            <a:schemeClr val="accent1"/>
          </a:lnRef>
          <a:fillRef idx="3">
            <a:schemeClr val="accent1"/>
          </a:fillRef>
          <a:effectRef idx="2">
            <a:schemeClr val="accent1"/>
          </a:effectRef>
          <a:fontRef idx="minor">
            <a:schemeClr val="lt1"/>
          </a:fontRef>
        </p:style>
        <p:txBody>
          <a:bodyPr rtlCol="0" anchor="ctr"/>
          <a:lstStyle/>
          <a:p>
            <a:r>
              <a:rPr lang="en-US" sz="1050" dirty="0">
                <a:latin typeface="Verdana" panose="020B0604030504040204" pitchFamily="34" charset="0"/>
                <a:ea typeface="Verdana" panose="020B0604030504040204" pitchFamily="34" charset="0"/>
              </a:rPr>
              <a:t>Work products can be found on </a:t>
            </a:r>
            <a:r>
              <a:rPr lang="en-US" sz="1050" dirty="0">
                <a:latin typeface="Verdana" panose="020B0604030504040204" pitchFamily="34" charset="0"/>
                <a:ea typeface="Verdana" panose="020B0604030504040204" pitchFamily="34" charset="0"/>
                <a:hlinkClick r:id="rId3"/>
              </a:rPr>
              <a:t>GitHub</a:t>
            </a:r>
            <a:r>
              <a:rPr lang="en-US" sz="1050" dirty="0">
                <a:latin typeface="Verdana" panose="020B0604030504040204" pitchFamily="34" charset="0"/>
                <a:ea typeface="Verdana" panose="020B0604030504040204" pitchFamily="34" charset="0"/>
              </a:rPr>
              <a:t> and </a:t>
            </a:r>
            <a:r>
              <a:rPr lang="en-US" sz="1050" dirty="0">
                <a:latin typeface="Verdana" panose="020B0604030504040204" pitchFamily="34" charset="0"/>
                <a:ea typeface="Verdana" panose="020B0604030504040204" pitchFamily="34" charset="0"/>
                <a:hlinkClick r:id="rId4"/>
              </a:rPr>
              <a:t>Confluence</a:t>
            </a:r>
            <a:r>
              <a:rPr lang="en-US" sz="1050" dirty="0">
                <a:latin typeface="Verdana" panose="020B0604030504040204" pitchFamily="34" charset="0"/>
                <a:ea typeface="Verdana" panose="020B0604030504040204" pitchFamily="34" charset="0"/>
              </a:rPr>
              <a:t>. </a:t>
            </a:r>
          </a:p>
        </p:txBody>
      </p:sp>
      <p:sp>
        <p:nvSpPr>
          <p:cNvPr id="3" name="Left Brace 2">
            <a:extLst>
              <a:ext uri="{FF2B5EF4-FFF2-40B4-BE49-F238E27FC236}">
                <a16:creationId xmlns:a16="http://schemas.microsoft.com/office/drawing/2014/main" id="{44B3AC12-E380-4BF9-BCE1-0E715C7BFE8A}"/>
              </a:ext>
            </a:extLst>
          </p:cNvPr>
          <p:cNvSpPr/>
          <p:nvPr/>
        </p:nvSpPr>
        <p:spPr>
          <a:xfrm rot="16200000">
            <a:off x="4123834" y="2855403"/>
            <a:ext cx="359939" cy="4905192"/>
          </a:xfrm>
          <a:prstGeom prst="lef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0" name="Left Brace 9">
            <a:extLst>
              <a:ext uri="{FF2B5EF4-FFF2-40B4-BE49-F238E27FC236}">
                <a16:creationId xmlns:a16="http://schemas.microsoft.com/office/drawing/2014/main" id="{61918B44-15FD-406C-81A5-D86F12E57203}"/>
              </a:ext>
            </a:extLst>
          </p:cNvPr>
          <p:cNvSpPr/>
          <p:nvPr/>
        </p:nvSpPr>
        <p:spPr>
          <a:xfrm rot="16200000">
            <a:off x="9898117" y="4320996"/>
            <a:ext cx="359938" cy="1974007"/>
          </a:xfrm>
          <a:prstGeom prst="leftBrace">
            <a:avLst/>
          </a:pr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5" name="Arrow: Right 4">
            <a:extLst>
              <a:ext uri="{FF2B5EF4-FFF2-40B4-BE49-F238E27FC236}">
                <a16:creationId xmlns:a16="http://schemas.microsoft.com/office/drawing/2014/main" id="{C2861DEE-C7E9-4B29-B43F-35283215F9A4}"/>
              </a:ext>
            </a:extLst>
          </p:cNvPr>
          <p:cNvSpPr/>
          <p:nvPr/>
        </p:nvSpPr>
        <p:spPr>
          <a:xfrm>
            <a:off x="6853975" y="5070456"/>
            <a:ext cx="2139534" cy="304800"/>
          </a:xfrm>
          <a:prstGeom prst="rightArrow">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t>Decision</a:t>
            </a:r>
            <a:endParaRPr lang="en-US" sz="1400" b="1" dirty="0"/>
          </a:p>
        </p:txBody>
      </p:sp>
      <p:sp>
        <p:nvSpPr>
          <p:cNvPr id="6" name="TextBox 5">
            <a:extLst>
              <a:ext uri="{FF2B5EF4-FFF2-40B4-BE49-F238E27FC236}">
                <a16:creationId xmlns:a16="http://schemas.microsoft.com/office/drawing/2014/main" id="{DEE5B283-C3CA-4D8F-BE8D-121EA78A93B2}"/>
              </a:ext>
            </a:extLst>
          </p:cNvPr>
          <p:cNvSpPr txBox="1"/>
          <p:nvPr/>
        </p:nvSpPr>
        <p:spPr>
          <a:xfrm>
            <a:off x="2792507" y="5524347"/>
            <a:ext cx="3022600" cy="461665"/>
          </a:xfrm>
          <a:prstGeom prst="rect">
            <a:avLst/>
          </a:prstGeom>
          <a:noFill/>
        </p:spPr>
        <p:txBody>
          <a:bodyPr wrap="square" rtlCol="0">
            <a:spAutoFit/>
          </a:bodyPr>
          <a:lstStyle/>
          <a:p>
            <a:pPr algn="ctr"/>
            <a:r>
              <a:rPr lang="en-US" sz="1200" b="1" i="1" dirty="0">
                <a:latin typeface="Verdana" panose="020B0604030504040204" pitchFamily="34" charset="0"/>
                <a:ea typeface="Verdana" panose="020B0604030504040204" pitchFamily="34" charset="0"/>
                <a:cs typeface="Verdana" panose="020B0604030504040204" pitchFamily="34" charset="0"/>
              </a:rPr>
              <a:t>Findings from clinical questions within BPMN</a:t>
            </a:r>
          </a:p>
        </p:txBody>
      </p:sp>
      <p:sp>
        <p:nvSpPr>
          <p:cNvPr id="11" name="TextBox 10">
            <a:extLst>
              <a:ext uri="{FF2B5EF4-FFF2-40B4-BE49-F238E27FC236}">
                <a16:creationId xmlns:a16="http://schemas.microsoft.com/office/drawing/2014/main" id="{A094B9CF-8BA5-4C67-B34F-F55D06816A81}"/>
              </a:ext>
            </a:extLst>
          </p:cNvPr>
          <p:cNvSpPr txBox="1"/>
          <p:nvPr/>
        </p:nvSpPr>
        <p:spPr>
          <a:xfrm>
            <a:off x="9191408" y="5524347"/>
            <a:ext cx="1814412" cy="461665"/>
          </a:xfrm>
          <a:prstGeom prst="rect">
            <a:avLst/>
          </a:prstGeom>
          <a:noFill/>
        </p:spPr>
        <p:txBody>
          <a:bodyPr wrap="square" rtlCol="0">
            <a:spAutoFit/>
          </a:bodyPr>
          <a:lstStyle/>
          <a:p>
            <a:pPr algn="ctr"/>
            <a:r>
              <a:rPr lang="en-US" sz="1200" b="1" i="1" dirty="0">
                <a:latin typeface="Verdana" panose="020B0604030504040204" pitchFamily="34" charset="0"/>
                <a:ea typeface="Verdana" panose="020B0604030504040204" pitchFamily="34" charset="0"/>
                <a:cs typeface="Verdana" panose="020B0604030504040204" pitchFamily="34" charset="0"/>
              </a:rPr>
              <a:t>Categorization of disease severity</a:t>
            </a:r>
          </a:p>
        </p:txBody>
      </p:sp>
      <p:sp>
        <p:nvSpPr>
          <p:cNvPr id="7" name="TextBox 6">
            <a:extLst>
              <a:ext uri="{FF2B5EF4-FFF2-40B4-BE49-F238E27FC236}">
                <a16:creationId xmlns:a16="http://schemas.microsoft.com/office/drawing/2014/main" id="{7E4859E8-F716-4BDE-9A54-13B22CCBFFB8}"/>
              </a:ext>
            </a:extLst>
          </p:cNvPr>
          <p:cNvSpPr txBox="1"/>
          <p:nvPr/>
        </p:nvSpPr>
        <p:spPr>
          <a:xfrm rot="5400000">
            <a:off x="1130816" y="4752440"/>
            <a:ext cx="876300" cy="369332"/>
          </a:xfrm>
          <a:prstGeom prst="rect">
            <a:avLst/>
          </a:prstGeom>
          <a:noFill/>
        </p:spPr>
        <p:txBody>
          <a:bodyPr wrap="square" rtlCol="0" anchor="ctr">
            <a:spAutoFit/>
          </a:bodyPr>
          <a:lstStyle/>
          <a:p>
            <a:r>
              <a:rPr lang="en-US" i="1" dirty="0">
                <a:solidFill>
                  <a:schemeClr val="bg1"/>
                </a:solidFill>
                <a:latin typeface="Verdana" panose="020B0604030504040204" pitchFamily="34" charset="0"/>
                <a:ea typeface="Verdana" panose="020B0604030504040204" pitchFamily="34" charset="0"/>
                <a:cs typeface="Verdana" panose="020B0604030504040204" pitchFamily="34" charset="0"/>
              </a:rPr>
              <a:t>…</a:t>
            </a:r>
          </a:p>
        </p:txBody>
      </p:sp>
    </p:spTree>
    <p:extLst>
      <p:ext uri="{BB962C8B-B14F-4D97-AF65-F5344CB8AC3E}">
        <p14:creationId xmlns:p14="http://schemas.microsoft.com/office/powerpoint/2010/main" val="3267283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5">
            <a:extLst>
              <a:ext uri="{FF2B5EF4-FFF2-40B4-BE49-F238E27FC236}">
                <a16:creationId xmlns:a16="http://schemas.microsoft.com/office/drawing/2014/main" id="{92FD7191-9F5D-471D-AB54-BA02362969D5}"/>
              </a:ext>
            </a:extLst>
          </p:cNvPr>
          <p:cNvSpPr>
            <a:spLocks noGrp="1"/>
          </p:cNvSpPr>
          <p:nvPr>
            <p:ph idx="1"/>
          </p:nvPr>
        </p:nvSpPr>
        <p:spPr>
          <a:xfrm>
            <a:off x="609600" y="3071193"/>
            <a:ext cx="10972800" cy="715615"/>
          </a:xfrm>
        </p:spPr>
        <p:txBody>
          <a:bodyPr/>
          <a:lstStyle/>
          <a:p>
            <a:pPr algn="ctr"/>
            <a:r>
              <a:rPr lang="en-US" dirty="0"/>
              <a:t>Takeaways and Recommendations</a:t>
            </a:r>
          </a:p>
        </p:txBody>
      </p:sp>
      <p:cxnSp>
        <p:nvCxnSpPr>
          <p:cNvPr id="6" name="Straight Connector 5">
            <a:extLst>
              <a:ext uri="{FF2B5EF4-FFF2-40B4-BE49-F238E27FC236}">
                <a16:creationId xmlns:a16="http://schemas.microsoft.com/office/drawing/2014/main" id="{88BBB19B-4B2C-409D-B7AE-785501507BE4}"/>
              </a:ext>
            </a:extLst>
          </p:cNvPr>
          <p:cNvCxnSpPr>
            <a:cxnSpLocks/>
          </p:cNvCxnSpPr>
          <p:nvPr/>
        </p:nvCxnSpPr>
        <p:spPr>
          <a:xfrm>
            <a:off x="3775710" y="3677920"/>
            <a:ext cx="4667250" cy="0"/>
          </a:xfrm>
          <a:prstGeom prst="line">
            <a:avLst/>
          </a:prstGeom>
          <a:ln w="57150">
            <a:solidFill>
              <a:schemeClr val="tx2">
                <a:lumMod val="75000"/>
              </a:schemeClr>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29444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86D5F9-F334-4023-B05D-00FC82184F8C}"/>
              </a:ext>
            </a:extLst>
          </p:cNvPr>
          <p:cNvSpPr>
            <a:spLocks noGrp="1"/>
          </p:cNvSpPr>
          <p:nvPr>
            <p:ph type="title"/>
          </p:nvPr>
        </p:nvSpPr>
        <p:spPr/>
        <p:txBody>
          <a:bodyPr/>
          <a:lstStyle/>
          <a:p>
            <a:r>
              <a:rPr lang="en-US" dirty="0"/>
              <a:t>Lessons Learned and Implications</a:t>
            </a:r>
          </a:p>
        </p:txBody>
      </p:sp>
      <p:sp>
        <p:nvSpPr>
          <p:cNvPr id="5" name="Text Placeholder 4">
            <a:extLst>
              <a:ext uri="{FF2B5EF4-FFF2-40B4-BE49-F238E27FC236}">
                <a16:creationId xmlns:a16="http://schemas.microsoft.com/office/drawing/2014/main" id="{76DAC559-7715-4151-B9B1-94EC23C1DCCE}"/>
              </a:ext>
            </a:extLst>
          </p:cNvPr>
          <p:cNvSpPr>
            <a:spLocks noGrp="1"/>
          </p:cNvSpPr>
          <p:nvPr>
            <p:ph type="body" sz="quarter" idx="13"/>
          </p:nvPr>
        </p:nvSpPr>
        <p:spPr>
          <a:xfrm>
            <a:off x="609600" y="944251"/>
            <a:ext cx="10972800" cy="417512"/>
          </a:xfrm>
        </p:spPr>
        <p:txBody>
          <a:bodyPr/>
          <a:lstStyle/>
          <a:p>
            <a:r>
              <a:rPr lang="en-US" dirty="0"/>
              <a:t>Lessons learned and key implications for the Integrated Health Practice Alignment address terminology limitations, questionnaire issues, and FHIR challenges.</a:t>
            </a:r>
          </a:p>
        </p:txBody>
      </p:sp>
      <p:sp>
        <p:nvSpPr>
          <p:cNvPr id="6" name="General_Fill_29">
            <a:extLst>
              <a:ext uri="{FF2B5EF4-FFF2-40B4-BE49-F238E27FC236}">
                <a16:creationId xmlns:a16="http://schemas.microsoft.com/office/drawing/2014/main" id="{F659B270-51D4-4639-B77B-F20043E63D86}"/>
              </a:ext>
            </a:extLst>
          </p:cNvPr>
          <p:cNvSpPr>
            <a:spLocks noChangeAspect="1" noEditPoints="1"/>
          </p:cNvSpPr>
          <p:nvPr/>
        </p:nvSpPr>
        <p:spPr bwMode="auto">
          <a:xfrm>
            <a:off x="8165638" y="1538749"/>
            <a:ext cx="396655" cy="396655"/>
          </a:xfrm>
          <a:custGeom>
            <a:avLst/>
            <a:gdLst>
              <a:gd name="T0" fmla="*/ 266 w 512"/>
              <a:gd name="T1" fmla="*/ 384 h 512"/>
              <a:gd name="T2" fmla="*/ 256 w 512"/>
              <a:gd name="T3" fmla="*/ 394 h 512"/>
              <a:gd name="T4" fmla="*/ 245 w 512"/>
              <a:gd name="T5" fmla="*/ 384 h 512"/>
              <a:gd name="T6" fmla="*/ 256 w 512"/>
              <a:gd name="T7" fmla="*/ 373 h 512"/>
              <a:gd name="T8" fmla="*/ 266 w 512"/>
              <a:gd name="T9" fmla="*/ 384 h 512"/>
              <a:gd name="T10" fmla="*/ 244 w 512"/>
              <a:gd name="T11" fmla="*/ 309 h 512"/>
              <a:gd name="T12" fmla="*/ 267 w 512"/>
              <a:gd name="T13" fmla="*/ 309 h 512"/>
              <a:gd name="T14" fmla="*/ 276 w 512"/>
              <a:gd name="T15" fmla="*/ 117 h 512"/>
              <a:gd name="T16" fmla="*/ 235 w 512"/>
              <a:gd name="T17" fmla="*/ 117 h 512"/>
              <a:gd name="T18" fmla="*/ 244 w 512"/>
              <a:gd name="T19" fmla="*/ 309 h 512"/>
              <a:gd name="T20" fmla="*/ 512 w 512"/>
              <a:gd name="T21" fmla="*/ 256 h 512"/>
              <a:gd name="T22" fmla="*/ 256 w 512"/>
              <a:gd name="T23" fmla="*/ 512 h 512"/>
              <a:gd name="T24" fmla="*/ 0 w 512"/>
              <a:gd name="T25" fmla="*/ 256 h 512"/>
              <a:gd name="T26" fmla="*/ 256 w 512"/>
              <a:gd name="T27" fmla="*/ 0 h 512"/>
              <a:gd name="T28" fmla="*/ 512 w 512"/>
              <a:gd name="T29" fmla="*/ 256 h 512"/>
              <a:gd name="T30" fmla="*/ 288 w 512"/>
              <a:gd name="T31" fmla="*/ 384 h 512"/>
              <a:gd name="T32" fmla="*/ 256 w 512"/>
              <a:gd name="T33" fmla="*/ 352 h 512"/>
              <a:gd name="T34" fmla="*/ 224 w 512"/>
              <a:gd name="T35" fmla="*/ 384 h 512"/>
              <a:gd name="T36" fmla="*/ 256 w 512"/>
              <a:gd name="T37" fmla="*/ 416 h 512"/>
              <a:gd name="T38" fmla="*/ 288 w 512"/>
              <a:gd name="T39" fmla="*/ 384 h 512"/>
              <a:gd name="T40" fmla="*/ 298 w 512"/>
              <a:gd name="T41" fmla="*/ 107 h 512"/>
              <a:gd name="T42" fmla="*/ 288 w 512"/>
              <a:gd name="T43" fmla="*/ 96 h 512"/>
              <a:gd name="T44" fmla="*/ 288 w 512"/>
              <a:gd name="T45" fmla="*/ 96 h 512"/>
              <a:gd name="T46" fmla="*/ 224 w 512"/>
              <a:gd name="T47" fmla="*/ 96 h 512"/>
              <a:gd name="T48" fmla="*/ 223 w 512"/>
              <a:gd name="T49" fmla="*/ 96 h 512"/>
              <a:gd name="T50" fmla="*/ 213 w 512"/>
              <a:gd name="T51" fmla="*/ 107 h 512"/>
              <a:gd name="T52" fmla="*/ 224 w 512"/>
              <a:gd name="T53" fmla="*/ 320 h 512"/>
              <a:gd name="T54" fmla="*/ 234 w 512"/>
              <a:gd name="T55" fmla="*/ 330 h 512"/>
              <a:gd name="T56" fmla="*/ 234 w 512"/>
              <a:gd name="T57" fmla="*/ 330 h 512"/>
              <a:gd name="T58" fmla="*/ 235 w 512"/>
              <a:gd name="T59" fmla="*/ 330 h 512"/>
              <a:gd name="T60" fmla="*/ 276 w 512"/>
              <a:gd name="T61" fmla="*/ 330 h 512"/>
              <a:gd name="T62" fmla="*/ 277 w 512"/>
              <a:gd name="T63" fmla="*/ 330 h 512"/>
              <a:gd name="T64" fmla="*/ 277 w 512"/>
              <a:gd name="T65" fmla="*/ 330 h 512"/>
              <a:gd name="T66" fmla="*/ 288 w 512"/>
              <a:gd name="T67" fmla="*/ 320 h 512"/>
              <a:gd name="T68" fmla="*/ 298 w 512"/>
              <a:gd name="T69" fmla="*/ 10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2" h="512">
                <a:moveTo>
                  <a:pt x="266" y="384"/>
                </a:moveTo>
                <a:cubicBezTo>
                  <a:pt x="266" y="390"/>
                  <a:pt x="262" y="394"/>
                  <a:pt x="256" y="394"/>
                </a:cubicBezTo>
                <a:cubicBezTo>
                  <a:pt x="250" y="394"/>
                  <a:pt x="245" y="390"/>
                  <a:pt x="245" y="384"/>
                </a:cubicBezTo>
                <a:cubicBezTo>
                  <a:pt x="245" y="378"/>
                  <a:pt x="250" y="373"/>
                  <a:pt x="256" y="373"/>
                </a:cubicBezTo>
                <a:cubicBezTo>
                  <a:pt x="262" y="373"/>
                  <a:pt x="266" y="378"/>
                  <a:pt x="266" y="384"/>
                </a:cubicBezTo>
                <a:close/>
                <a:moveTo>
                  <a:pt x="244" y="309"/>
                </a:moveTo>
                <a:cubicBezTo>
                  <a:pt x="267" y="309"/>
                  <a:pt x="267" y="309"/>
                  <a:pt x="267" y="309"/>
                </a:cubicBezTo>
                <a:cubicBezTo>
                  <a:pt x="276" y="117"/>
                  <a:pt x="276" y="117"/>
                  <a:pt x="276" y="117"/>
                </a:cubicBezTo>
                <a:cubicBezTo>
                  <a:pt x="235" y="117"/>
                  <a:pt x="235" y="117"/>
                  <a:pt x="235" y="117"/>
                </a:cubicBezTo>
                <a:lnTo>
                  <a:pt x="244" y="309"/>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288" y="384"/>
                </a:moveTo>
                <a:cubicBezTo>
                  <a:pt x="288" y="366"/>
                  <a:pt x="273" y="352"/>
                  <a:pt x="256" y="352"/>
                </a:cubicBezTo>
                <a:cubicBezTo>
                  <a:pt x="238" y="352"/>
                  <a:pt x="224" y="366"/>
                  <a:pt x="224" y="384"/>
                </a:cubicBezTo>
                <a:cubicBezTo>
                  <a:pt x="224" y="401"/>
                  <a:pt x="238" y="416"/>
                  <a:pt x="256" y="416"/>
                </a:cubicBezTo>
                <a:cubicBezTo>
                  <a:pt x="273" y="416"/>
                  <a:pt x="288" y="401"/>
                  <a:pt x="288" y="384"/>
                </a:cubicBezTo>
                <a:close/>
                <a:moveTo>
                  <a:pt x="298" y="107"/>
                </a:moveTo>
                <a:cubicBezTo>
                  <a:pt x="299" y="101"/>
                  <a:pt x="294" y="96"/>
                  <a:pt x="288" y="96"/>
                </a:cubicBezTo>
                <a:cubicBezTo>
                  <a:pt x="288" y="96"/>
                  <a:pt x="288" y="96"/>
                  <a:pt x="288" y="96"/>
                </a:cubicBezTo>
                <a:cubicBezTo>
                  <a:pt x="224" y="96"/>
                  <a:pt x="224" y="96"/>
                  <a:pt x="224" y="96"/>
                </a:cubicBezTo>
                <a:cubicBezTo>
                  <a:pt x="224" y="96"/>
                  <a:pt x="223" y="96"/>
                  <a:pt x="223" y="96"/>
                </a:cubicBezTo>
                <a:cubicBezTo>
                  <a:pt x="217" y="96"/>
                  <a:pt x="213" y="101"/>
                  <a:pt x="213" y="107"/>
                </a:cubicBezTo>
                <a:cubicBezTo>
                  <a:pt x="224" y="320"/>
                  <a:pt x="224" y="320"/>
                  <a:pt x="224" y="320"/>
                </a:cubicBezTo>
                <a:cubicBezTo>
                  <a:pt x="224" y="326"/>
                  <a:pt x="229" y="330"/>
                  <a:pt x="234" y="330"/>
                </a:cubicBezTo>
                <a:cubicBezTo>
                  <a:pt x="234" y="330"/>
                  <a:pt x="234" y="330"/>
                  <a:pt x="234" y="330"/>
                </a:cubicBezTo>
                <a:cubicBezTo>
                  <a:pt x="235" y="330"/>
                  <a:pt x="235" y="330"/>
                  <a:pt x="235" y="330"/>
                </a:cubicBezTo>
                <a:cubicBezTo>
                  <a:pt x="276" y="330"/>
                  <a:pt x="276" y="330"/>
                  <a:pt x="276" y="330"/>
                </a:cubicBezTo>
                <a:cubicBezTo>
                  <a:pt x="277" y="330"/>
                  <a:pt x="277" y="330"/>
                  <a:pt x="277" y="330"/>
                </a:cubicBezTo>
                <a:cubicBezTo>
                  <a:pt x="277" y="330"/>
                  <a:pt x="277" y="330"/>
                  <a:pt x="277" y="330"/>
                </a:cubicBezTo>
                <a:cubicBezTo>
                  <a:pt x="283" y="330"/>
                  <a:pt x="287" y="326"/>
                  <a:pt x="288" y="320"/>
                </a:cubicBezTo>
                <a:lnTo>
                  <a:pt x="298" y="107"/>
                </a:lnTo>
                <a:close/>
              </a:path>
            </a:pathLst>
          </a:custGeom>
          <a:solidFill>
            <a:srgbClr val="FFF2CC"/>
          </a:solidFill>
          <a:ln>
            <a:noFill/>
          </a:ln>
        </p:spPr>
        <p:txBody>
          <a:bodyPr vert="horz" wrap="square" lIns="68580" tIns="34290" rIns="68580" bIns="34290" numCol="1" anchor="t" anchorCtr="0" compatLnSpc="1">
            <a:prstTxWarp prst="textNoShape">
              <a:avLst/>
            </a:prstTxWarp>
          </a:bodyPr>
          <a:lstStyle/>
          <a:p>
            <a:endParaRPr lang="en-US" sz="900" dirty="0"/>
          </a:p>
        </p:txBody>
      </p:sp>
      <p:sp>
        <p:nvSpPr>
          <p:cNvPr id="7" name="Education_Fill_2">
            <a:extLst>
              <a:ext uri="{FF2B5EF4-FFF2-40B4-BE49-F238E27FC236}">
                <a16:creationId xmlns:a16="http://schemas.microsoft.com/office/drawing/2014/main" id="{45EBE943-A585-4BC7-B118-152B1AD84310}"/>
              </a:ext>
            </a:extLst>
          </p:cNvPr>
          <p:cNvSpPr>
            <a:spLocks noChangeAspect="1" noEditPoints="1"/>
          </p:cNvSpPr>
          <p:nvPr/>
        </p:nvSpPr>
        <p:spPr bwMode="auto">
          <a:xfrm>
            <a:off x="10290865" y="1525008"/>
            <a:ext cx="396655" cy="396655"/>
          </a:xfrm>
          <a:custGeom>
            <a:avLst/>
            <a:gdLst>
              <a:gd name="T0" fmla="*/ 359 w 512"/>
              <a:gd name="T1" fmla="*/ 182 h 512"/>
              <a:gd name="T2" fmla="*/ 374 w 512"/>
              <a:gd name="T3" fmla="*/ 197 h 512"/>
              <a:gd name="T4" fmla="*/ 329 w 512"/>
              <a:gd name="T5" fmla="*/ 242 h 512"/>
              <a:gd name="T6" fmla="*/ 313 w 512"/>
              <a:gd name="T7" fmla="*/ 227 h 512"/>
              <a:gd name="T8" fmla="*/ 359 w 512"/>
              <a:gd name="T9" fmla="*/ 182 h 512"/>
              <a:gd name="T10" fmla="*/ 217 w 512"/>
              <a:gd name="T11" fmla="*/ 324 h 512"/>
              <a:gd name="T12" fmla="*/ 210 w 512"/>
              <a:gd name="T13" fmla="*/ 346 h 512"/>
              <a:gd name="T14" fmla="*/ 232 w 512"/>
              <a:gd name="T15" fmla="*/ 339 h 512"/>
              <a:gd name="T16" fmla="*/ 313 w 512"/>
              <a:gd name="T17" fmla="*/ 257 h 512"/>
              <a:gd name="T18" fmla="*/ 298 w 512"/>
              <a:gd name="T19" fmla="*/ 242 h 512"/>
              <a:gd name="T20" fmla="*/ 217 w 512"/>
              <a:gd name="T21" fmla="*/ 324 h 512"/>
              <a:gd name="T22" fmla="*/ 512 w 512"/>
              <a:gd name="T23" fmla="*/ 256 h 512"/>
              <a:gd name="T24" fmla="*/ 256 w 512"/>
              <a:gd name="T25" fmla="*/ 512 h 512"/>
              <a:gd name="T26" fmla="*/ 0 w 512"/>
              <a:gd name="T27" fmla="*/ 256 h 512"/>
              <a:gd name="T28" fmla="*/ 256 w 512"/>
              <a:gd name="T29" fmla="*/ 0 h 512"/>
              <a:gd name="T30" fmla="*/ 512 w 512"/>
              <a:gd name="T31" fmla="*/ 256 h 512"/>
              <a:gd name="T32" fmla="*/ 143 w 512"/>
              <a:gd name="T33" fmla="*/ 327 h 512"/>
              <a:gd name="T34" fmla="*/ 153 w 512"/>
              <a:gd name="T35" fmla="*/ 319 h 512"/>
              <a:gd name="T36" fmla="*/ 194 w 512"/>
              <a:gd name="T37" fmla="*/ 263 h 512"/>
              <a:gd name="T38" fmla="*/ 105 w 512"/>
              <a:gd name="T39" fmla="*/ 234 h 512"/>
              <a:gd name="T40" fmla="*/ 96 w 512"/>
              <a:gd name="T41" fmla="*/ 246 h 512"/>
              <a:gd name="T42" fmla="*/ 107 w 512"/>
              <a:gd name="T43" fmla="*/ 256 h 512"/>
              <a:gd name="T44" fmla="*/ 174 w 512"/>
              <a:gd name="T45" fmla="*/ 269 h 512"/>
              <a:gd name="T46" fmla="*/ 145 w 512"/>
              <a:gd name="T47" fmla="*/ 299 h 512"/>
              <a:gd name="T48" fmla="*/ 122 w 512"/>
              <a:gd name="T49" fmla="*/ 326 h 512"/>
              <a:gd name="T50" fmla="*/ 143 w 512"/>
              <a:gd name="T51" fmla="*/ 360 h 512"/>
              <a:gd name="T52" fmla="*/ 149 w 512"/>
              <a:gd name="T53" fmla="*/ 362 h 512"/>
              <a:gd name="T54" fmla="*/ 158 w 512"/>
              <a:gd name="T55" fmla="*/ 358 h 512"/>
              <a:gd name="T56" fmla="*/ 155 w 512"/>
              <a:gd name="T57" fmla="*/ 343 h 512"/>
              <a:gd name="T58" fmla="*/ 143 w 512"/>
              <a:gd name="T59" fmla="*/ 327 h 512"/>
              <a:gd name="T60" fmla="*/ 400 w 512"/>
              <a:gd name="T61" fmla="*/ 197 h 512"/>
              <a:gd name="T62" fmla="*/ 396 w 512"/>
              <a:gd name="T63" fmla="*/ 190 h 512"/>
              <a:gd name="T64" fmla="*/ 366 w 512"/>
              <a:gd name="T65" fmla="*/ 159 h 512"/>
              <a:gd name="T66" fmla="*/ 351 w 512"/>
              <a:gd name="T67" fmla="*/ 159 h 512"/>
              <a:gd name="T68" fmla="*/ 291 w 512"/>
              <a:gd name="T69" fmla="*/ 220 h 512"/>
              <a:gd name="T70" fmla="*/ 200 w 512"/>
              <a:gd name="T71" fmla="*/ 310 h 512"/>
              <a:gd name="T72" fmla="*/ 198 w 512"/>
              <a:gd name="T73" fmla="*/ 314 h 512"/>
              <a:gd name="T74" fmla="*/ 183 w 512"/>
              <a:gd name="T75" fmla="*/ 360 h 512"/>
              <a:gd name="T76" fmla="*/ 185 w 512"/>
              <a:gd name="T77" fmla="*/ 371 h 512"/>
              <a:gd name="T78" fmla="*/ 193 w 512"/>
              <a:gd name="T79" fmla="*/ 374 h 512"/>
              <a:gd name="T80" fmla="*/ 196 w 512"/>
              <a:gd name="T81" fmla="*/ 373 h 512"/>
              <a:gd name="T82" fmla="*/ 241 w 512"/>
              <a:gd name="T83" fmla="*/ 358 h 512"/>
              <a:gd name="T84" fmla="*/ 246 w 512"/>
              <a:gd name="T85" fmla="*/ 356 h 512"/>
              <a:gd name="T86" fmla="*/ 336 w 512"/>
              <a:gd name="T87" fmla="*/ 265 h 512"/>
              <a:gd name="T88" fmla="*/ 396 w 512"/>
              <a:gd name="T89" fmla="*/ 205 h 512"/>
              <a:gd name="T90" fmla="*/ 400 w 512"/>
              <a:gd name="T91" fmla="*/ 1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2" h="512">
                <a:moveTo>
                  <a:pt x="359" y="182"/>
                </a:moveTo>
                <a:cubicBezTo>
                  <a:pt x="374" y="197"/>
                  <a:pt x="374" y="197"/>
                  <a:pt x="374" y="197"/>
                </a:cubicBezTo>
                <a:cubicBezTo>
                  <a:pt x="329" y="242"/>
                  <a:pt x="329" y="242"/>
                  <a:pt x="329" y="242"/>
                </a:cubicBezTo>
                <a:cubicBezTo>
                  <a:pt x="313" y="227"/>
                  <a:pt x="313" y="227"/>
                  <a:pt x="313" y="227"/>
                </a:cubicBezTo>
                <a:lnTo>
                  <a:pt x="359" y="182"/>
                </a:lnTo>
                <a:close/>
                <a:moveTo>
                  <a:pt x="217" y="324"/>
                </a:moveTo>
                <a:cubicBezTo>
                  <a:pt x="210" y="346"/>
                  <a:pt x="210" y="346"/>
                  <a:pt x="210" y="346"/>
                </a:cubicBezTo>
                <a:cubicBezTo>
                  <a:pt x="232" y="339"/>
                  <a:pt x="232" y="339"/>
                  <a:pt x="232" y="339"/>
                </a:cubicBezTo>
                <a:cubicBezTo>
                  <a:pt x="313" y="257"/>
                  <a:pt x="313" y="257"/>
                  <a:pt x="313" y="257"/>
                </a:cubicBezTo>
                <a:cubicBezTo>
                  <a:pt x="298" y="242"/>
                  <a:pt x="298" y="242"/>
                  <a:pt x="298" y="242"/>
                </a:cubicBezTo>
                <a:lnTo>
                  <a:pt x="217" y="324"/>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143" y="327"/>
                </a:moveTo>
                <a:cubicBezTo>
                  <a:pt x="143" y="325"/>
                  <a:pt x="147" y="322"/>
                  <a:pt x="153" y="319"/>
                </a:cubicBezTo>
                <a:cubicBezTo>
                  <a:pt x="183" y="305"/>
                  <a:pt x="200" y="283"/>
                  <a:pt x="194" y="263"/>
                </a:cubicBezTo>
                <a:cubicBezTo>
                  <a:pt x="191" y="250"/>
                  <a:pt x="175" y="228"/>
                  <a:pt x="105" y="234"/>
                </a:cubicBezTo>
                <a:cubicBezTo>
                  <a:pt x="100" y="235"/>
                  <a:pt x="95" y="240"/>
                  <a:pt x="96" y="246"/>
                </a:cubicBezTo>
                <a:cubicBezTo>
                  <a:pt x="96" y="252"/>
                  <a:pt x="101" y="256"/>
                  <a:pt x="107" y="256"/>
                </a:cubicBezTo>
                <a:cubicBezTo>
                  <a:pt x="156" y="251"/>
                  <a:pt x="172" y="262"/>
                  <a:pt x="174" y="269"/>
                </a:cubicBezTo>
                <a:cubicBezTo>
                  <a:pt x="176" y="276"/>
                  <a:pt x="165" y="290"/>
                  <a:pt x="145" y="299"/>
                </a:cubicBezTo>
                <a:cubicBezTo>
                  <a:pt x="130" y="306"/>
                  <a:pt x="123" y="315"/>
                  <a:pt x="122" y="326"/>
                </a:cubicBezTo>
                <a:cubicBezTo>
                  <a:pt x="120" y="344"/>
                  <a:pt x="141" y="359"/>
                  <a:pt x="143" y="360"/>
                </a:cubicBezTo>
                <a:cubicBezTo>
                  <a:pt x="145" y="362"/>
                  <a:pt x="147" y="362"/>
                  <a:pt x="149" y="362"/>
                </a:cubicBezTo>
                <a:cubicBezTo>
                  <a:pt x="152" y="362"/>
                  <a:pt x="156" y="361"/>
                  <a:pt x="158" y="358"/>
                </a:cubicBezTo>
                <a:cubicBezTo>
                  <a:pt x="161" y="353"/>
                  <a:pt x="160" y="346"/>
                  <a:pt x="155" y="343"/>
                </a:cubicBezTo>
                <a:cubicBezTo>
                  <a:pt x="151" y="340"/>
                  <a:pt x="143" y="332"/>
                  <a:pt x="143" y="327"/>
                </a:cubicBezTo>
                <a:close/>
                <a:moveTo>
                  <a:pt x="400" y="197"/>
                </a:moveTo>
                <a:cubicBezTo>
                  <a:pt x="400" y="194"/>
                  <a:pt x="398" y="192"/>
                  <a:pt x="396" y="190"/>
                </a:cubicBezTo>
                <a:cubicBezTo>
                  <a:pt x="366" y="159"/>
                  <a:pt x="366" y="159"/>
                  <a:pt x="366" y="159"/>
                </a:cubicBezTo>
                <a:cubicBezTo>
                  <a:pt x="362" y="155"/>
                  <a:pt x="355" y="155"/>
                  <a:pt x="351" y="159"/>
                </a:cubicBezTo>
                <a:cubicBezTo>
                  <a:pt x="291" y="220"/>
                  <a:pt x="291" y="220"/>
                  <a:pt x="291" y="220"/>
                </a:cubicBezTo>
                <a:cubicBezTo>
                  <a:pt x="200" y="310"/>
                  <a:pt x="200" y="310"/>
                  <a:pt x="200" y="310"/>
                </a:cubicBezTo>
                <a:cubicBezTo>
                  <a:pt x="199" y="311"/>
                  <a:pt x="198" y="313"/>
                  <a:pt x="198" y="314"/>
                </a:cubicBezTo>
                <a:cubicBezTo>
                  <a:pt x="183" y="360"/>
                  <a:pt x="183" y="360"/>
                  <a:pt x="183" y="360"/>
                </a:cubicBezTo>
                <a:cubicBezTo>
                  <a:pt x="181" y="364"/>
                  <a:pt x="182" y="368"/>
                  <a:pt x="185" y="371"/>
                </a:cubicBezTo>
                <a:cubicBezTo>
                  <a:pt x="187" y="373"/>
                  <a:pt x="190" y="374"/>
                  <a:pt x="193" y="374"/>
                </a:cubicBezTo>
                <a:cubicBezTo>
                  <a:pt x="194" y="374"/>
                  <a:pt x="195" y="374"/>
                  <a:pt x="196" y="373"/>
                </a:cubicBezTo>
                <a:cubicBezTo>
                  <a:pt x="241" y="358"/>
                  <a:pt x="241" y="358"/>
                  <a:pt x="241" y="358"/>
                </a:cubicBezTo>
                <a:cubicBezTo>
                  <a:pt x="243" y="358"/>
                  <a:pt x="244" y="357"/>
                  <a:pt x="246" y="356"/>
                </a:cubicBezTo>
                <a:cubicBezTo>
                  <a:pt x="336" y="265"/>
                  <a:pt x="336" y="265"/>
                  <a:pt x="336" y="265"/>
                </a:cubicBezTo>
                <a:cubicBezTo>
                  <a:pt x="396" y="205"/>
                  <a:pt x="396" y="205"/>
                  <a:pt x="396" y="205"/>
                </a:cubicBezTo>
                <a:cubicBezTo>
                  <a:pt x="398" y="203"/>
                  <a:pt x="400" y="200"/>
                  <a:pt x="400" y="197"/>
                </a:cubicBezTo>
                <a:close/>
              </a:path>
            </a:pathLst>
          </a:custGeom>
          <a:solidFill>
            <a:srgbClr val="FFEFF7"/>
          </a:solidFill>
          <a:ln>
            <a:noFill/>
          </a:ln>
        </p:spPr>
        <p:txBody>
          <a:bodyPr vert="horz" wrap="square" lIns="91440" tIns="45720" rIns="91440" bIns="45720" numCol="1" anchor="t" anchorCtr="0" compatLnSpc="1">
            <a:prstTxWarp prst="textNoShape">
              <a:avLst/>
            </a:prstTxWarp>
          </a:bodyPr>
          <a:lstStyle/>
          <a:p>
            <a:endParaRPr lang="en-US" sz="1200" dirty="0"/>
          </a:p>
        </p:txBody>
      </p:sp>
      <p:sp>
        <p:nvSpPr>
          <p:cNvPr id="8" name="General_Fill_12">
            <a:extLst>
              <a:ext uri="{FF2B5EF4-FFF2-40B4-BE49-F238E27FC236}">
                <a16:creationId xmlns:a16="http://schemas.microsoft.com/office/drawing/2014/main" id="{260BB40F-8ECE-43CB-84C2-E8B0BD6904A4}"/>
              </a:ext>
            </a:extLst>
          </p:cNvPr>
          <p:cNvSpPr>
            <a:spLocks noChangeAspect="1" noEditPoints="1"/>
          </p:cNvSpPr>
          <p:nvPr/>
        </p:nvSpPr>
        <p:spPr bwMode="auto">
          <a:xfrm>
            <a:off x="2685742" y="1530770"/>
            <a:ext cx="396655" cy="396655"/>
          </a:xfrm>
          <a:custGeom>
            <a:avLst/>
            <a:gdLst>
              <a:gd name="T0" fmla="*/ 297 w 512"/>
              <a:gd name="T1" fmla="*/ 213 h 512"/>
              <a:gd name="T2" fmla="*/ 382 w 512"/>
              <a:gd name="T3" fmla="*/ 221 h 512"/>
              <a:gd name="T4" fmla="*/ 323 w 512"/>
              <a:gd name="T5" fmla="*/ 280 h 512"/>
              <a:gd name="T6" fmla="*/ 320 w 512"/>
              <a:gd name="T7" fmla="*/ 290 h 512"/>
              <a:gd name="T8" fmla="*/ 337 w 512"/>
              <a:gd name="T9" fmla="*/ 374 h 512"/>
              <a:gd name="T10" fmla="*/ 261 w 512"/>
              <a:gd name="T11" fmla="*/ 332 h 512"/>
              <a:gd name="T12" fmla="*/ 256 w 512"/>
              <a:gd name="T13" fmla="*/ 330 h 512"/>
              <a:gd name="T14" fmla="*/ 250 w 512"/>
              <a:gd name="T15" fmla="*/ 332 h 512"/>
              <a:gd name="T16" fmla="*/ 175 w 512"/>
              <a:gd name="T17" fmla="*/ 374 h 512"/>
              <a:gd name="T18" fmla="*/ 191 w 512"/>
              <a:gd name="T19" fmla="*/ 290 h 512"/>
              <a:gd name="T20" fmla="*/ 189 w 512"/>
              <a:gd name="T21" fmla="*/ 280 h 512"/>
              <a:gd name="T22" fmla="*/ 130 w 512"/>
              <a:gd name="T23" fmla="*/ 221 h 512"/>
              <a:gd name="T24" fmla="*/ 214 w 512"/>
              <a:gd name="T25" fmla="*/ 213 h 512"/>
              <a:gd name="T26" fmla="*/ 223 w 512"/>
              <a:gd name="T27" fmla="*/ 207 h 512"/>
              <a:gd name="T28" fmla="*/ 256 w 512"/>
              <a:gd name="T29" fmla="*/ 133 h 512"/>
              <a:gd name="T30" fmla="*/ 289 w 512"/>
              <a:gd name="T31" fmla="*/ 207 h 512"/>
              <a:gd name="T32" fmla="*/ 297 w 512"/>
              <a:gd name="T33" fmla="*/ 213 h 512"/>
              <a:gd name="T34" fmla="*/ 512 w 512"/>
              <a:gd name="T35" fmla="*/ 256 h 512"/>
              <a:gd name="T36" fmla="*/ 256 w 512"/>
              <a:gd name="T37" fmla="*/ 512 h 512"/>
              <a:gd name="T38" fmla="*/ 0 w 512"/>
              <a:gd name="T39" fmla="*/ 256 h 512"/>
              <a:gd name="T40" fmla="*/ 256 w 512"/>
              <a:gd name="T41" fmla="*/ 0 h 512"/>
              <a:gd name="T42" fmla="*/ 512 w 512"/>
              <a:gd name="T43" fmla="*/ 256 h 512"/>
              <a:gd name="T44" fmla="*/ 415 w 512"/>
              <a:gd name="T45" fmla="*/ 209 h 512"/>
              <a:gd name="T46" fmla="*/ 406 w 512"/>
              <a:gd name="T47" fmla="*/ 202 h 512"/>
              <a:gd name="T48" fmla="*/ 306 w 512"/>
              <a:gd name="T49" fmla="*/ 192 h 512"/>
              <a:gd name="T50" fmla="*/ 265 w 512"/>
              <a:gd name="T51" fmla="*/ 102 h 512"/>
              <a:gd name="T52" fmla="*/ 256 w 512"/>
              <a:gd name="T53" fmla="*/ 96 h 512"/>
              <a:gd name="T54" fmla="*/ 246 w 512"/>
              <a:gd name="T55" fmla="*/ 102 h 512"/>
              <a:gd name="T56" fmla="*/ 206 w 512"/>
              <a:gd name="T57" fmla="*/ 192 h 512"/>
              <a:gd name="T58" fmla="*/ 105 w 512"/>
              <a:gd name="T59" fmla="*/ 202 h 512"/>
              <a:gd name="T60" fmla="*/ 96 w 512"/>
              <a:gd name="T61" fmla="*/ 209 h 512"/>
              <a:gd name="T62" fmla="*/ 99 w 512"/>
              <a:gd name="T63" fmla="*/ 221 h 512"/>
              <a:gd name="T64" fmla="*/ 169 w 512"/>
              <a:gd name="T65" fmla="*/ 291 h 512"/>
              <a:gd name="T66" fmla="*/ 149 w 512"/>
              <a:gd name="T67" fmla="*/ 392 h 512"/>
              <a:gd name="T68" fmla="*/ 153 w 512"/>
              <a:gd name="T69" fmla="*/ 403 h 512"/>
              <a:gd name="T70" fmla="*/ 165 w 512"/>
              <a:gd name="T71" fmla="*/ 404 h 512"/>
              <a:gd name="T72" fmla="*/ 256 w 512"/>
              <a:gd name="T73" fmla="*/ 353 h 512"/>
              <a:gd name="T74" fmla="*/ 346 w 512"/>
              <a:gd name="T75" fmla="*/ 404 h 512"/>
              <a:gd name="T76" fmla="*/ 352 w 512"/>
              <a:gd name="T77" fmla="*/ 405 h 512"/>
              <a:gd name="T78" fmla="*/ 358 w 512"/>
              <a:gd name="T79" fmla="*/ 403 h 512"/>
              <a:gd name="T80" fmla="*/ 362 w 512"/>
              <a:gd name="T81" fmla="*/ 392 h 512"/>
              <a:gd name="T82" fmla="*/ 342 w 512"/>
              <a:gd name="T83" fmla="*/ 291 h 512"/>
              <a:gd name="T84" fmla="*/ 413 w 512"/>
              <a:gd name="T85" fmla="*/ 221 h 512"/>
              <a:gd name="T86" fmla="*/ 415 w 512"/>
              <a:gd name="T87" fmla="*/ 20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2" h="512">
                <a:moveTo>
                  <a:pt x="297" y="213"/>
                </a:moveTo>
                <a:cubicBezTo>
                  <a:pt x="382" y="221"/>
                  <a:pt x="382" y="221"/>
                  <a:pt x="382" y="221"/>
                </a:cubicBezTo>
                <a:cubicBezTo>
                  <a:pt x="323" y="280"/>
                  <a:pt x="323" y="280"/>
                  <a:pt x="323" y="280"/>
                </a:cubicBezTo>
                <a:cubicBezTo>
                  <a:pt x="320" y="283"/>
                  <a:pt x="319" y="286"/>
                  <a:pt x="320" y="290"/>
                </a:cubicBezTo>
                <a:cubicBezTo>
                  <a:pt x="337" y="374"/>
                  <a:pt x="337" y="374"/>
                  <a:pt x="337" y="374"/>
                </a:cubicBezTo>
                <a:cubicBezTo>
                  <a:pt x="261" y="332"/>
                  <a:pt x="261" y="332"/>
                  <a:pt x="261" y="332"/>
                </a:cubicBezTo>
                <a:cubicBezTo>
                  <a:pt x="259" y="331"/>
                  <a:pt x="257" y="330"/>
                  <a:pt x="256" y="330"/>
                </a:cubicBezTo>
                <a:cubicBezTo>
                  <a:pt x="254" y="330"/>
                  <a:pt x="252" y="331"/>
                  <a:pt x="250" y="332"/>
                </a:cubicBezTo>
                <a:cubicBezTo>
                  <a:pt x="175" y="374"/>
                  <a:pt x="175" y="374"/>
                  <a:pt x="175" y="374"/>
                </a:cubicBezTo>
                <a:cubicBezTo>
                  <a:pt x="191" y="290"/>
                  <a:pt x="191" y="290"/>
                  <a:pt x="191" y="290"/>
                </a:cubicBezTo>
                <a:cubicBezTo>
                  <a:pt x="192" y="286"/>
                  <a:pt x="191" y="283"/>
                  <a:pt x="189" y="280"/>
                </a:cubicBezTo>
                <a:cubicBezTo>
                  <a:pt x="130" y="221"/>
                  <a:pt x="130" y="221"/>
                  <a:pt x="130" y="221"/>
                </a:cubicBezTo>
                <a:cubicBezTo>
                  <a:pt x="214" y="213"/>
                  <a:pt x="214" y="213"/>
                  <a:pt x="214" y="213"/>
                </a:cubicBezTo>
                <a:cubicBezTo>
                  <a:pt x="218" y="213"/>
                  <a:pt x="221" y="210"/>
                  <a:pt x="223" y="207"/>
                </a:cubicBezTo>
                <a:cubicBezTo>
                  <a:pt x="256" y="133"/>
                  <a:pt x="256" y="133"/>
                  <a:pt x="256" y="133"/>
                </a:cubicBezTo>
                <a:cubicBezTo>
                  <a:pt x="289" y="207"/>
                  <a:pt x="289" y="207"/>
                  <a:pt x="289" y="207"/>
                </a:cubicBezTo>
                <a:cubicBezTo>
                  <a:pt x="290" y="210"/>
                  <a:pt x="293" y="213"/>
                  <a:pt x="297" y="213"/>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5" y="209"/>
                </a:moveTo>
                <a:cubicBezTo>
                  <a:pt x="414" y="206"/>
                  <a:pt x="410" y="203"/>
                  <a:pt x="406" y="202"/>
                </a:cubicBezTo>
                <a:cubicBezTo>
                  <a:pt x="306" y="192"/>
                  <a:pt x="306" y="192"/>
                  <a:pt x="306" y="192"/>
                </a:cubicBezTo>
                <a:cubicBezTo>
                  <a:pt x="265" y="102"/>
                  <a:pt x="265" y="102"/>
                  <a:pt x="265" y="102"/>
                </a:cubicBezTo>
                <a:cubicBezTo>
                  <a:pt x="264" y="98"/>
                  <a:pt x="260" y="96"/>
                  <a:pt x="256" y="96"/>
                </a:cubicBezTo>
                <a:cubicBezTo>
                  <a:pt x="251" y="96"/>
                  <a:pt x="248" y="98"/>
                  <a:pt x="246" y="102"/>
                </a:cubicBezTo>
                <a:cubicBezTo>
                  <a:pt x="206" y="192"/>
                  <a:pt x="206" y="192"/>
                  <a:pt x="206" y="192"/>
                </a:cubicBezTo>
                <a:cubicBezTo>
                  <a:pt x="105" y="202"/>
                  <a:pt x="105" y="202"/>
                  <a:pt x="105" y="202"/>
                </a:cubicBezTo>
                <a:cubicBezTo>
                  <a:pt x="101" y="203"/>
                  <a:pt x="98" y="206"/>
                  <a:pt x="96" y="209"/>
                </a:cubicBezTo>
                <a:cubicBezTo>
                  <a:pt x="95" y="213"/>
                  <a:pt x="96" y="218"/>
                  <a:pt x="99" y="221"/>
                </a:cubicBezTo>
                <a:cubicBezTo>
                  <a:pt x="169" y="291"/>
                  <a:pt x="169" y="291"/>
                  <a:pt x="169" y="291"/>
                </a:cubicBezTo>
                <a:cubicBezTo>
                  <a:pt x="149" y="392"/>
                  <a:pt x="149" y="392"/>
                  <a:pt x="149" y="392"/>
                </a:cubicBezTo>
                <a:cubicBezTo>
                  <a:pt x="148" y="396"/>
                  <a:pt x="150" y="401"/>
                  <a:pt x="153" y="403"/>
                </a:cubicBezTo>
                <a:cubicBezTo>
                  <a:pt x="157" y="405"/>
                  <a:pt x="161" y="406"/>
                  <a:pt x="165" y="404"/>
                </a:cubicBezTo>
                <a:cubicBezTo>
                  <a:pt x="256" y="353"/>
                  <a:pt x="256" y="353"/>
                  <a:pt x="256" y="353"/>
                </a:cubicBezTo>
                <a:cubicBezTo>
                  <a:pt x="346" y="404"/>
                  <a:pt x="346" y="404"/>
                  <a:pt x="346" y="404"/>
                </a:cubicBezTo>
                <a:cubicBezTo>
                  <a:pt x="348" y="405"/>
                  <a:pt x="350" y="405"/>
                  <a:pt x="352" y="405"/>
                </a:cubicBezTo>
                <a:cubicBezTo>
                  <a:pt x="354" y="405"/>
                  <a:pt x="356" y="404"/>
                  <a:pt x="358" y="403"/>
                </a:cubicBezTo>
                <a:cubicBezTo>
                  <a:pt x="361" y="401"/>
                  <a:pt x="363" y="396"/>
                  <a:pt x="362" y="392"/>
                </a:cubicBezTo>
                <a:cubicBezTo>
                  <a:pt x="342" y="291"/>
                  <a:pt x="342" y="291"/>
                  <a:pt x="342" y="291"/>
                </a:cubicBezTo>
                <a:cubicBezTo>
                  <a:pt x="413" y="221"/>
                  <a:pt x="413" y="221"/>
                  <a:pt x="413" y="221"/>
                </a:cubicBezTo>
                <a:cubicBezTo>
                  <a:pt x="415" y="218"/>
                  <a:pt x="416" y="213"/>
                  <a:pt x="415" y="209"/>
                </a:cubicBezTo>
                <a:close/>
              </a:path>
            </a:pathLst>
          </a:custGeom>
          <a:solidFill>
            <a:srgbClr val="DEEBF7"/>
          </a:solidFill>
          <a:ln>
            <a:noFill/>
          </a:ln>
        </p:spPr>
        <p:txBody>
          <a:bodyPr vert="horz" wrap="square" lIns="91440" tIns="45720" rIns="91440" bIns="45720" numCol="1" anchor="t" anchorCtr="0" compatLnSpc="1">
            <a:prstTxWarp prst="textNoShape">
              <a:avLst/>
            </a:prstTxWarp>
          </a:bodyPr>
          <a:lstStyle/>
          <a:p>
            <a:endParaRPr lang="en-US" sz="1200" dirty="0"/>
          </a:p>
        </p:txBody>
      </p:sp>
      <p:sp>
        <p:nvSpPr>
          <p:cNvPr id="9" name="Travel_Fill_29">
            <a:extLst>
              <a:ext uri="{FF2B5EF4-FFF2-40B4-BE49-F238E27FC236}">
                <a16:creationId xmlns:a16="http://schemas.microsoft.com/office/drawing/2014/main" id="{39250C79-0BFB-46DD-A6DB-880B2A76409D}"/>
              </a:ext>
            </a:extLst>
          </p:cNvPr>
          <p:cNvSpPr>
            <a:spLocks noChangeAspect="1" noEditPoints="1"/>
          </p:cNvSpPr>
          <p:nvPr/>
        </p:nvSpPr>
        <p:spPr bwMode="auto">
          <a:xfrm>
            <a:off x="5746288" y="1525008"/>
            <a:ext cx="396655" cy="396655"/>
          </a:xfrm>
          <a:custGeom>
            <a:avLst/>
            <a:gdLst>
              <a:gd name="T0" fmla="*/ 256 w 512"/>
              <a:gd name="T1" fmla="*/ 138 h 512"/>
              <a:gd name="T2" fmla="*/ 208 w 512"/>
              <a:gd name="T3" fmla="*/ 186 h 512"/>
              <a:gd name="T4" fmla="*/ 256 w 512"/>
              <a:gd name="T5" fmla="*/ 234 h 512"/>
              <a:gd name="T6" fmla="*/ 304 w 512"/>
              <a:gd name="T7" fmla="*/ 186 h 512"/>
              <a:gd name="T8" fmla="*/ 256 w 512"/>
              <a:gd name="T9" fmla="*/ 138 h 512"/>
              <a:gd name="T10" fmla="*/ 256 w 512"/>
              <a:gd name="T11" fmla="*/ 176 h 512"/>
              <a:gd name="T12" fmla="*/ 245 w 512"/>
              <a:gd name="T13" fmla="*/ 186 h 512"/>
              <a:gd name="T14" fmla="*/ 234 w 512"/>
              <a:gd name="T15" fmla="*/ 197 h 512"/>
              <a:gd name="T16" fmla="*/ 224 w 512"/>
              <a:gd name="T17" fmla="*/ 186 h 512"/>
              <a:gd name="T18" fmla="*/ 256 w 512"/>
              <a:gd name="T19" fmla="*/ 154 h 512"/>
              <a:gd name="T20" fmla="*/ 266 w 512"/>
              <a:gd name="T21" fmla="*/ 165 h 512"/>
              <a:gd name="T22" fmla="*/ 256 w 512"/>
              <a:gd name="T23" fmla="*/ 176 h 512"/>
              <a:gd name="T24" fmla="*/ 256 w 512"/>
              <a:gd name="T25" fmla="*/ 0 h 512"/>
              <a:gd name="T26" fmla="*/ 0 w 512"/>
              <a:gd name="T27" fmla="*/ 256 h 512"/>
              <a:gd name="T28" fmla="*/ 256 w 512"/>
              <a:gd name="T29" fmla="*/ 512 h 512"/>
              <a:gd name="T30" fmla="*/ 512 w 512"/>
              <a:gd name="T31" fmla="*/ 256 h 512"/>
              <a:gd name="T32" fmla="*/ 256 w 512"/>
              <a:gd name="T33" fmla="*/ 0 h 512"/>
              <a:gd name="T34" fmla="*/ 266 w 512"/>
              <a:gd name="T35" fmla="*/ 255 h 512"/>
              <a:gd name="T36" fmla="*/ 266 w 512"/>
              <a:gd name="T37" fmla="*/ 384 h 512"/>
              <a:gd name="T38" fmla="*/ 256 w 512"/>
              <a:gd name="T39" fmla="*/ 394 h 512"/>
              <a:gd name="T40" fmla="*/ 245 w 512"/>
              <a:gd name="T41" fmla="*/ 384 h 512"/>
              <a:gd name="T42" fmla="*/ 245 w 512"/>
              <a:gd name="T43" fmla="*/ 255 h 512"/>
              <a:gd name="T44" fmla="*/ 186 w 512"/>
              <a:gd name="T45" fmla="*/ 186 h 512"/>
              <a:gd name="T46" fmla="*/ 256 w 512"/>
              <a:gd name="T47" fmla="*/ 117 h 512"/>
              <a:gd name="T48" fmla="*/ 325 w 512"/>
              <a:gd name="T49" fmla="*/ 186 h 512"/>
              <a:gd name="T50" fmla="*/ 266 w 512"/>
              <a:gd name="T51" fmla="*/ 25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2" h="512">
                <a:moveTo>
                  <a:pt x="256" y="138"/>
                </a:moveTo>
                <a:cubicBezTo>
                  <a:pt x="229" y="138"/>
                  <a:pt x="208" y="160"/>
                  <a:pt x="208" y="186"/>
                </a:cubicBezTo>
                <a:cubicBezTo>
                  <a:pt x="208" y="213"/>
                  <a:pt x="229" y="234"/>
                  <a:pt x="256" y="234"/>
                </a:cubicBezTo>
                <a:cubicBezTo>
                  <a:pt x="282" y="234"/>
                  <a:pt x="304" y="213"/>
                  <a:pt x="304" y="186"/>
                </a:cubicBezTo>
                <a:cubicBezTo>
                  <a:pt x="304" y="160"/>
                  <a:pt x="282" y="138"/>
                  <a:pt x="256" y="138"/>
                </a:cubicBezTo>
                <a:close/>
                <a:moveTo>
                  <a:pt x="256" y="176"/>
                </a:moveTo>
                <a:cubicBezTo>
                  <a:pt x="250" y="176"/>
                  <a:pt x="245" y="180"/>
                  <a:pt x="245" y="186"/>
                </a:cubicBezTo>
                <a:cubicBezTo>
                  <a:pt x="245" y="192"/>
                  <a:pt x="240" y="197"/>
                  <a:pt x="234" y="197"/>
                </a:cubicBezTo>
                <a:cubicBezTo>
                  <a:pt x="228" y="197"/>
                  <a:pt x="224" y="192"/>
                  <a:pt x="224" y="186"/>
                </a:cubicBezTo>
                <a:cubicBezTo>
                  <a:pt x="224" y="169"/>
                  <a:pt x="238" y="154"/>
                  <a:pt x="256" y="154"/>
                </a:cubicBezTo>
                <a:cubicBezTo>
                  <a:pt x="262" y="154"/>
                  <a:pt x="266" y="159"/>
                  <a:pt x="266" y="165"/>
                </a:cubicBezTo>
                <a:cubicBezTo>
                  <a:pt x="266" y="171"/>
                  <a:pt x="262" y="176"/>
                  <a:pt x="256" y="176"/>
                </a:cubicBezTo>
                <a:close/>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66" y="255"/>
                </a:moveTo>
                <a:cubicBezTo>
                  <a:pt x="266" y="384"/>
                  <a:pt x="266" y="384"/>
                  <a:pt x="266" y="384"/>
                </a:cubicBezTo>
                <a:cubicBezTo>
                  <a:pt x="266" y="390"/>
                  <a:pt x="262" y="394"/>
                  <a:pt x="256" y="394"/>
                </a:cubicBezTo>
                <a:cubicBezTo>
                  <a:pt x="250" y="394"/>
                  <a:pt x="245" y="390"/>
                  <a:pt x="245" y="384"/>
                </a:cubicBezTo>
                <a:cubicBezTo>
                  <a:pt x="245" y="255"/>
                  <a:pt x="245" y="255"/>
                  <a:pt x="245" y="255"/>
                </a:cubicBezTo>
                <a:cubicBezTo>
                  <a:pt x="212" y="250"/>
                  <a:pt x="186" y="221"/>
                  <a:pt x="186" y="186"/>
                </a:cubicBezTo>
                <a:cubicBezTo>
                  <a:pt x="186" y="148"/>
                  <a:pt x="217" y="117"/>
                  <a:pt x="256" y="117"/>
                </a:cubicBezTo>
                <a:cubicBezTo>
                  <a:pt x="294" y="117"/>
                  <a:pt x="325" y="148"/>
                  <a:pt x="325" y="186"/>
                </a:cubicBezTo>
                <a:cubicBezTo>
                  <a:pt x="325" y="221"/>
                  <a:pt x="300" y="250"/>
                  <a:pt x="266" y="255"/>
                </a:cubicBezTo>
                <a:close/>
              </a:path>
            </a:pathLst>
          </a:custGeom>
          <a:solidFill>
            <a:srgbClr val="E2F0D9"/>
          </a:solidFill>
          <a:ln>
            <a:noFill/>
          </a:ln>
        </p:spPr>
        <p:txBody>
          <a:bodyPr vert="horz" wrap="square" lIns="91440" tIns="45720" rIns="91440" bIns="45720" numCol="1" anchor="t" anchorCtr="0" compatLnSpc="1">
            <a:prstTxWarp prst="textNoShape">
              <a:avLst/>
            </a:prstTxWarp>
          </a:bodyPr>
          <a:lstStyle/>
          <a:p>
            <a:endParaRPr lang="en-US" sz="1200" dirty="0"/>
          </a:p>
        </p:txBody>
      </p:sp>
      <p:graphicFrame>
        <p:nvGraphicFramePr>
          <p:cNvPr id="10" name="Group 3">
            <a:extLst>
              <a:ext uri="{FF2B5EF4-FFF2-40B4-BE49-F238E27FC236}">
                <a16:creationId xmlns:a16="http://schemas.microsoft.com/office/drawing/2014/main" id="{649A97B2-A86C-4D65-8B56-DDD17A11E089}"/>
              </a:ext>
            </a:extLst>
          </p:cNvPr>
          <p:cNvGraphicFramePr>
            <a:graphicFrameLocks noGrp="1"/>
          </p:cNvGraphicFramePr>
          <p:nvPr>
            <p:extLst>
              <p:ext uri="{D42A27DB-BD31-4B8C-83A1-F6EECF244321}">
                <p14:modId xmlns:p14="http://schemas.microsoft.com/office/powerpoint/2010/main" val="1761530935"/>
              </p:ext>
            </p:extLst>
          </p:nvPr>
        </p:nvGraphicFramePr>
        <p:xfrm>
          <a:off x="267629" y="1489260"/>
          <a:ext cx="11641873" cy="4937760"/>
        </p:xfrm>
        <a:graphic>
          <a:graphicData uri="http://schemas.openxmlformats.org/drawingml/2006/table">
            <a:tbl>
              <a:tblPr/>
              <a:tblGrid>
                <a:gridCol w="1522920">
                  <a:extLst>
                    <a:ext uri="{9D8B030D-6E8A-4147-A177-3AD203B41FA5}">
                      <a16:colId xmlns:a16="http://schemas.microsoft.com/office/drawing/2014/main" val="20000"/>
                    </a:ext>
                  </a:extLst>
                </a:gridCol>
                <a:gridCol w="4328646">
                  <a:extLst>
                    <a:ext uri="{9D8B030D-6E8A-4147-A177-3AD203B41FA5}">
                      <a16:colId xmlns:a16="http://schemas.microsoft.com/office/drawing/2014/main" val="20001"/>
                    </a:ext>
                  </a:extLst>
                </a:gridCol>
                <a:gridCol w="2727350">
                  <a:extLst>
                    <a:ext uri="{9D8B030D-6E8A-4147-A177-3AD203B41FA5}">
                      <a16:colId xmlns:a16="http://schemas.microsoft.com/office/drawing/2014/main" val="20003"/>
                    </a:ext>
                  </a:extLst>
                </a:gridCol>
                <a:gridCol w="3062957">
                  <a:extLst>
                    <a:ext uri="{9D8B030D-6E8A-4147-A177-3AD203B41FA5}">
                      <a16:colId xmlns:a16="http://schemas.microsoft.com/office/drawing/2014/main" val="465961644"/>
                    </a:ext>
                  </a:extLst>
                </a:gridCol>
              </a:tblGrid>
              <a:tr h="0">
                <a:tc>
                  <a:txBody>
                    <a:bodyPr/>
                    <a:lstStyle/>
                    <a:p>
                      <a:pPr marL="0" marR="0" lvl="0" indent="0" algn="ctr" defTabSz="684213" rtl="0" eaLnBrk="0" fontAlgn="base" latinLnBrk="0" hangingPunct="0">
                        <a:lnSpc>
                          <a:spcPct val="100000"/>
                        </a:lnSpc>
                        <a:spcBef>
                          <a:spcPts val="400"/>
                        </a:spcBef>
                        <a:spcAft>
                          <a:spcPct val="0"/>
                        </a:spcAft>
                        <a:buClrTx/>
                        <a:buSzPct val="25000"/>
                        <a:buFont typeface="Wingdings" pitchFamily="2" charset="2"/>
                        <a:buNone/>
                        <a:tabLst/>
                      </a:pPr>
                      <a:r>
                        <a:rPr kumimoji="0" lang="en-US" sz="1200" b="1" i="0" u="none" strike="noStrike" cap="none" normalizeH="0" baseline="0" dirty="0">
                          <a:ln>
                            <a:noFill/>
                          </a:ln>
                          <a:solidFill>
                            <a:schemeClr val="bg1"/>
                          </a:solidFill>
                          <a:effectLst/>
                          <a:latin typeface="Verdana" panose="020B0604030504040204" pitchFamily="34" charset="0"/>
                          <a:ea typeface="Verdana" panose="020B0604030504040204" pitchFamily="34" charset="0"/>
                        </a:rPr>
                        <a:t>Category</a:t>
                      </a:r>
                    </a:p>
                  </a:txBody>
                  <a:tcPr marT="91440" marB="91440" anchor="ctr" horzOverflow="overflow">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pPr marL="0" marR="0" lvl="0" indent="0" algn="ctr" defTabSz="684213" rtl="0" eaLnBrk="0" fontAlgn="base" latinLnBrk="0" hangingPunct="0">
                        <a:lnSpc>
                          <a:spcPct val="100000"/>
                        </a:lnSpc>
                        <a:spcBef>
                          <a:spcPts val="400"/>
                        </a:spcBef>
                        <a:spcAft>
                          <a:spcPct val="0"/>
                        </a:spcAft>
                        <a:buClrTx/>
                        <a:buSzPct val="65000"/>
                        <a:buFont typeface="Wingdings"/>
                        <a:buNone/>
                        <a:tabLst/>
                      </a:pPr>
                      <a:r>
                        <a:rPr kumimoji="0" lang="en-US" sz="1200" b="1" u="none" strike="noStrike" kern="1200" cap="none" normalizeH="0" baseline="0" dirty="0">
                          <a:ln>
                            <a:noFill/>
                          </a:ln>
                          <a:solidFill>
                            <a:schemeClr val="bg1"/>
                          </a:solidFill>
                          <a:effectLst/>
                          <a:latin typeface="Verdana" panose="020B0604030504040204" pitchFamily="34" charset="0"/>
                          <a:ea typeface="Verdana" panose="020B0604030504040204" pitchFamily="34" charset="0"/>
                        </a:rPr>
                        <a:t>Lessons Learned</a:t>
                      </a:r>
                      <a:endParaRPr kumimoji="0" lang="en-US" sz="1200" b="1" i="0" u="none" strike="noStrike" kern="1200" cap="none" normalizeH="0" baseline="0" dirty="0">
                        <a:ln>
                          <a:noFill/>
                        </a:ln>
                        <a:solidFill>
                          <a:schemeClr val="bg1"/>
                        </a:solidFill>
                        <a:effectLst/>
                        <a:latin typeface="Verdana" panose="020B0604030504040204" pitchFamily="34" charset="0"/>
                        <a:ea typeface="Verdana" panose="020B0604030504040204" pitchFamily="34" charset="0"/>
                        <a:cs typeface="+mn-cs"/>
                      </a:endParaRPr>
                    </a:p>
                  </a:txBody>
                  <a:tcPr marT="91440" marB="9144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0" marR="0" lvl="0" indent="0" algn="ctr" defTabSz="684213" rtl="0" eaLnBrk="0" fontAlgn="base" latinLnBrk="0" hangingPunct="0">
                        <a:lnSpc>
                          <a:spcPct val="100000"/>
                        </a:lnSpc>
                        <a:spcBef>
                          <a:spcPts val="400"/>
                        </a:spcBef>
                        <a:spcAft>
                          <a:spcPct val="0"/>
                        </a:spcAft>
                        <a:buClrTx/>
                        <a:buSzPct val="65000"/>
                        <a:buFont typeface="Wingdings"/>
                        <a:buNone/>
                        <a:tabLst/>
                      </a:pPr>
                      <a:r>
                        <a:rPr kumimoji="0" lang="en-US" sz="1200" b="1" u="none" strike="noStrike" kern="1200" cap="none" normalizeH="0" baseline="0" dirty="0">
                          <a:ln>
                            <a:noFill/>
                          </a:ln>
                          <a:solidFill>
                            <a:schemeClr val="bg1"/>
                          </a:solidFill>
                          <a:effectLst/>
                          <a:latin typeface="Verdana" panose="020B0604030504040204" pitchFamily="34" charset="0"/>
                          <a:ea typeface="Verdana" panose="020B0604030504040204" pitchFamily="34" charset="0"/>
                        </a:rPr>
                        <a:t>Implications</a:t>
                      </a:r>
                      <a:endParaRPr kumimoji="0" lang="en-US" sz="1200" b="1" i="0" u="none" strike="noStrike" kern="1200" cap="none" normalizeH="0" baseline="0" dirty="0">
                        <a:ln>
                          <a:noFill/>
                        </a:ln>
                        <a:solidFill>
                          <a:schemeClr val="bg1"/>
                        </a:solidFill>
                        <a:effectLst/>
                        <a:latin typeface="Verdana" panose="020B0604030504040204" pitchFamily="34" charset="0"/>
                        <a:ea typeface="Verdana" panose="020B0604030504040204" pitchFamily="34" charset="0"/>
                        <a:cs typeface="+mn-cs"/>
                      </a:endParaRPr>
                    </a:p>
                  </a:txBody>
                  <a:tcPr marT="91440" marB="91440" anchor="ctr"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75000"/>
                      </a:schemeClr>
                    </a:solidFill>
                  </a:tcPr>
                </a:tc>
                <a:tc>
                  <a:txBody>
                    <a:bodyPr/>
                    <a:lstStyle/>
                    <a:p>
                      <a:pPr marL="0" marR="0" lvl="0" indent="0" algn="ctr" defTabSz="684213" rtl="0" eaLnBrk="0" fontAlgn="base" latinLnBrk="0" hangingPunct="0">
                        <a:lnSpc>
                          <a:spcPct val="100000"/>
                        </a:lnSpc>
                        <a:spcBef>
                          <a:spcPts val="400"/>
                        </a:spcBef>
                        <a:spcAft>
                          <a:spcPct val="0"/>
                        </a:spcAft>
                        <a:buClrTx/>
                        <a:buSzPct val="65000"/>
                        <a:buFont typeface="Wingdings"/>
                        <a:buNone/>
                        <a:tabLst/>
                      </a:pPr>
                      <a:r>
                        <a:rPr kumimoji="0" lang="en-US" sz="1200" b="1" i="0" u="none" strike="noStrike" kern="1200" cap="none" normalizeH="0" baseline="0" dirty="0">
                          <a:ln>
                            <a:noFill/>
                          </a:ln>
                          <a:solidFill>
                            <a:schemeClr val="bg1"/>
                          </a:solidFill>
                          <a:effectLst/>
                          <a:latin typeface="Verdana" panose="020B0604030504040204" pitchFamily="34" charset="0"/>
                          <a:ea typeface="Verdana" panose="020B0604030504040204" pitchFamily="34" charset="0"/>
                          <a:cs typeface="+mn-cs"/>
                        </a:rPr>
                        <a:t>Recommendations</a:t>
                      </a:r>
                    </a:p>
                  </a:txBody>
                  <a:tcPr marT="91440" marB="91440" anchor="ctr" horzOverflow="overflow">
                    <a:lnL w="31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381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75000"/>
                      </a:schemeClr>
                    </a:solidFill>
                  </a:tcPr>
                </a:tc>
                <a:extLst>
                  <a:ext uri="{0D108BD9-81ED-4DB2-BD59-A6C34878D82A}">
                    <a16:rowId xmlns:a16="http://schemas.microsoft.com/office/drawing/2014/main" val="10000"/>
                  </a:ext>
                </a:extLst>
              </a:tr>
              <a:tr h="855620">
                <a:tc>
                  <a:txBody>
                    <a:bodyPr/>
                    <a:lstStyle/>
                    <a:p>
                      <a:pPr marL="5715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dirty="0">
                          <a:solidFill>
                            <a:srgbClr val="000000"/>
                          </a:solidFill>
                          <a:effectLst/>
                          <a:latin typeface="Verdana" panose="020B0604030504040204" pitchFamily="34" charset="0"/>
                          <a:ea typeface="Verdana" panose="020B0604030504040204" pitchFamily="34" charset="0"/>
                        </a:rPr>
                        <a:t>Terminology Limitations</a:t>
                      </a:r>
                      <a:endParaRPr lang="en-US" sz="1200" kern="1200" dirty="0">
                        <a:solidFill>
                          <a:schemeClr val="tx1"/>
                        </a:solidFill>
                        <a:latin typeface="+mn-lt"/>
                        <a:ea typeface="+mn-ea"/>
                        <a:cs typeface="+mn-cs"/>
                      </a:endParaRPr>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171450" indent="-171450">
                        <a:buFont typeface="Arial" panose="020B0604020202020204" pitchFamily="34" charset="0"/>
                        <a:buChar char="•"/>
                      </a:pPr>
                      <a:r>
                        <a:rPr lang="en-US" sz="1200" b="1" dirty="0">
                          <a:latin typeface="Verdana" panose="020B0604030504040204" pitchFamily="34" charset="0"/>
                          <a:ea typeface="Verdana" panose="020B0604030504040204" pitchFamily="34" charset="0"/>
                        </a:rPr>
                        <a:t>Incorrect use of concepts</a:t>
                      </a:r>
                      <a:r>
                        <a:rPr lang="en-US" sz="1200" dirty="0">
                          <a:latin typeface="Verdana" panose="020B0604030504040204" pitchFamily="34" charset="0"/>
                          <a:ea typeface="Verdana" panose="020B0604030504040204" pitchFamily="34" charset="0"/>
                        </a:rPr>
                        <a:t> – Feeling Feverish vs Feels hot/feverish vs Fever measures </a:t>
                      </a:r>
                    </a:p>
                    <a:p>
                      <a:pPr marL="171450" indent="-171450">
                        <a:buFont typeface="Arial" panose="020B0604020202020204" pitchFamily="34" charset="0"/>
                        <a:buChar char="•"/>
                      </a:pPr>
                      <a:r>
                        <a:rPr lang="en-US" sz="1200" b="1" dirty="0">
                          <a:latin typeface="Verdana" panose="020B0604030504040204" pitchFamily="34" charset="0"/>
                          <a:ea typeface="Verdana" panose="020B0604030504040204" pitchFamily="34" charset="0"/>
                        </a:rPr>
                        <a:t>Inverse concepts </a:t>
                      </a:r>
                      <a:r>
                        <a:rPr lang="en-US" sz="1200" dirty="0">
                          <a:latin typeface="Verdana" panose="020B0604030504040204" pitchFamily="34" charset="0"/>
                          <a:ea typeface="Verdana" panose="020B0604030504040204" pitchFamily="34" charset="0"/>
                        </a:rPr>
                        <a:t>– Patient is symptomatic (yes) vs Patient is not symptomatic (no)</a:t>
                      </a:r>
                    </a:p>
                    <a:p>
                      <a:pPr marL="171450" indent="-171450">
                        <a:buFont typeface="Arial" panose="020B0604020202020204" pitchFamily="34" charset="0"/>
                        <a:buChar char="•"/>
                      </a:pPr>
                      <a:r>
                        <a:rPr lang="en-US" sz="1200" b="1" dirty="0">
                          <a:latin typeface="Verdana" panose="020B0604030504040204" pitchFamily="34" charset="0"/>
                          <a:ea typeface="Verdana" panose="020B0604030504040204" pitchFamily="34" charset="0"/>
                        </a:rPr>
                        <a:t>Overlapping value sets </a:t>
                      </a:r>
                      <a:r>
                        <a:rPr lang="en-US" sz="1200" dirty="0">
                          <a:latin typeface="Verdana" panose="020B0604030504040204" pitchFamily="34" charset="0"/>
                          <a:ea typeface="Verdana" panose="020B0604030504040204" pitchFamily="34" charset="0"/>
                        </a:rPr>
                        <a:t>– </a:t>
                      </a:r>
                      <a:r>
                        <a:rPr lang="en-US" sz="1200" b="0" dirty="0">
                          <a:latin typeface="Verdana" panose="020B0604030504040204" pitchFamily="34" charset="0"/>
                          <a:ea typeface="Verdana" panose="020B0604030504040204" pitchFamily="34" charset="0"/>
                        </a:rPr>
                        <a:t>race ethnicity codes exist to some extent in SNOMED CT, CDC, and other sources</a:t>
                      </a:r>
                      <a:endParaRPr lang="en-US" sz="1200" dirty="0">
                        <a:latin typeface="Verdana" panose="020B0604030504040204" pitchFamily="34" charset="0"/>
                        <a:ea typeface="Verdana" panose="020B0604030504040204" pitchFamily="34" charset="0"/>
                      </a:endParaRPr>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171450" indent="-171450">
                        <a:buFont typeface="Arial" panose="020B0604020202020204" pitchFamily="34" charset="0"/>
                        <a:buChar char="•"/>
                      </a:pPr>
                      <a:r>
                        <a:rPr lang="en-US" sz="1200" dirty="0">
                          <a:latin typeface="Verdana" panose="020B0604030504040204" pitchFamily="34" charset="0"/>
                          <a:ea typeface="Verdana" panose="020B0604030504040204" pitchFamily="34" charset="0"/>
                        </a:rPr>
                        <a:t>Inaccuracies in patient data</a:t>
                      </a:r>
                    </a:p>
                    <a:p>
                      <a:pPr marL="171450" indent="-171450">
                        <a:buFont typeface="Arial" panose="020B0604020202020204" pitchFamily="34" charset="0"/>
                        <a:buChar char="•"/>
                      </a:pPr>
                      <a:endParaRPr lang="en-US" sz="1200" dirty="0">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r>
                        <a:rPr lang="en-US" sz="1200" dirty="0">
                          <a:latin typeface="Verdana" panose="020B0604030504040204" pitchFamily="34" charset="0"/>
                          <a:ea typeface="Verdana" panose="020B0604030504040204" pitchFamily="34" charset="0"/>
                        </a:rPr>
                        <a:t>Inability to aggregate data effectively</a:t>
                      </a:r>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71450" indent="-171450">
                        <a:buFont typeface="Arial" panose="020B0604020202020204" pitchFamily="34" charset="0"/>
                        <a:buChar char="•"/>
                      </a:pPr>
                      <a:r>
                        <a:rPr lang="en-US" sz="1200" i="0" dirty="0">
                          <a:latin typeface="Verdana" panose="020B0604030504040204" pitchFamily="34" charset="0"/>
                          <a:ea typeface="Verdana" panose="020B0604030504040204" pitchFamily="34" charset="0"/>
                        </a:rPr>
                        <a:t>Guidance is needed for when to use one concept vs another</a:t>
                      </a:r>
                    </a:p>
                    <a:p>
                      <a:pPr marL="171450" indent="-171450">
                        <a:buFont typeface="Arial" panose="020B0604020202020204" pitchFamily="34" charset="0"/>
                        <a:buChar char="•"/>
                      </a:pPr>
                      <a:endParaRPr lang="en-US" sz="1200" i="0" dirty="0">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r>
                        <a:rPr lang="en-US" sz="1200" i="0" dirty="0">
                          <a:latin typeface="Verdana" panose="020B0604030504040204" pitchFamily="34" charset="0"/>
                          <a:ea typeface="Verdana" panose="020B0604030504040204" pitchFamily="34" charset="0"/>
                        </a:rPr>
                        <a:t>Changes to terminology standards (harmonization via Solor) </a:t>
                      </a:r>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1"/>
                  </a:ext>
                </a:extLst>
              </a:tr>
              <a:tr h="1404250">
                <a:tc>
                  <a:txBody>
                    <a:bodyPr/>
                    <a:lstStyle/>
                    <a:p>
                      <a:pPr marL="57150" marR="0" lvl="0" indent="0" algn="l" defTabSz="914400" rtl="0" eaLnBrk="1" fontAlgn="auto" latinLnBrk="0" hangingPunct="1">
                        <a:lnSpc>
                          <a:spcPct val="100000"/>
                        </a:lnSpc>
                        <a:spcBef>
                          <a:spcPts val="0"/>
                        </a:spcBef>
                        <a:spcAft>
                          <a:spcPts val="0"/>
                        </a:spcAft>
                        <a:buClrTx/>
                        <a:buSzTx/>
                        <a:buFontTx/>
                        <a:buNone/>
                        <a:tabLst/>
                        <a:defRPr/>
                      </a:pPr>
                      <a:r>
                        <a:rPr lang="en-US" sz="1200" b="1" i="0" u="none" strike="noStrike" dirty="0">
                          <a:solidFill>
                            <a:srgbClr val="000000"/>
                          </a:solidFill>
                          <a:effectLst/>
                          <a:latin typeface="Verdana" panose="020B0604030504040204" pitchFamily="34" charset="0"/>
                          <a:ea typeface="Verdana" panose="020B0604030504040204" pitchFamily="34" charset="0"/>
                        </a:rPr>
                        <a:t>Questionnaire Issues</a:t>
                      </a:r>
                      <a:endParaRPr lang="en-US" sz="1200" dirty="0"/>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171450" indent="-171450">
                        <a:buFont typeface="Arial" panose="020B0604020202020204" pitchFamily="34" charset="0"/>
                        <a:buChar char="•"/>
                      </a:pPr>
                      <a:r>
                        <a:rPr lang="en-US" sz="1200" b="1" dirty="0">
                          <a:latin typeface="Verdana" panose="020B0604030504040204" pitchFamily="34" charset="0"/>
                          <a:ea typeface="Verdana" panose="020B0604030504040204" pitchFamily="34" charset="0"/>
                        </a:rPr>
                        <a:t>Compound questions – </a:t>
                      </a:r>
                      <a:r>
                        <a:rPr lang="en-US" sz="1200" b="0" dirty="0">
                          <a:latin typeface="Verdana" panose="020B0604030504040204" pitchFamily="34" charset="0"/>
                          <a:ea typeface="Verdana" panose="020B0604030504040204" pitchFamily="34" charset="0"/>
                        </a:rPr>
                        <a:t>questions have too much information in one bucket (e.g., did the patient travel outside their own state)</a:t>
                      </a:r>
                    </a:p>
                    <a:p>
                      <a:pPr marL="171450" indent="-171450">
                        <a:buFont typeface="Arial" panose="020B0604020202020204" pitchFamily="34" charset="0"/>
                        <a:buChar char="•"/>
                      </a:pPr>
                      <a:r>
                        <a:rPr lang="en-US" sz="1200" b="1" dirty="0">
                          <a:latin typeface="Verdana" panose="020B0604030504040204" pitchFamily="34" charset="0"/>
                          <a:ea typeface="Verdana" panose="020B0604030504040204" pitchFamily="34" charset="0"/>
                        </a:rPr>
                        <a:t>Recording results without raw measurement –</a:t>
                      </a:r>
                      <a:r>
                        <a:rPr lang="en-US" sz="1200" b="0" dirty="0">
                          <a:latin typeface="Verdana" panose="020B0604030504040204" pitchFamily="34" charset="0"/>
                          <a:ea typeface="Verdana" panose="020B0604030504040204" pitchFamily="34" charset="0"/>
                        </a:rPr>
                        <a:t> answers are recorded as a heavily precoordinated result (e.g., Fever) versus the temperature value (e.g., 103</a:t>
                      </a:r>
                      <a:r>
                        <a:rPr lang="en-US" sz="800" dirty="0">
                          <a:solidFill>
                            <a:schemeClr val="tx1"/>
                          </a:solidFill>
                          <a:latin typeface="Verdana" panose="020B0604030504040204" pitchFamily="34" charset="0"/>
                          <a:ea typeface="Verdana" panose="020B0604030504040204" pitchFamily="34" charset="0"/>
                        </a:rPr>
                        <a:t>°</a:t>
                      </a:r>
                      <a:r>
                        <a:rPr lang="en-US" sz="1200" b="0" dirty="0">
                          <a:latin typeface="Verdana" panose="020B0604030504040204" pitchFamily="34" charset="0"/>
                          <a:ea typeface="Verdana" panose="020B0604030504040204" pitchFamily="34" charset="0"/>
                        </a:rPr>
                        <a:t> vs 99</a:t>
                      </a:r>
                      <a:r>
                        <a:rPr lang="en-US" sz="800" dirty="0">
                          <a:solidFill>
                            <a:schemeClr val="tx1"/>
                          </a:solidFill>
                          <a:latin typeface="Verdana" panose="020B0604030504040204" pitchFamily="34" charset="0"/>
                          <a:ea typeface="Verdana" panose="020B0604030504040204" pitchFamily="34" charset="0"/>
                        </a:rPr>
                        <a:t>° </a:t>
                      </a:r>
                      <a:r>
                        <a:rPr lang="en-US" sz="1200" b="0" kern="1200" dirty="0">
                          <a:solidFill>
                            <a:schemeClr val="tx1"/>
                          </a:solidFill>
                          <a:latin typeface="Verdana" panose="020B0604030504040204" pitchFamily="34" charset="0"/>
                          <a:ea typeface="Verdana" panose="020B0604030504040204" pitchFamily="34" charset="0"/>
                          <a:cs typeface="+mn-cs"/>
                        </a:rPr>
                        <a:t>Fahrenheit) </a:t>
                      </a:r>
                    </a:p>
                    <a:p>
                      <a:pPr marL="171450" indent="-171450">
                        <a:buFont typeface="Arial" panose="020B0604020202020204" pitchFamily="34" charset="0"/>
                        <a:buChar char="•"/>
                      </a:pPr>
                      <a:r>
                        <a:rPr lang="en-US" sz="1200" b="1" dirty="0">
                          <a:latin typeface="Verdana" panose="020B0604030504040204" pitchFamily="34" charset="0"/>
                          <a:ea typeface="Verdana" panose="020B0604030504040204" pitchFamily="34" charset="0"/>
                        </a:rPr>
                        <a:t>Value sets too large to be usable</a:t>
                      </a:r>
                      <a:r>
                        <a:rPr lang="en-US" sz="1200" b="0" dirty="0">
                          <a:latin typeface="Verdana" panose="020B0604030504040204" pitchFamily="34" charset="0"/>
                          <a:ea typeface="Verdana" panose="020B0604030504040204" pitchFamily="34" charset="0"/>
                        </a:rPr>
                        <a:t> – dropdown answers would require too much scrolling (e.g., Kingdom Animalia for animal exposure)</a:t>
                      </a:r>
                      <a:endParaRPr lang="en-US" sz="1200" b="1" dirty="0">
                        <a:latin typeface="Verdana" panose="020B0604030504040204" pitchFamily="34" charset="0"/>
                        <a:ea typeface="Verdana" panose="020B0604030504040204" pitchFamily="34" charset="0"/>
                      </a:endParaRPr>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171450" indent="-171450">
                        <a:buFont typeface="Arial" panose="020B0604020202020204" pitchFamily="34" charset="0"/>
                        <a:buChar char="•"/>
                      </a:pPr>
                      <a:r>
                        <a:rPr lang="en-US" sz="1200" dirty="0">
                          <a:latin typeface="Verdana" panose="020B0604030504040204" pitchFamily="34" charset="0"/>
                          <a:ea typeface="Verdana" panose="020B0604030504040204" pitchFamily="34" charset="0"/>
                        </a:rPr>
                        <a:t>Data is not recorded with the right granularity to facilitate precise analysis</a:t>
                      </a:r>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71450" indent="-171450">
                        <a:buFont typeface="Arial" panose="020B0604020202020204" pitchFamily="34" charset="0"/>
                        <a:buChar char="•"/>
                      </a:pPr>
                      <a:r>
                        <a:rPr lang="en-US" sz="1200" dirty="0">
                          <a:latin typeface="Verdana" panose="020B0604030504040204" pitchFamily="34" charset="0"/>
                          <a:ea typeface="Verdana" panose="020B0604030504040204" pitchFamily="34" charset="0"/>
                        </a:rPr>
                        <a:t>Include clinicians, terminologists, informaticists early in questionnaire design</a:t>
                      </a:r>
                    </a:p>
                    <a:p>
                      <a:pPr marL="171450" indent="-171450">
                        <a:buFont typeface="Arial" panose="020B0604020202020204" pitchFamily="34" charset="0"/>
                        <a:buChar char="•"/>
                      </a:pPr>
                      <a:endParaRPr lang="en-US" sz="1200" dirty="0">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r>
                        <a:rPr lang="en-US" sz="1200" dirty="0">
                          <a:latin typeface="Verdana" panose="020B0604030504040204" pitchFamily="34" charset="0"/>
                          <a:ea typeface="Verdana" panose="020B0604030504040204" pitchFamily="34" charset="0"/>
                        </a:rPr>
                        <a:t>Restrict value sets to only pertinent concepts </a:t>
                      </a:r>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2"/>
                  </a:ext>
                </a:extLst>
              </a:tr>
              <a:tr h="0">
                <a:tc>
                  <a:txBody>
                    <a:bodyPr/>
                    <a:lstStyle/>
                    <a:p>
                      <a:pPr marL="58420" marR="0" lvl="0" indent="-1270" algn="l" defTabSz="914400" rtl="0" eaLnBrk="1" fontAlgn="auto" latinLnBrk="0" hangingPunct="1">
                        <a:lnSpc>
                          <a:spcPct val="100000"/>
                        </a:lnSpc>
                        <a:spcBef>
                          <a:spcPts val="0"/>
                        </a:spcBef>
                        <a:spcAft>
                          <a:spcPts val="0"/>
                        </a:spcAft>
                        <a:buClrTx/>
                        <a:buSzTx/>
                        <a:buFontTx/>
                        <a:buNone/>
                        <a:tabLst/>
                        <a:defRPr/>
                      </a:pPr>
                      <a:r>
                        <a:rPr lang="en-US" sz="1200" b="1" i="0" u="none" strike="noStrike" dirty="0">
                          <a:solidFill>
                            <a:srgbClr val="000000"/>
                          </a:solidFill>
                          <a:effectLst/>
                          <a:latin typeface="Verdana" panose="020B0604030504040204" pitchFamily="34" charset="0"/>
                          <a:ea typeface="Verdana" panose="020B0604030504040204" pitchFamily="34" charset="0"/>
                        </a:rPr>
                        <a:t>FHIR Challenges</a:t>
                      </a:r>
                      <a:endParaRPr lang="en-US" sz="1200" dirty="0"/>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latin typeface="Verdana" panose="020B0604030504040204" pitchFamily="34" charset="0"/>
                          <a:ea typeface="Verdana" panose="020B0604030504040204" pitchFamily="34" charset="0"/>
                        </a:rPr>
                        <a:t>Many ways to say the same thing</a:t>
                      </a:r>
                      <a:r>
                        <a:rPr lang="en-US" sz="1200" dirty="0">
                          <a:latin typeface="Verdana" panose="020B0604030504040204" pitchFamily="34" charset="0"/>
                          <a:ea typeface="Verdana" panose="020B0604030504040204" pitchFamily="34" charset="0"/>
                        </a:rPr>
                        <a:t> – Lack of consistent guidance regarding which data structure contains specific clinical data values</a:t>
                      </a:r>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171450" indent="-171450">
                        <a:buFont typeface="Arial" panose="020B0604020202020204" pitchFamily="34" charset="0"/>
                        <a:buChar char="•"/>
                      </a:pPr>
                      <a:r>
                        <a:rPr lang="en-US" sz="1200" dirty="0">
                          <a:latin typeface="Verdana" panose="020B0604030504040204" pitchFamily="34" charset="0"/>
                          <a:ea typeface="Verdana" panose="020B0604030504040204" pitchFamily="34" charset="0"/>
                        </a:rPr>
                        <a:t>Inability to aggregate data effectively</a:t>
                      </a:r>
                    </a:p>
                    <a:p>
                      <a:pPr marL="228600" lvl="0" indent="-228600">
                        <a:lnSpc>
                          <a:spcPct val="100000"/>
                        </a:lnSpc>
                        <a:spcBef>
                          <a:spcPts val="0"/>
                        </a:spcBef>
                        <a:buFont typeface="+mj-lt"/>
                        <a:buAutoNum type="arabicPeriod"/>
                        <a:defRPr/>
                      </a:pPr>
                      <a:endParaRPr lang="en-US" sz="1200" dirty="0"/>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171450" indent="-171450">
                        <a:buFont typeface="Arial" panose="020B0604020202020204" pitchFamily="34" charset="0"/>
                        <a:buChar char="•"/>
                      </a:pPr>
                      <a:r>
                        <a:rPr lang="en-US" sz="1200" i="0" dirty="0">
                          <a:latin typeface="Verdana" panose="020B0604030504040204" pitchFamily="34" charset="0"/>
                          <a:ea typeface="Verdana" panose="020B0604030504040204" pitchFamily="34" charset="0"/>
                        </a:rPr>
                        <a:t>Guidance is needed for when to use one data element vs another</a:t>
                      </a:r>
                    </a:p>
                    <a:p>
                      <a:pPr marL="171450" indent="-171450">
                        <a:buFont typeface="Arial" panose="020B0604020202020204" pitchFamily="34" charset="0"/>
                        <a:buChar char="•"/>
                      </a:pPr>
                      <a:endParaRPr lang="en-US" sz="1200" i="0" dirty="0">
                        <a:latin typeface="Verdana" panose="020B0604030504040204" pitchFamily="34" charset="0"/>
                        <a:ea typeface="Verdana" panose="020B0604030504040204" pitchFamily="34" charset="0"/>
                      </a:endParaRPr>
                    </a:p>
                    <a:p>
                      <a:pPr marL="171450" indent="-171450">
                        <a:buFont typeface="Arial" panose="020B0604020202020204" pitchFamily="34" charset="0"/>
                        <a:buChar char="•"/>
                      </a:pPr>
                      <a:r>
                        <a:rPr lang="en-US" sz="1200" i="0" dirty="0">
                          <a:latin typeface="Verdana" panose="020B0604030504040204" pitchFamily="34" charset="0"/>
                          <a:ea typeface="Verdana" panose="020B0604030504040204" pitchFamily="34" charset="0"/>
                        </a:rPr>
                        <a:t>Changes to harmonize FHIR via ANF</a:t>
                      </a:r>
                    </a:p>
                  </a:txBody>
                  <a:tcPr marT="91440" marB="91440" horzOverflow="overflow">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val="10004"/>
                  </a:ext>
                </a:extLst>
              </a:tr>
            </a:tbl>
          </a:graphicData>
        </a:graphic>
      </p:graphicFrame>
      <p:sp>
        <p:nvSpPr>
          <p:cNvPr id="12" name="Education_Fill_2">
            <a:extLst>
              <a:ext uri="{FF2B5EF4-FFF2-40B4-BE49-F238E27FC236}">
                <a16:creationId xmlns:a16="http://schemas.microsoft.com/office/drawing/2014/main" id="{B37699C2-BE09-479B-A027-BD82151C87E3}"/>
              </a:ext>
            </a:extLst>
          </p:cNvPr>
          <p:cNvSpPr>
            <a:spLocks noChangeAspect="1" noEditPoints="1"/>
          </p:cNvSpPr>
          <p:nvPr/>
        </p:nvSpPr>
        <p:spPr bwMode="auto">
          <a:xfrm>
            <a:off x="11432826" y="1525008"/>
            <a:ext cx="299148" cy="299148"/>
          </a:xfrm>
          <a:custGeom>
            <a:avLst/>
            <a:gdLst>
              <a:gd name="T0" fmla="*/ 359 w 512"/>
              <a:gd name="T1" fmla="*/ 182 h 512"/>
              <a:gd name="T2" fmla="*/ 374 w 512"/>
              <a:gd name="T3" fmla="*/ 197 h 512"/>
              <a:gd name="T4" fmla="*/ 329 w 512"/>
              <a:gd name="T5" fmla="*/ 242 h 512"/>
              <a:gd name="T6" fmla="*/ 313 w 512"/>
              <a:gd name="T7" fmla="*/ 227 h 512"/>
              <a:gd name="T8" fmla="*/ 359 w 512"/>
              <a:gd name="T9" fmla="*/ 182 h 512"/>
              <a:gd name="T10" fmla="*/ 217 w 512"/>
              <a:gd name="T11" fmla="*/ 324 h 512"/>
              <a:gd name="T12" fmla="*/ 210 w 512"/>
              <a:gd name="T13" fmla="*/ 346 h 512"/>
              <a:gd name="T14" fmla="*/ 232 w 512"/>
              <a:gd name="T15" fmla="*/ 339 h 512"/>
              <a:gd name="T16" fmla="*/ 313 w 512"/>
              <a:gd name="T17" fmla="*/ 257 h 512"/>
              <a:gd name="T18" fmla="*/ 298 w 512"/>
              <a:gd name="T19" fmla="*/ 242 h 512"/>
              <a:gd name="T20" fmla="*/ 217 w 512"/>
              <a:gd name="T21" fmla="*/ 324 h 512"/>
              <a:gd name="T22" fmla="*/ 512 w 512"/>
              <a:gd name="T23" fmla="*/ 256 h 512"/>
              <a:gd name="T24" fmla="*/ 256 w 512"/>
              <a:gd name="T25" fmla="*/ 512 h 512"/>
              <a:gd name="T26" fmla="*/ 0 w 512"/>
              <a:gd name="T27" fmla="*/ 256 h 512"/>
              <a:gd name="T28" fmla="*/ 256 w 512"/>
              <a:gd name="T29" fmla="*/ 0 h 512"/>
              <a:gd name="T30" fmla="*/ 512 w 512"/>
              <a:gd name="T31" fmla="*/ 256 h 512"/>
              <a:gd name="T32" fmla="*/ 143 w 512"/>
              <a:gd name="T33" fmla="*/ 327 h 512"/>
              <a:gd name="T34" fmla="*/ 153 w 512"/>
              <a:gd name="T35" fmla="*/ 319 h 512"/>
              <a:gd name="T36" fmla="*/ 194 w 512"/>
              <a:gd name="T37" fmla="*/ 263 h 512"/>
              <a:gd name="T38" fmla="*/ 105 w 512"/>
              <a:gd name="T39" fmla="*/ 234 h 512"/>
              <a:gd name="T40" fmla="*/ 96 w 512"/>
              <a:gd name="T41" fmla="*/ 246 h 512"/>
              <a:gd name="T42" fmla="*/ 107 w 512"/>
              <a:gd name="T43" fmla="*/ 256 h 512"/>
              <a:gd name="T44" fmla="*/ 174 w 512"/>
              <a:gd name="T45" fmla="*/ 269 h 512"/>
              <a:gd name="T46" fmla="*/ 145 w 512"/>
              <a:gd name="T47" fmla="*/ 299 h 512"/>
              <a:gd name="T48" fmla="*/ 122 w 512"/>
              <a:gd name="T49" fmla="*/ 326 h 512"/>
              <a:gd name="T50" fmla="*/ 143 w 512"/>
              <a:gd name="T51" fmla="*/ 360 h 512"/>
              <a:gd name="T52" fmla="*/ 149 w 512"/>
              <a:gd name="T53" fmla="*/ 362 h 512"/>
              <a:gd name="T54" fmla="*/ 158 w 512"/>
              <a:gd name="T55" fmla="*/ 358 h 512"/>
              <a:gd name="T56" fmla="*/ 155 w 512"/>
              <a:gd name="T57" fmla="*/ 343 h 512"/>
              <a:gd name="T58" fmla="*/ 143 w 512"/>
              <a:gd name="T59" fmla="*/ 327 h 512"/>
              <a:gd name="T60" fmla="*/ 400 w 512"/>
              <a:gd name="T61" fmla="*/ 197 h 512"/>
              <a:gd name="T62" fmla="*/ 396 w 512"/>
              <a:gd name="T63" fmla="*/ 190 h 512"/>
              <a:gd name="T64" fmla="*/ 366 w 512"/>
              <a:gd name="T65" fmla="*/ 159 h 512"/>
              <a:gd name="T66" fmla="*/ 351 w 512"/>
              <a:gd name="T67" fmla="*/ 159 h 512"/>
              <a:gd name="T68" fmla="*/ 291 w 512"/>
              <a:gd name="T69" fmla="*/ 220 h 512"/>
              <a:gd name="T70" fmla="*/ 200 w 512"/>
              <a:gd name="T71" fmla="*/ 310 h 512"/>
              <a:gd name="T72" fmla="*/ 198 w 512"/>
              <a:gd name="T73" fmla="*/ 314 h 512"/>
              <a:gd name="T74" fmla="*/ 183 w 512"/>
              <a:gd name="T75" fmla="*/ 360 h 512"/>
              <a:gd name="T76" fmla="*/ 185 w 512"/>
              <a:gd name="T77" fmla="*/ 371 h 512"/>
              <a:gd name="T78" fmla="*/ 193 w 512"/>
              <a:gd name="T79" fmla="*/ 374 h 512"/>
              <a:gd name="T80" fmla="*/ 196 w 512"/>
              <a:gd name="T81" fmla="*/ 373 h 512"/>
              <a:gd name="T82" fmla="*/ 241 w 512"/>
              <a:gd name="T83" fmla="*/ 358 h 512"/>
              <a:gd name="T84" fmla="*/ 246 w 512"/>
              <a:gd name="T85" fmla="*/ 356 h 512"/>
              <a:gd name="T86" fmla="*/ 336 w 512"/>
              <a:gd name="T87" fmla="*/ 265 h 512"/>
              <a:gd name="T88" fmla="*/ 396 w 512"/>
              <a:gd name="T89" fmla="*/ 205 h 512"/>
              <a:gd name="T90" fmla="*/ 400 w 512"/>
              <a:gd name="T91" fmla="*/ 1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2" h="512">
                <a:moveTo>
                  <a:pt x="359" y="182"/>
                </a:moveTo>
                <a:cubicBezTo>
                  <a:pt x="374" y="197"/>
                  <a:pt x="374" y="197"/>
                  <a:pt x="374" y="197"/>
                </a:cubicBezTo>
                <a:cubicBezTo>
                  <a:pt x="329" y="242"/>
                  <a:pt x="329" y="242"/>
                  <a:pt x="329" y="242"/>
                </a:cubicBezTo>
                <a:cubicBezTo>
                  <a:pt x="313" y="227"/>
                  <a:pt x="313" y="227"/>
                  <a:pt x="313" y="227"/>
                </a:cubicBezTo>
                <a:lnTo>
                  <a:pt x="359" y="182"/>
                </a:lnTo>
                <a:close/>
                <a:moveTo>
                  <a:pt x="217" y="324"/>
                </a:moveTo>
                <a:cubicBezTo>
                  <a:pt x="210" y="346"/>
                  <a:pt x="210" y="346"/>
                  <a:pt x="210" y="346"/>
                </a:cubicBezTo>
                <a:cubicBezTo>
                  <a:pt x="232" y="339"/>
                  <a:pt x="232" y="339"/>
                  <a:pt x="232" y="339"/>
                </a:cubicBezTo>
                <a:cubicBezTo>
                  <a:pt x="313" y="257"/>
                  <a:pt x="313" y="257"/>
                  <a:pt x="313" y="257"/>
                </a:cubicBezTo>
                <a:cubicBezTo>
                  <a:pt x="298" y="242"/>
                  <a:pt x="298" y="242"/>
                  <a:pt x="298" y="242"/>
                </a:cubicBezTo>
                <a:lnTo>
                  <a:pt x="217" y="324"/>
                </a:ln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143" y="327"/>
                </a:moveTo>
                <a:cubicBezTo>
                  <a:pt x="143" y="325"/>
                  <a:pt x="147" y="322"/>
                  <a:pt x="153" y="319"/>
                </a:cubicBezTo>
                <a:cubicBezTo>
                  <a:pt x="183" y="305"/>
                  <a:pt x="200" y="283"/>
                  <a:pt x="194" y="263"/>
                </a:cubicBezTo>
                <a:cubicBezTo>
                  <a:pt x="191" y="250"/>
                  <a:pt x="175" y="228"/>
                  <a:pt x="105" y="234"/>
                </a:cubicBezTo>
                <a:cubicBezTo>
                  <a:pt x="100" y="235"/>
                  <a:pt x="95" y="240"/>
                  <a:pt x="96" y="246"/>
                </a:cubicBezTo>
                <a:cubicBezTo>
                  <a:pt x="96" y="252"/>
                  <a:pt x="101" y="256"/>
                  <a:pt x="107" y="256"/>
                </a:cubicBezTo>
                <a:cubicBezTo>
                  <a:pt x="156" y="251"/>
                  <a:pt x="172" y="262"/>
                  <a:pt x="174" y="269"/>
                </a:cubicBezTo>
                <a:cubicBezTo>
                  <a:pt x="176" y="276"/>
                  <a:pt x="165" y="290"/>
                  <a:pt x="145" y="299"/>
                </a:cubicBezTo>
                <a:cubicBezTo>
                  <a:pt x="130" y="306"/>
                  <a:pt x="123" y="315"/>
                  <a:pt x="122" y="326"/>
                </a:cubicBezTo>
                <a:cubicBezTo>
                  <a:pt x="120" y="344"/>
                  <a:pt x="141" y="359"/>
                  <a:pt x="143" y="360"/>
                </a:cubicBezTo>
                <a:cubicBezTo>
                  <a:pt x="145" y="362"/>
                  <a:pt x="147" y="362"/>
                  <a:pt x="149" y="362"/>
                </a:cubicBezTo>
                <a:cubicBezTo>
                  <a:pt x="152" y="362"/>
                  <a:pt x="156" y="361"/>
                  <a:pt x="158" y="358"/>
                </a:cubicBezTo>
                <a:cubicBezTo>
                  <a:pt x="161" y="353"/>
                  <a:pt x="160" y="346"/>
                  <a:pt x="155" y="343"/>
                </a:cubicBezTo>
                <a:cubicBezTo>
                  <a:pt x="151" y="340"/>
                  <a:pt x="143" y="332"/>
                  <a:pt x="143" y="327"/>
                </a:cubicBezTo>
                <a:close/>
                <a:moveTo>
                  <a:pt x="400" y="197"/>
                </a:moveTo>
                <a:cubicBezTo>
                  <a:pt x="400" y="194"/>
                  <a:pt x="398" y="192"/>
                  <a:pt x="396" y="190"/>
                </a:cubicBezTo>
                <a:cubicBezTo>
                  <a:pt x="366" y="159"/>
                  <a:pt x="366" y="159"/>
                  <a:pt x="366" y="159"/>
                </a:cubicBezTo>
                <a:cubicBezTo>
                  <a:pt x="362" y="155"/>
                  <a:pt x="355" y="155"/>
                  <a:pt x="351" y="159"/>
                </a:cubicBezTo>
                <a:cubicBezTo>
                  <a:pt x="291" y="220"/>
                  <a:pt x="291" y="220"/>
                  <a:pt x="291" y="220"/>
                </a:cubicBezTo>
                <a:cubicBezTo>
                  <a:pt x="200" y="310"/>
                  <a:pt x="200" y="310"/>
                  <a:pt x="200" y="310"/>
                </a:cubicBezTo>
                <a:cubicBezTo>
                  <a:pt x="199" y="311"/>
                  <a:pt x="198" y="313"/>
                  <a:pt x="198" y="314"/>
                </a:cubicBezTo>
                <a:cubicBezTo>
                  <a:pt x="183" y="360"/>
                  <a:pt x="183" y="360"/>
                  <a:pt x="183" y="360"/>
                </a:cubicBezTo>
                <a:cubicBezTo>
                  <a:pt x="181" y="364"/>
                  <a:pt x="182" y="368"/>
                  <a:pt x="185" y="371"/>
                </a:cubicBezTo>
                <a:cubicBezTo>
                  <a:pt x="187" y="373"/>
                  <a:pt x="190" y="374"/>
                  <a:pt x="193" y="374"/>
                </a:cubicBezTo>
                <a:cubicBezTo>
                  <a:pt x="194" y="374"/>
                  <a:pt x="195" y="374"/>
                  <a:pt x="196" y="373"/>
                </a:cubicBezTo>
                <a:cubicBezTo>
                  <a:pt x="241" y="358"/>
                  <a:pt x="241" y="358"/>
                  <a:pt x="241" y="358"/>
                </a:cubicBezTo>
                <a:cubicBezTo>
                  <a:pt x="243" y="358"/>
                  <a:pt x="244" y="357"/>
                  <a:pt x="246" y="356"/>
                </a:cubicBezTo>
                <a:cubicBezTo>
                  <a:pt x="336" y="265"/>
                  <a:pt x="336" y="265"/>
                  <a:pt x="336" y="265"/>
                </a:cubicBezTo>
                <a:cubicBezTo>
                  <a:pt x="396" y="205"/>
                  <a:pt x="396" y="205"/>
                  <a:pt x="396" y="205"/>
                </a:cubicBezTo>
                <a:cubicBezTo>
                  <a:pt x="398" y="203"/>
                  <a:pt x="400" y="200"/>
                  <a:pt x="400" y="197"/>
                </a:cubicBezTo>
                <a:close/>
              </a:path>
            </a:pathLst>
          </a:custGeom>
          <a:solidFill>
            <a:srgbClr val="EBF1DE"/>
          </a:solidFill>
          <a:ln>
            <a:noFill/>
          </a:ln>
        </p:spPr>
        <p:txBody>
          <a:bodyPr vert="horz" wrap="square" lIns="91440" tIns="45720" rIns="91440" bIns="45720" numCol="1" anchor="t" anchorCtr="0" compatLnSpc="1">
            <a:prstTxWarp prst="textNoShape">
              <a:avLst/>
            </a:prstTxWarp>
          </a:bodyPr>
          <a:lstStyle/>
          <a:p>
            <a:endParaRPr lang="en-US" sz="1200" dirty="0"/>
          </a:p>
        </p:txBody>
      </p:sp>
      <p:sp>
        <p:nvSpPr>
          <p:cNvPr id="13" name="General_Fill_12">
            <a:extLst>
              <a:ext uri="{FF2B5EF4-FFF2-40B4-BE49-F238E27FC236}">
                <a16:creationId xmlns:a16="http://schemas.microsoft.com/office/drawing/2014/main" id="{A79D7386-DA27-40CB-9184-17462AFAD459}"/>
              </a:ext>
            </a:extLst>
          </p:cNvPr>
          <p:cNvSpPr>
            <a:spLocks noChangeAspect="1" noEditPoints="1"/>
          </p:cNvSpPr>
          <p:nvPr/>
        </p:nvSpPr>
        <p:spPr bwMode="auto">
          <a:xfrm>
            <a:off x="8459009" y="1525008"/>
            <a:ext cx="299148" cy="299148"/>
          </a:xfrm>
          <a:custGeom>
            <a:avLst/>
            <a:gdLst>
              <a:gd name="T0" fmla="*/ 297 w 512"/>
              <a:gd name="T1" fmla="*/ 213 h 512"/>
              <a:gd name="T2" fmla="*/ 382 w 512"/>
              <a:gd name="T3" fmla="*/ 221 h 512"/>
              <a:gd name="T4" fmla="*/ 323 w 512"/>
              <a:gd name="T5" fmla="*/ 280 h 512"/>
              <a:gd name="T6" fmla="*/ 320 w 512"/>
              <a:gd name="T7" fmla="*/ 290 h 512"/>
              <a:gd name="T8" fmla="*/ 337 w 512"/>
              <a:gd name="T9" fmla="*/ 374 h 512"/>
              <a:gd name="T10" fmla="*/ 261 w 512"/>
              <a:gd name="T11" fmla="*/ 332 h 512"/>
              <a:gd name="T12" fmla="*/ 256 w 512"/>
              <a:gd name="T13" fmla="*/ 330 h 512"/>
              <a:gd name="T14" fmla="*/ 250 w 512"/>
              <a:gd name="T15" fmla="*/ 332 h 512"/>
              <a:gd name="T16" fmla="*/ 175 w 512"/>
              <a:gd name="T17" fmla="*/ 374 h 512"/>
              <a:gd name="T18" fmla="*/ 191 w 512"/>
              <a:gd name="T19" fmla="*/ 290 h 512"/>
              <a:gd name="T20" fmla="*/ 189 w 512"/>
              <a:gd name="T21" fmla="*/ 280 h 512"/>
              <a:gd name="T22" fmla="*/ 130 w 512"/>
              <a:gd name="T23" fmla="*/ 221 h 512"/>
              <a:gd name="T24" fmla="*/ 214 w 512"/>
              <a:gd name="T25" fmla="*/ 213 h 512"/>
              <a:gd name="T26" fmla="*/ 223 w 512"/>
              <a:gd name="T27" fmla="*/ 207 h 512"/>
              <a:gd name="T28" fmla="*/ 256 w 512"/>
              <a:gd name="T29" fmla="*/ 133 h 512"/>
              <a:gd name="T30" fmla="*/ 289 w 512"/>
              <a:gd name="T31" fmla="*/ 207 h 512"/>
              <a:gd name="T32" fmla="*/ 297 w 512"/>
              <a:gd name="T33" fmla="*/ 213 h 512"/>
              <a:gd name="T34" fmla="*/ 512 w 512"/>
              <a:gd name="T35" fmla="*/ 256 h 512"/>
              <a:gd name="T36" fmla="*/ 256 w 512"/>
              <a:gd name="T37" fmla="*/ 512 h 512"/>
              <a:gd name="T38" fmla="*/ 0 w 512"/>
              <a:gd name="T39" fmla="*/ 256 h 512"/>
              <a:gd name="T40" fmla="*/ 256 w 512"/>
              <a:gd name="T41" fmla="*/ 0 h 512"/>
              <a:gd name="T42" fmla="*/ 512 w 512"/>
              <a:gd name="T43" fmla="*/ 256 h 512"/>
              <a:gd name="T44" fmla="*/ 415 w 512"/>
              <a:gd name="T45" fmla="*/ 209 h 512"/>
              <a:gd name="T46" fmla="*/ 406 w 512"/>
              <a:gd name="T47" fmla="*/ 202 h 512"/>
              <a:gd name="T48" fmla="*/ 306 w 512"/>
              <a:gd name="T49" fmla="*/ 192 h 512"/>
              <a:gd name="T50" fmla="*/ 265 w 512"/>
              <a:gd name="T51" fmla="*/ 102 h 512"/>
              <a:gd name="T52" fmla="*/ 256 w 512"/>
              <a:gd name="T53" fmla="*/ 96 h 512"/>
              <a:gd name="T54" fmla="*/ 246 w 512"/>
              <a:gd name="T55" fmla="*/ 102 h 512"/>
              <a:gd name="T56" fmla="*/ 206 w 512"/>
              <a:gd name="T57" fmla="*/ 192 h 512"/>
              <a:gd name="T58" fmla="*/ 105 w 512"/>
              <a:gd name="T59" fmla="*/ 202 h 512"/>
              <a:gd name="T60" fmla="*/ 96 w 512"/>
              <a:gd name="T61" fmla="*/ 209 h 512"/>
              <a:gd name="T62" fmla="*/ 99 w 512"/>
              <a:gd name="T63" fmla="*/ 221 h 512"/>
              <a:gd name="T64" fmla="*/ 169 w 512"/>
              <a:gd name="T65" fmla="*/ 291 h 512"/>
              <a:gd name="T66" fmla="*/ 149 w 512"/>
              <a:gd name="T67" fmla="*/ 392 h 512"/>
              <a:gd name="T68" fmla="*/ 153 w 512"/>
              <a:gd name="T69" fmla="*/ 403 h 512"/>
              <a:gd name="T70" fmla="*/ 165 w 512"/>
              <a:gd name="T71" fmla="*/ 404 h 512"/>
              <a:gd name="T72" fmla="*/ 256 w 512"/>
              <a:gd name="T73" fmla="*/ 353 h 512"/>
              <a:gd name="T74" fmla="*/ 346 w 512"/>
              <a:gd name="T75" fmla="*/ 404 h 512"/>
              <a:gd name="T76" fmla="*/ 352 w 512"/>
              <a:gd name="T77" fmla="*/ 405 h 512"/>
              <a:gd name="T78" fmla="*/ 358 w 512"/>
              <a:gd name="T79" fmla="*/ 403 h 512"/>
              <a:gd name="T80" fmla="*/ 362 w 512"/>
              <a:gd name="T81" fmla="*/ 392 h 512"/>
              <a:gd name="T82" fmla="*/ 342 w 512"/>
              <a:gd name="T83" fmla="*/ 291 h 512"/>
              <a:gd name="T84" fmla="*/ 413 w 512"/>
              <a:gd name="T85" fmla="*/ 221 h 512"/>
              <a:gd name="T86" fmla="*/ 415 w 512"/>
              <a:gd name="T87" fmla="*/ 209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2" h="512">
                <a:moveTo>
                  <a:pt x="297" y="213"/>
                </a:moveTo>
                <a:cubicBezTo>
                  <a:pt x="382" y="221"/>
                  <a:pt x="382" y="221"/>
                  <a:pt x="382" y="221"/>
                </a:cubicBezTo>
                <a:cubicBezTo>
                  <a:pt x="323" y="280"/>
                  <a:pt x="323" y="280"/>
                  <a:pt x="323" y="280"/>
                </a:cubicBezTo>
                <a:cubicBezTo>
                  <a:pt x="320" y="283"/>
                  <a:pt x="319" y="286"/>
                  <a:pt x="320" y="290"/>
                </a:cubicBezTo>
                <a:cubicBezTo>
                  <a:pt x="337" y="374"/>
                  <a:pt x="337" y="374"/>
                  <a:pt x="337" y="374"/>
                </a:cubicBezTo>
                <a:cubicBezTo>
                  <a:pt x="261" y="332"/>
                  <a:pt x="261" y="332"/>
                  <a:pt x="261" y="332"/>
                </a:cubicBezTo>
                <a:cubicBezTo>
                  <a:pt x="259" y="331"/>
                  <a:pt x="257" y="330"/>
                  <a:pt x="256" y="330"/>
                </a:cubicBezTo>
                <a:cubicBezTo>
                  <a:pt x="254" y="330"/>
                  <a:pt x="252" y="331"/>
                  <a:pt x="250" y="332"/>
                </a:cubicBezTo>
                <a:cubicBezTo>
                  <a:pt x="175" y="374"/>
                  <a:pt x="175" y="374"/>
                  <a:pt x="175" y="374"/>
                </a:cubicBezTo>
                <a:cubicBezTo>
                  <a:pt x="191" y="290"/>
                  <a:pt x="191" y="290"/>
                  <a:pt x="191" y="290"/>
                </a:cubicBezTo>
                <a:cubicBezTo>
                  <a:pt x="192" y="286"/>
                  <a:pt x="191" y="283"/>
                  <a:pt x="189" y="280"/>
                </a:cubicBezTo>
                <a:cubicBezTo>
                  <a:pt x="130" y="221"/>
                  <a:pt x="130" y="221"/>
                  <a:pt x="130" y="221"/>
                </a:cubicBezTo>
                <a:cubicBezTo>
                  <a:pt x="214" y="213"/>
                  <a:pt x="214" y="213"/>
                  <a:pt x="214" y="213"/>
                </a:cubicBezTo>
                <a:cubicBezTo>
                  <a:pt x="218" y="213"/>
                  <a:pt x="221" y="210"/>
                  <a:pt x="223" y="207"/>
                </a:cubicBezTo>
                <a:cubicBezTo>
                  <a:pt x="256" y="133"/>
                  <a:pt x="256" y="133"/>
                  <a:pt x="256" y="133"/>
                </a:cubicBezTo>
                <a:cubicBezTo>
                  <a:pt x="289" y="207"/>
                  <a:pt x="289" y="207"/>
                  <a:pt x="289" y="207"/>
                </a:cubicBezTo>
                <a:cubicBezTo>
                  <a:pt x="290" y="210"/>
                  <a:pt x="293" y="213"/>
                  <a:pt x="297" y="213"/>
                </a:cubicBezTo>
                <a:close/>
                <a:moveTo>
                  <a:pt x="512" y="256"/>
                </a:moveTo>
                <a:cubicBezTo>
                  <a:pt x="512" y="397"/>
                  <a:pt x="397" y="512"/>
                  <a:pt x="256" y="512"/>
                </a:cubicBezTo>
                <a:cubicBezTo>
                  <a:pt x="114" y="512"/>
                  <a:pt x="0" y="397"/>
                  <a:pt x="0" y="256"/>
                </a:cubicBezTo>
                <a:cubicBezTo>
                  <a:pt x="0" y="114"/>
                  <a:pt x="114" y="0"/>
                  <a:pt x="256" y="0"/>
                </a:cubicBezTo>
                <a:cubicBezTo>
                  <a:pt x="397" y="0"/>
                  <a:pt x="512" y="114"/>
                  <a:pt x="512" y="256"/>
                </a:cubicBezTo>
                <a:close/>
                <a:moveTo>
                  <a:pt x="415" y="209"/>
                </a:moveTo>
                <a:cubicBezTo>
                  <a:pt x="414" y="206"/>
                  <a:pt x="410" y="203"/>
                  <a:pt x="406" y="202"/>
                </a:cubicBezTo>
                <a:cubicBezTo>
                  <a:pt x="306" y="192"/>
                  <a:pt x="306" y="192"/>
                  <a:pt x="306" y="192"/>
                </a:cubicBezTo>
                <a:cubicBezTo>
                  <a:pt x="265" y="102"/>
                  <a:pt x="265" y="102"/>
                  <a:pt x="265" y="102"/>
                </a:cubicBezTo>
                <a:cubicBezTo>
                  <a:pt x="264" y="98"/>
                  <a:pt x="260" y="96"/>
                  <a:pt x="256" y="96"/>
                </a:cubicBezTo>
                <a:cubicBezTo>
                  <a:pt x="251" y="96"/>
                  <a:pt x="248" y="98"/>
                  <a:pt x="246" y="102"/>
                </a:cubicBezTo>
                <a:cubicBezTo>
                  <a:pt x="206" y="192"/>
                  <a:pt x="206" y="192"/>
                  <a:pt x="206" y="192"/>
                </a:cubicBezTo>
                <a:cubicBezTo>
                  <a:pt x="105" y="202"/>
                  <a:pt x="105" y="202"/>
                  <a:pt x="105" y="202"/>
                </a:cubicBezTo>
                <a:cubicBezTo>
                  <a:pt x="101" y="203"/>
                  <a:pt x="98" y="206"/>
                  <a:pt x="96" y="209"/>
                </a:cubicBezTo>
                <a:cubicBezTo>
                  <a:pt x="95" y="213"/>
                  <a:pt x="96" y="218"/>
                  <a:pt x="99" y="221"/>
                </a:cubicBezTo>
                <a:cubicBezTo>
                  <a:pt x="169" y="291"/>
                  <a:pt x="169" y="291"/>
                  <a:pt x="169" y="291"/>
                </a:cubicBezTo>
                <a:cubicBezTo>
                  <a:pt x="149" y="392"/>
                  <a:pt x="149" y="392"/>
                  <a:pt x="149" y="392"/>
                </a:cubicBezTo>
                <a:cubicBezTo>
                  <a:pt x="148" y="396"/>
                  <a:pt x="150" y="401"/>
                  <a:pt x="153" y="403"/>
                </a:cubicBezTo>
                <a:cubicBezTo>
                  <a:pt x="157" y="405"/>
                  <a:pt x="161" y="406"/>
                  <a:pt x="165" y="404"/>
                </a:cubicBezTo>
                <a:cubicBezTo>
                  <a:pt x="256" y="353"/>
                  <a:pt x="256" y="353"/>
                  <a:pt x="256" y="353"/>
                </a:cubicBezTo>
                <a:cubicBezTo>
                  <a:pt x="346" y="404"/>
                  <a:pt x="346" y="404"/>
                  <a:pt x="346" y="404"/>
                </a:cubicBezTo>
                <a:cubicBezTo>
                  <a:pt x="348" y="405"/>
                  <a:pt x="350" y="405"/>
                  <a:pt x="352" y="405"/>
                </a:cubicBezTo>
                <a:cubicBezTo>
                  <a:pt x="354" y="405"/>
                  <a:pt x="356" y="404"/>
                  <a:pt x="358" y="403"/>
                </a:cubicBezTo>
                <a:cubicBezTo>
                  <a:pt x="361" y="401"/>
                  <a:pt x="363" y="396"/>
                  <a:pt x="362" y="392"/>
                </a:cubicBezTo>
                <a:cubicBezTo>
                  <a:pt x="342" y="291"/>
                  <a:pt x="342" y="291"/>
                  <a:pt x="342" y="291"/>
                </a:cubicBezTo>
                <a:cubicBezTo>
                  <a:pt x="413" y="221"/>
                  <a:pt x="413" y="221"/>
                  <a:pt x="413" y="221"/>
                </a:cubicBezTo>
                <a:cubicBezTo>
                  <a:pt x="415" y="218"/>
                  <a:pt x="416" y="213"/>
                  <a:pt x="415" y="209"/>
                </a:cubicBezTo>
                <a:close/>
              </a:path>
            </a:pathLst>
          </a:custGeom>
          <a:solidFill>
            <a:srgbClr val="F2DCDB"/>
          </a:solidFill>
          <a:ln>
            <a:noFill/>
          </a:ln>
        </p:spPr>
        <p:txBody>
          <a:bodyPr vert="horz" wrap="square" lIns="91440" tIns="45720" rIns="91440" bIns="45720" numCol="1" anchor="t" anchorCtr="0" compatLnSpc="1">
            <a:prstTxWarp prst="textNoShape">
              <a:avLst/>
            </a:prstTxWarp>
          </a:bodyPr>
          <a:lstStyle/>
          <a:p>
            <a:endParaRPr lang="en-US" sz="1200" dirty="0"/>
          </a:p>
        </p:txBody>
      </p:sp>
      <p:sp>
        <p:nvSpPr>
          <p:cNvPr id="14" name="Travel_Fill_29">
            <a:extLst>
              <a:ext uri="{FF2B5EF4-FFF2-40B4-BE49-F238E27FC236}">
                <a16:creationId xmlns:a16="http://schemas.microsoft.com/office/drawing/2014/main" id="{C5987EAA-17AD-418A-B159-2A88273E7959}"/>
              </a:ext>
            </a:extLst>
          </p:cNvPr>
          <p:cNvSpPr>
            <a:spLocks noChangeAspect="1" noEditPoints="1"/>
          </p:cNvSpPr>
          <p:nvPr/>
        </p:nvSpPr>
        <p:spPr bwMode="auto">
          <a:xfrm>
            <a:off x="5668761" y="1525008"/>
            <a:ext cx="299148" cy="299148"/>
          </a:xfrm>
          <a:custGeom>
            <a:avLst/>
            <a:gdLst>
              <a:gd name="T0" fmla="*/ 256 w 512"/>
              <a:gd name="T1" fmla="*/ 138 h 512"/>
              <a:gd name="T2" fmla="*/ 208 w 512"/>
              <a:gd name="T3" fmla="*/ 186 h 512"/>
              <a:gd name="T4" fmla="*/ 256 w 512"/>
              <a:gd name="T5" fmla="*/ 234 h 512"/>
              <a:gd name="T6" fmla="*/ 304 w 512"/>
              <a:gd name="T7" fmla="*/ 186 h 512"/>
              <a:gd name="T8" fmla="*/ 256 w 512"/>
              <a:gd name="T9" fmla="*/ 138 h 512"/>
              <a:gd name="T10" fmla="*/ 256 w 512"/>
              <a:gd name="T11" fmla="*/ 176 h 512"/>
              <a:gd name="T12" fmla="*/ 245 w 512"/>
              <a:gd name="T13" fmla="*/ 186 h 512"/>
              <a:gd name="T14" fmla="*/ 234 w 512"/>
              <a:gd name="T15" fmla="*/ 197 h 512"/>
              <a:gd name="T16" fmla="*/ 224 w 512"/>
              <a:gd name="T17" fmla="*/ 186 h 512"/>
              <a:gd name="T18" fmla="*/ 256 w 512"/>
              <a:gd name="T19" fmla="*/ 154 h 512"/>
              <a:gd name="T20" fmla="*/ 266 w 512"/>
              <a:gd name="T21" fmla="*/ 165 h 512"/>
              <a:gd name="T22" fmla="*/ 256 w 512"/>
              <a:gd name="T23" fmla="*/ 176 h 512"/>
              <a:gd name="T24" fmla="*/ 256 w 512"/>
              <a:gd name="T25" fmla="*/ 0 h 512"/>
              <a:gd name="T26" fmla="*/ 0 w 512"/>
              <a:gd name="T27" fmla="*/ 256 h 512"/>
              <a:gd name="T28" fmla="*/ 256 w 512"/>
              <a:gd name="T29" fmla="*/ 512 h 512"/>
              <a:gd name="T30" fmla="*/ 512 w 512"/>
              <a:gd name="T31" fmla="*/ 256 h 512"/>
              <a:gd name="T32" fmla="*/ 256 w 512"/>
              <a:gd name="T33" fmla="*/ 0 h 512"/>
              <a:gd name="T34" fmla="*/ 266 w 512"/>
              <a:gd name="T35" fmla="*/ 255 h 512"/>
              <a:gd name="T36" fmla="*/ 266 w 512"/>
              <a:gd name="T37" fmla="*/ 384 h 512"/>
              <a:gd name="T38" fmla="*/ 256 w 512"/>
              <a:gd name="T39" fmla="*/ 394 h 512"/>
              <a:gd name="T40" fmla="*/ 245 w 512"/>
              <a:gd name="T41" fmla="*/ 384 h 512"/>
              <a:gd name="T42" fmla="*/ 245 w 512"/>
              <a:gd name="T43" fmla="*/ 255 h 512"/>
              <a:gd name="T44" fmla="*/ 186 w 512"/>
              <a:gd name="T45" fmla="*/ 186 h 512"/>
              <a:gd name="T46" fmla="*/ 256 w 512"/>
              <a:gd name="T47" fmla="*/ 117 h 512"/>
              <a:gd name="T48" fmla="*/ 325 w 512"/>
              <a:gd name="T49" fmla="*/ 186 h 512"/>
              <a:gd name="T50" fmla="*/ 266 w 512"/>
              <a:gd name="T51" fmla="*/ 25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2" h="512">
                <a:moveTo>
                  <a:pt x="256" y="138"/>
                </a:moveTo>
                <a:cubicBezTo>
                  <a:pt x="229" y="138"/>
                  <a:pt x="208" y="160"/>
                  <a:pt x="208" y="186"/>
                </a:cubicBezTo>
                <a:cubicBezTo>
                  <a:pt x="208" y="213"/>
                  <a:pt x="229" y="234"/>
                  <a:pt x="256" y="234"/>
                </a:cubicBezTo>
                <a:cubicBezTo>
                  <a:pt x="282" y="234"/>
                  <a:pt x="304" y="213"/>
                  <a:pt x="304" y="186"/>
                </a:cubicBezTo>
                <a:cubicBezTo>
                  <a:pt x="304" y="160"/>
                  <a:pt x="282" y="138"/>
                  <a:pt x="256" y="138"/>
                </a:cubicBezTo>
                <a:close/>
                <a:moveTo>
                  <a:pt x="256" y="176"/>
                </a:moveTo>
                <a:cubicBezTo>
                  <a:pt x="250" y="176"/>
                  <a:pt x="245" y="180"/>
                  <a:pt x="245" y="186"/>
                </a:cubicBezTo>
                <a:cubicBezTo>
                  <a:pt x="245" y="192"/>
                  <a:pt x="240" y="197"/>
                  <a:pt x="234" y="197"/>
                </a:cubicBezTo>
                <a:cubicBezTo>
                  <a:pt x="228" y="197"/>
                  <a:pt x="224" y="192"/>
                  <a:pt x="224" y="186"/>
                </a:cubicBezTo>
                <a:cubicBezTo>
                  <a:pt x="224" y="169"/>
                  <a:pt x="238" y="154"/>
                  <a:pt x="256" y="154"/>
                </a:cubicBezTo>
                <a:cubicBezTo>
                  <a:pt x="262" y="154"/>
                  <a:pt x="266" y="159"/>
                  <a:pt x="266" y="165"/>
                </a:cubicBezTo>
                <a:cubicBezTo>
                  <a:pt x="266" y="171"/>
                  <a:pt x="262" y="176"/>
                  <a:pt x="256" y="176"/>
                </a:cubicBezTo>
                <a:close/>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66" y="255"/>
                </a:moveTo>
                <a:cubicBezTo>
                  <a:pt x="266" y="384"/>
                  <a:pt x="266" y="384"/>
                  <a:pt x="266" y="384"/>
                </a:cubicBezTo>
                <a:cubicBezTo>
                  <a:pt x="266" y="390"/>
                  <a:pt x="262" y="394"/>
                  <a:pt x="256" y="394"/>
                </a:cubicBezTo>
                <a:cubicBezTo>
                  <a:pt x="250" y="394"/>
                  <a:pt x="245" y="390"/>
                  <a:pt x="245" y="384"/>
                </a:cubicBezTo>
                <a:cubicBezTo>
                  <a:pt x="245" y="255"/>
                  <a:pt x="245" y="255"/>
                  <a:pt x="245" y="255"/>
                </a:cubicBezTo>
                <a:cubicBezTo>
                  <a:pt x="212" y="250"/>
                  <a:pt x="186" y="221"/>
                  <a:pt x="186" y="186"/>
                </a:cubicBezTo>
                <a:cubicBezTo>
                  <a:pt x="186" y="148"/>
                  <a:pt x="217" y="117"/>
                  <a:pt x="256" y="117"/>
                </a:cubicBezTo>
                <a:cubicBezTo>
                  <a:pt x="294" y="117"/>
                  <a:pt x="325" y="148"/>
                  <a:pt x="325" y="186"/>
                </a:cubicBezTo>
                <a:cubicBezTo>
                  <a:pt x="325" y="221"/>
                  <a:pt x="300" y="250"/>
                  <a:pt x="266" y="255"/>
                </a:cubicBezTo>
                <a:close/>
              </a:path>
            </a:pathLst>
          </a:custGeom>
          <a:solidFill>
            <a:srgbClr val="DCE6F2"/>
          </a:solidFill>
          <a:ln>
            <a:noFill/>
          </a:ln>
        </p:spPr>
        <p:txBody>
          <a:bodyPr vert="horz" wrap="square" lIns="91440" tIns="45720" rIns="91440" bIns="45720" numCol="1" anchor="t" anchorCtr="0" compatLnSpc="1">
            <a:prstTxWarp prst="textNoShape">
              <a:avLst/>
            </a:prstTxWarp>
          </a:bodyPr>
          <a:lstStyle/>
          <a:p>
            <a:endParaRPr lang="en-US" sz="1200" dirty="0"/>
          </a:p>
        </p:txBody>
      </p:sp>
      <p:sp>
        <p:nvSpPr>
          <p:cNvPr id="16" name="Slide Number Placeholder 10">
            <a:extLst>
              <a:ext uri="{FF2B5EF4-FFF2-40B4-BE49-F238E27FC236}">
                <a16:creationId xmlns:a16="http://schemas.microsoft.com/office/drawing/2014/main" id="{D35CD927-6BA6-4F3B-BC1A-6C52CBD0FD04}"/>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16</a:t>
            </a:fld>
            <a:endParaRPr lang="en-US" dirty="0"/>
          </a:p>
        </p:txBody>
      </p:sp>
    </p:spTree>
    <p:extLst>
      <p:ext uri="{BB962C8B-B14F-4D97-AF65-F5344CB8AC3E}">
        <p14:creationId xmlns:p14="http://schemas.microsoft.com/office/powerpoint/2010/main" val="2323364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itle 1">
            <a:extLst>
              <a:ext uri="{FF2B5EF4-FFF2-40B4-BE49-F238E27FC236}">
                <a16:creationId xmlns:a16="http://schemas.microsoft.com/office/drawing/2014/main" id="{1EDA30DC-2B3A-4BB1-81B2-584A14CB3ED1}"/>
              </a:ext>
            </a:extLst>
          </p:cNvPr>
          <p:cNvSpPr>
            <a:spLocks noGrp="1"/>
          </p:cNvSpPr>
          <p:nvPr>
            <p:ph type="title"/>
          </p:nvPr>
        </p:nvSpPr>
        <p:spPr>
          <a:xfrm>
            <a:off x="1320800" y="198438"/>
            <a:ext cx="10261600" cy="487362"/>
          </a:xfrm>
        </p:spPr>
        <p:txBody>
          <a:bodyPr/>
          <a:lstStyle/>
          <a:p>
            <a:r>
              <a:rPr lang="en-US"/>
              <a:t>Recommendation</a:t>
            </a:r>
            <a:endParaRPr lang="en-US" dirty="0"/>
          </a:p>
        </p:txBody>
      </p:sp>
      <p:sp>
        <p:nvSpPr>
          <p:cNvPr id="18" name="Content Placeholder 8">
            <a:extLst>
              <a:ext uri="{FF2B5EF4-FFF2-40B4-BE49-F238E27FC236}">
                <a16:creationId xmlns:a16="http://schemas.microsoft.com/office/drawing/2014/main" id="{56B16762-89F4-44C8-8C1A-2C3EFDC560F3}"/>
              </a:ext>
            </a:extLst>
          </p:cNvPr>
          <p:cNvSpPr>
            <a:spLocks noGrp="1"/>
          </p:cNvSpPr>
          <p:nvPr>
            <p:ph idx="1"/>
          </p:nvPr>
        </p:nvSpPr>
        <p:spPr>
          <a:xfrm>
            <a:off x="334780" y="2704098"/>
            <a:ext cx="11522440" cy="1766387"/>
          </a:xfrm>
          <a:noFill/>
        </p:spPr>
        <p:txBody>
          <a:bodyPr anchor="t"/>
          <a:lstStyle/>
          <a:p>
            <a:pPr marL="0" indent="0">
              <a:buNone/>
            </a:pPr>
            <a:r>
              <a:rPr lang="en-US" sz="1400" dirty="0"/>
              <a:t>The </a:t>
            </a:r>
            <a:r>
              <a:rPr lang="en-US" sz="1400" b="1" dirty="0"/>
              <a:t>KBS Tiger Team</a:t>
            </a:r>
            <a:r>
              <a:rPr lang="en-US" sz="1400" dirty="0"/>
              <a:t> will assist in the preparation of informatics artifacts and guidance to accompany Health Practice Pattern Parameters:</a:t>
            </a:r>
          </a:p>
          <a:p>
            <a:pPr>
              <a:buFont typeface="Arial" charset="0"/>
              <a:buAutoNum type="arabicPeriod"/>
            </a:pPr>
            <a:r>
              <a:rPr lang="en-US" sz="1400" dirty="0">
                <a:latin typeface="Verdana"/>
                <a:ea typeface="Verdana"/>
              </a:rPr>
              <a:t>Translate existing artifacts using KBS Informatics Tooling to increase understandability, reproducibility, and usefulness for implementation in Health IT Systems (e.g., Cerner, VistA, other private care provider system)</a:t>
            </a:r>
          </a:p>
          <a:p>
            <a:pPr>
              <a:buAutoNum type="arabicPeriod"/>
            </a:pPr>
            <a:r>
              <a:rPr lang="en-US" sz="1400" dirty="0"/>
              <a:t>Evaluate existing enterprise clinical procedure in terms of overall compliance with the KBS Informatics Knowledge Architecture interoperability principles</a:t>
            </a:r>
          </a:p>
          <a:p>
            <a:pPr>
              <a:buAutoNum type="arabicPeriod"/>
            </a:pPr>
            <a:r>
              <a:rPr lang="en-US" sz="1400" dirty="0"/>
              <a:t>Provide guidance and design parameters to increase interoperability and adherence to the knowledge architecture</a:t>
            </a:r>
          </a:p>
          <a:p>
            <a:pPr>
              <a:buAutoNum type="arabicPeriod"/>
            </a:pPr>
            <a:endParaRPr lang="en-US" sz="1400" dirty="0"/>
          </a:p>
        </p:txBody>
      </p:sp>
      <p:sp>
        <p:nvSpPr>
          <p:cNvPr id="54" name="Text Placeholder 3">
            <a:extLst>
              <a:ext uri="{FF2B5EF4-FFF2-40B4-BE49-F238E27FC236}">
                <a16:creationId xmlns:a16="http://schemas.microsoft.com/office/drawing/2014/main" id="{D4A92BAE-BD3F-45FC-BFF2-6C78344B957E}"/>
              </a:ext>
            </a:extLst>
          </p:cNvPr>
          <p:cNvSpPr>
            <a:spLocks noGrp="1"/>
          </p:cNvSpPr>
          <p:nvPr>
            <p:ph type="body" sz="quarter" idx="13"/>
          </p:nvPr>
        </p:nvSpPr>
        <p:spPr>
          <a:xfrm>
            <a:off x="334779" y="2059225"/>
            <a:ext cx="11522441" cy="527253"/>
          </a:xfrm>
          <a:solidFill>
            <a:srgbClr val="C0504D">
              <a:alpha val="40000"/>
            </a:srgbClr>
          </a:solidFill>
          <a:ln>
            <a:noFill/>
          </a:ln>
        </p:spPr>
        <p:txBody>
          <a:bodyPr anchor="ctr"/>
          <a:lstStyle/>
          <a:p>
            <a:pPr algn="ctr"/>
            <a:r>
              <a:rPr lang="en-US" sz="2000" b="1" i="0" dirty="0">
                <a:solidFill>
                  <a:sysClr val="windowText" lastClr="000000"/>
                </a:solidFill>
              </a:rPr>
              <a:t>KBS Tiger Team</a:t>
            </a:r>
            <a:endParaRPr lang="en-US" b="1" i="0" dirty="0">
              <a:solidFill>
                <a:sysClr val="windowText" lastClr="000000"/>
              </a:solidFill>
            </a:endParaRPr>
          </a:p>
        </p:txBody>
      </p:sp>
      <p:sp>
        <p:nvSpPr>
          <p:cNvPr id="31" name="Text Placeholder 3">
            <a:extLst>
              <a:ext uri="{FF2B5EF4-FFF2-40B4-BE49-F238E27FC236}">
                <a16:creationId xmlns:a16="http://schemas.microsoft.com/office/drawing/2014/main" id="{F3F9EF32-94A8-3449-8443-8C0831CC3215}"/>
              </a:ext>
            </a:extLst>
          </p:cNvPr>
          <p:cNvSpPr txBox="1">
            <a:spLocks/>
          </p:cNvSpPr>
          <p:nvPr/>
        </p:nvSpPr>
        <p:spPr>
          <a:xfrm>
            <a:off x="609600" y="944251"/>
            <a:ext cx="10972800" cy="417512"/>
          </a:xfrm>
          <a:prstGeom prst="rect">
            <a:avLst/>
          </a:prstGeom>
        </p:spPr>
        <p:txBody>
          <a:bodyPr/>
          <a:lstStyle>
            <a:lvl1pPr marL="0" indent="0" algn="l" defTabSz="457200" rtl="0" eaLnBrk="1" fontAlgn="base" hangingPunct="1">
              <a:spcBef>
                <a:spcPct val="20000"/>
              </a:spcBef>
              <a:spcAft>
                <a:spcPct val="0"/>
              </a:spcAft>
              <a:buFont typeface="Arial" charset="0"/>
              <a:buNone/>
              <a:defRPr sz="1400" i="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457200" indent="0" algn="l" defTabSz="457200" rtl="0" eaLnBrk="1" fontAlgn="base" hangingPunct="1">
              <a:spcBef>
                <a:spcPct val="20000"/>
              </a:spcBef>
              <a:spcAft>
                <a:spcPct val="0"/>
              </a:spcAft>
              <a:buFont typeface="Arial" charset="0"/>
              <a:buNone/>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ヒラギノ角ゴ Pro W3"/>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ヒラギノ角ゴ Pro W3"/>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ヒラギノ角ゴ Pro W3" charset="-128"/>
                <a:cs typeface="ヒラギノ角ゴ Pro W3"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In order to reduce </a:t>
            </a:r>
            <a:r>
              <a:rPr lang="en-US" b="1" dirty="0"/>
              <a:t>clinical burden, harmonize clinical data, </a:t>
            </a:r>
            <a:r>
              <a:rPr lang="en-US" dirty="0"/>
              <a:t>and </a:t>
            </a:r>
            <a:r>
              <a:rPr lang="en-US" b="1" dirty="0"/>
              <a:t>standardize clinical workflows, </a:t>
            </a:r>
            <a:r>
              <a:rPr lang="en-US" dirty="0"/>
              <a:t>we suggest forming a </a:t>
            </a:r>
            <a:r>
              <a:rPr lang="en-US" b="1" dirty="0"/>
              <a:t>KBS Tiger Team </a:t>
            </a:r>
            <a:r>
              <a:rPr lang="en-US" dirty="0"/>
              <a:t>to assist </a:t>
            </a:r>
            <a:r>
              <a:rPr lang="en-US" b="1" dirty="0"/>
              <a:t>Integrated Clinical Communities (ICCs)</a:t>
            </a:r>
            <a:r>
              <a:rPr lang="en-US" dirty="0"/>
              <a:t> apply a </a:t>
            </a:r>
            <a:r>
              <a:rPr lang="en-US" b="1" dirty="0"/>
              <a:t>Knowledge Architecture </a:t>
            </a:r>
            <a:r>
              <a:rPr lang="en-US" dirty="0"/>
              <a:t>driven approach to the Integrated Health Practice Process.</a:t>
            </a:r>
          </a:p>
        </p:txBody>
      </p:sp>
      <p:cxnSp>
        <p:nvCxnSpPr>
          <p:cNvPr id="21" name="Straight Connector 20">
            <a:extLst>
              <a:ext uri="{FF2B5EF4-FFF2-40B4-BE49-F238E27FC236}">
                <a16:creationId xmlns:a16="http://schemas.microsoft.com/office/drawing/2014/main" id="{6A94BDA1-4B67-43B8-9D81-B4D2D6ECFD54}"/>
              </a:ext>
            </a:extLst>
          </p:cNvPr>
          <p:cNvCxnSpPr>
            <a:cxnSpLocks/>
          </p:cNvCxnSpPr>
          <p:nvPr/>
        </p:nvCxnSpPr>
        <p:spPr>
          <a:xfrm>
            <a:off x="415303" y="2586478"/>
            <a:ext cx="11315780" cy="0"/>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2" name="Slide Number Placeholder 10">
            <a:extLst>
              <a:ext uri="{FF2B5EF4-FFF2-40B4-BE49-F238E27FC236}">
                <a16:creationId xmlns:a16="http://schemas.microsoft.com/office/drawing/2014/main" id="{7B8B81AA-35D7-45D9-B6CF-787FDD89C7F3}"/>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17</a:t>
            </a:fld>
            <a:endParaRPr lang="en-US" dirty="0"/>
          </a:p>
        </p:txBody>
      </p:sp>
      <p:grpSp>
        <p:nvGrpSpPr>
          <p:cNvPr id="49" name="Group 48">
            <a:extLst>
              <a:ext uri="{FF2B5EF4-FFF2-40B4-BE49-F238E27FC236}">
                <a16:creationId xmlns:a16="http://schemas.microsoft.com/office/drawing/2014/main" id="{BCCE2548-A1F9-433C-B795-1591DE0CC3CE}"/>
              </a:ext>
            </a:extLst>
          </p:cNvPr>
          <p:cNvGrpSpPr/>
          <p:nvPr/>
        </p:nvGrpSpPr>
        <p:grpSpPr>
          <a:xfrm>
            <a:off x="1280179" y="4871536"/>
            <a:ext cx="9631640" cy="1042213"/>
            <a:chOff x="858036" y="4827606"/>
            <a:chExt cx="10441522" cy="1286104"/>
          </a:xfrm>
        </p:grpSpPr>
        <p:sp>
          <p:nvSpPr>
            <p:cNvPr id="50" name="Rectangle 49">
              <a:extLst>
                <a:ext uri="{FF2B5EF4-FFF2-40B4-BE49-F238E27FC236}">
                  <a16:creationId xmlns:a16="http://schemas.microsoft.com/office/drawing/2014/main" id="{1507277F-6D9F-4D6F-B4B7-4355F3148E88}"/>
                </a:ext>
              </a:extLst>
            </p:cNvPr>
            <p:cNvSpPr/>
            <p:nvPr/>
          </p:nvSpPr>
          <p:spPr>
            <a:xfrm>
              <a:off x="858036" y="4881573"/>
              <a:ext cx="1454982" cy="114753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latin typeface="Verdana" panose="020B0604030504040204" pitchFamily="34" charset="0"/>
                  <a:ea typeface="Verdana" panose="020B0604030504040204" pitchFamily="34" charset="0"/>
                  <a:cs typeface="Verdana" panose="020B0604030504040204" pitchFamily="34" charset="0"/>
                </a:rPr>
                <a:t>ICCs set enterprise clinical procedure</a:t>
              </a:r>
            </a:p>
          </p:txBody>
        </p:sp>
        <p:sp>
          <p:nvSpPr>
            <p:cNvPr id="51" name="Rectangle 50">
              <a:extLst>
                <a:ext uri="{FF2B5EF4-FFF2-40B4-BE49-F238E27FC236}">
                  <a16:creationId xmlns:a16="http://schemas.microsoft.com/office/drawing/2014/main" id="{FADED887-0325-4F14-B927-F875CDBDB527}"/>
                </a:ext>
              </a:extLst>
            </p:cNvPr>
            <p:cNvSpPr/>
            <p:nvPr/>
          </p:nvSpPr>
          <p:spPr>
            <a:xfrm>
              <a:off x="2863723" y="5455342"/>
              <a:ext cx="2261419" cy="658368"/>
            </a:xfrm>
            <a:prstGeom prst="rect">
              <a:avLst/>
            </a:prstGeom>
            <a:solidFill>
              <a:srgbClr val="1F497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latin typeface="Verdana" panose="020B0604030504040204" pitchFamily="34" charset="0"/>
                  <a:ea typeface="Verdana" panose="020B0604030504040204" pitchFamily="34" charset="0"/>
                  <a:cs typeface="Verdana" panose="020B0604030504040204" pitchFamily="34" charset="0"/>
                </a:rPr>
                <a:t>Enterprise Standard team assembled</a:t>
              </a:r>
            </a:p>
          </p:txBody>
        </p:sp>
        <p:sp>
          <p:nvSpPr>
            <p:cNvPr id="52" name="Rectangle 51">
              <a:extLst>
                <a:ext uri="{FF2B5EF4-FFF2-40B4-BE49-F238E27FC236}">
                  <a16:creationId xmlns:a16="http://schemas.microsoft.com/office/drawing/2014/main" id="{F1364C50-B0FB-4941-B7B2-B4720DC331DE}"/>
                </a:ext>
              </a:extLst>
            </p:cNvPr>
            <p:cNvSpPr/>
            <p:nvPr/>
          </p:nvSpPr>
          <p:spPr>
            <a:xfrm>
              <a:off x="7320552" y="5455342"/>
              <a:ext cx="2036837" cy="658368"/>
            </a:xfrm>
            <a:prstGeom prst="rect">
              <a:avLst/>
            </a:prstGeom>
            <a:solidFill>
              <a:srgbClr val="1F497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latin typeface="Verdana" panose="020B0604030504040204" pitchFamily="34" charset="0"/>
                  <a:ea typeface="Verdana" panose="020B0604030504040204" pitchFamily="34" charset="0"/>
                  <a:cs typeface="Verdana" panose="020B0604030504040204" pitchFamily="34" charset="0"/>
                </a:rPr>
                <a:t>Implementation Planning</a:t>
              </a:r>
            </a:p>
          </p:txBody>
        </p:sp>
        <p:sp>
          <p:nvSpPr>
            <p:cNvPr id="53" name="Rectangle 52">
              <a:extLst>
                <a:ext uri="{FF2B5EF4-FFF2-40B4-BE49-F238E27FC236}">
                  <a16:creationId xmlns:a16="http://schemas.microsoft.com/office/drawing/2014/main" id="{EE4CCBB0-63F8-4F26-B5EE-295963041939}"/>
                </a:ext>
              </a:extLst>
            </p:cNvPr>
            <p:cNvSpPr/>
            <p:nvPr/>
          </p:nvSpPr>
          <p:spPr>
            <a:xfrm>
              <a:off x="5358476" y="5455342"/>
              <a:ext cx="1728742" cy="658368"/>
            </a:xfrm>
            <a:prstGeom prst="rect">
              <a:avLst/>
            </a:prstGeom>
            <a:solidFill>
              <a:srgbClr val="1F497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latin typeface="Verdana" panose="020B0604030504040204" pitchFamily="34" charset="0"/>
                  <a:ea typeface="Verdana" panose="020B0604030504040204" pitchFamily="34" charset="0"/>
                  <a:cs typeface="Verdana" panose="020B0604030504040204" pitchFamily="34" charset="0"/>
                </a:rPr>
                <a:t>Readiness Assessment</a:t>
              </a:r>
            </a:p>
          </p:txBody>
        </p:sp>
        <p:sp>
          <p:nvSpPr>
            <p:cNvPr id="67" name="Rectangle 66">
              <a:extLst>
                <a:ext uri="{FF2B5EF4-FFF2-40B4-BE49-F238E27FC236}">
                  <a16:creationId xmlns:a16="http://schemas.microsoft.com/office/drawing/2014/main" id="{043DD93C-DC68-4648-843D-19904AD00DB1}"/>
                </a:ext>
              </a:extLst>
            </p:cNvPr>
            <p:cNvSpPr/>
            <p:nvPr/>
          </p:nvSpPr>
          <p:spPr>
            <a:xfrm>
              <a:off x="2863723" y="4827606"/>
              <a:ext cx="6493667" cy="548640"/>
            </a:xfrm>
            <a:prstGeom prst="rect">
              <a:avLst/>
            </a:prstGeom>
            <a:solidFill>
              <a:srgbClr val="C0504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latin typeface="Verdana" panose="020B0604030504040204" pitchFamily="34" charset="0"/>
                  <a:ea typeface="Verdana" panose="020B0604030504040204" pitchFamily="34" charset="0"/>
                  <a:cs typeface="Verdana" panose="020B0604030504040204" pitchFamily="34" charset="0"/>
                </a:rPr>
                <a:t>KBS Informatics Knowledge Architecture</a:t>
              </a:r>
            </a:p>
          </p:txBody>
        </p:sp>
        <p:sp>
          <p:nvSpPr>
            <p:cNvPr id="68" name="Rectangle 67">
              <a:extLst>
                <a:ext uri="{FF2B5EF4-FFF2-40B4-BE49-F238E27FC236}">
                  <a16:creationId xmlns:a16="http://schemas.microsoft.com/office/drawing/2014/main" id="{FF02B951-D054-47B0-B8D5-D7730449C650}"/>
                </a:ext>
              </a:extLst>
            </p:cNvPr>
            <p:cNvSpPr/>
            <p:nvPr/>
          </p:nvSpPr>
          <p:spPr>
            <a:xfrm>
              <a:off x="9844576" y="4881573"/>
              <a:ext cx="1454982" cy="1147538"/>
            </a:xfrm>
            <a:prstGeom prst="rect">
              <a:avLst/>
            </a:prstGeom>
            <a:solidFill>
              <a:srgbClr val="1F497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1"/>
                  </a:solidFill>
                  <a:latin typeface="Verdana" panose="020B0604030504040204" pitchFamily="34" charset="0"/>
                  <a:ea typeface="Verdana" panose="020B0604030504040204" pitchFamily="34" charset="0"/>
                  <a:cs typeface="Verdana" panose="020B0604030504040204" pitchFamily="34" charset="0"/>
                </a:rPr>
                <a:t>Compile Parameters for Solution Design</a:t>
              </a:r>
            </a:p>
          </p:txBody>
        </p:sp>
        <p:cxnSp>
          <p:nvCxnSpPr>
            <p:cNvPr id="69" name="Connector: Elbow 68">
              <a:extLst>
                <a:ext uri="{FF2B5EF4-FFF2-40B4-BE49-F238E27FC236}">
                  <a16:creationId xmlns:a16="http://schemas.microsoft.com/office/drawing/2014/main" id="{E68C8377-B10F-4055-851F-36FA77061384}"/>
                </a:ext>
              </a:extLst>
            </p:cNvPr>
            <p:cNvCxnSpPr>
              <a:cxnSpLocks/>
              <a:stCxn id="50" idx="3"/>
              <a:endCxn id="51" idx="1"/>
            </p:cNvCxnSpPr>
            <p:nvPr/>
          </p:nvCxnSpPr>
          <p:spPr>
            <a:xfrm>
              <a:off x="2313018" y="5455342"/>
              <a:ext cx="550706" cy="329184"/>
            </a:xfrm>
            <a:prstGeom prst="bentConnector3">
              <a:avLst>
                <a:gd name="adj1" fmla="val 50000"/>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0" name="Connector: Elbow 69">
              <a:extLst>
                <a:ext uri="{FF2B5EF4-FFF2-40B4-BE49-F238E27FC236}">
                  <a16:creationId xmlns:a16="http://schemas.microsoft.com/office/drawing/2014/main" id="{1BFBEB14-486A-48A7-9BDB-B056BE9D1059}"/>
                </a:ext>
              </a:extLst>
            </p:cNvPr>
            <p:cNvCxnSpPr>
              <a:cxnSpLocks/>
              <a:stCxn id="50" idx="3"/>
              <a:endCxn id="67" idx="1"/>
            </p:cNvCxnSpPr>
            <p:nvPr/>
          </p:nvCxnSpPr>
          <p:spPr>
            <a:xfrm flipV="1">
              <a:off x="2313018" y="5101926"/>
              <a:ext cx="550706" cy="353416"/>
            </a:xfrm>
            <a:prstGeom prst="bentConnector3">
              <a:avLst>
                <a:gd name="adj1" fmla="val 50000"/>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1" name="Connector: Elbow 70">
              <a:extLst>
                <a:ext uri="{FF2B5EF4-FFF2-40B4-BE49-F238E27FC236}">
                  <a16:creationId xmlns:a16="http://schemas.microsoft.com/office/drawing/2014/main" id="{E1A47A6C-C2DA-48D6-B6A7-5EF5AB7128CB}"/>
                </a:ext>
              </a:extLst>
            </p:cNvPr>
            <p:cNvCxnSpPr>
              <a:cxnSpLocks/>
              <a:stCxn id="52" idx="3"/>
              <a:endCxn id="68" idx="1"/>
            </p:cNvCxnSpPr>
            <p:nvPr/>
          </p:nvCxnSpPr>
          <p:spPr>
            <a:xfrm flipV="1">
              <a:off x="9357389" y="5455342"/>
              <a:ext cx="487187" cy="329184"/>
            </a:xfrm>
            <a:prstGeom prst="bentConnector3">
              <a:avLst>
                <a:gd name="adj1" fmla="val 50000"/>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2" name="Connector: Elbow 71">
              <a:extLst>
                <a:ext uri="{FF2B5EF4-FFF2-40B4-BE49-F238E27FC236}">
                  <a16:creationId xmlns:a16="http://schemas.microsoft.com/office/drawing/2014/main" id="{557C3B8C-5F00-4C5F-AE24-8478736A908E}"/>
                </a:ext>
              </a:extLst>
            </p:cNvPr>
            <p:cNvCxnSpPr>
              <a:cxnSpLocks/>
              <a:stCxn id="67" idx="3"/>
              <a:endCxn id="68" idx="1"/>
            </p:cNvCxnSpPr>
            <p:nvPr/>
          </p:nvCxnSpPr>
          <p:spPr>
            <a:xfrm>
              <a:off x="9357391" y="5101926"/>
              <a:ext cx="487186" cy="353416"/>
            </a:xfrm>
            <a:prstGeom prst="bentConnector3">
              <a:avLst>
                <a:gd name="adj1" fmla="val 50000"/>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3" name="Straight Arrow Connector 72">
              <a:extLst>
                <a:ext uri="{FF2B5EF4-FFF2-40B4-BE49-F238E27FC236}">
                  <a16:creationId xmlns:a16="http://schemas.microsoft.com/office/drawing/2014/main" id="{71750762-D520-4F1F-BE69-0FE04A9EF41B}"/>
                </a:ext>
              </a:extLst>
            </p:cNvPr>
            <p:cNvCxnSpPr>
              <a:cxnSpLocks/>
              <a:endCxn id="53" idx="1"/>
            </p:cNvCxnSpPr>
            <p:nvPr/>
          </p:nvCxnSpPr>
          <p:spPr>
            <a:xfrm>
              <a:off x="5125142" y="5784526"/>
              <a:ext cx="233334" cy="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a:extLst>
                <a:ext uri="{FF2B5EF4-FFF2-40B4-BE49-F238E27FC236}">
                  <a16:creationId xmlns:a16="http://schemas.microsoft.com/office/drawing/2014/main" id="{3877442C-1066-47B5-8053-87AA0978A407}"/>
                </a:ext>
              </a:extLst>
            </p:cNvPr>
            <p:cNvCxnSpPr>
              <a:cxnSpLocks/>
              <a:stCxn id="53" idx="3"/>
              <a:endCxn id="52" idx="1"/>
            </p:cNvCxnSpPr>
            <p:nvPr/>
          </p:nvCxnSpPr>
          <p:spPr>
            <a:xfrm>
              <a:off x="7087219" y="5784526"/>
              <a:ext cx="233333" cy="0"/>
            </a:xfrm>
            <a:prstGeom prst="straightConnector1">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977695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E56EDAE-5E3A-4D8C-819E-59E29F5F6636}"/>
              </a:ext>
            </a:extLst>
          </p:cNvPr>
          <p:cNvSpPr>
            <a:spLocks noGrp="1"/>
          </p:cNvSpPr>
          <p:nvPr>
            <p:ph idx="1"/>
          </p:nvPr>
        </p:nvSpPr>
        <p:spPr>
          <a:xfrm>
            <a:off x="609600" y="3071193"/>
            <a:ext cx="10972800" cy="715615"/>
          </a:xfrm>
        </p:spPr>
        <p:txBody>
          <a:bodyPr/>
          <a:lstStyle/>
          <a:p>
            <a:pPr algn="ctr"/>
            <a:r>
              <a:rPr lang="en-US" dirty="0"/>
              <a:t>Q &amp; A</a:t>
            </a:r>
          </a:p>
        </p:txBody>
      </p:sp>
      <p:cxnSp>
        <p:nvCxnSpPr>
          <p:cNvPr id="3" name="Straight Connector 2">
            <a:extLst>
              <a:ext uri="{FF2B5EF4-FFF2-40B4-BE49-F238E27FC236}">
                <a16:creationId xmlns:a16="http://schemas.microsoft.com/office/drawing/2014/main" id="{CFF36E78-C7D6-4539-A6FA-0BBDF1935E75}"/>
              </a:ext>
            </a:extLst>
          </p:cNvPr>
          <p:cNvCxnSpPr>
            <a:cxnSpLocks/>
          </p:cNvCxnSpPr>
          <p:nvPr/>
        </p:nvCxnSpPr>
        <p:spPr>
          <a:xfrm>
            <a:off x="3775710" y="3677920"/>
            <a:ext cx="4667250" cy="0"/>
          </a:xfrm>
          <a:prstGeom prst="line">
            <a:avLst/>
          </a:prstGeom>
          <a:ln w="57150">
            <a:solidFill>
              <a:srgbClr val="7F7F7F"/>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148283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E56EDAE-5E3A-4D8C-819E-59E29F5F6636}"/>
              </a:ext>
            </a:extLst>
          </p:cNvPr>
          <p:cNvSpPr>
            <a:spLocks noGrp="1"/>
          </p:cNvSpPr>
          <p:nvPr>
            <p:ph idx="1"/>
          </p:nvPr>
        </p:nvSpPr>
        <p:spPr>
          <a:xfrm>
            <a:off x="609600" y="3071193"/>
            <a:ext cx="10972800" cy="715615"/>
          </a:xfrm>
        </p:spPr>
        <p:txBody>
          <a:bodyPr/>
          <a:lstStyle/>
          <a:p>
            <a:pPr algn="ctr"/>
            <a:r>
              <a:rPr lang="en-US" dirty="0"/>
              <a:t>APPENDIX</a:t>
            </a:r>
          </a:p>
        </p:txBody>
      </p:sp>
      <p:cxnSp>
        <p:nvCxnSpPr>
          <p:cNvPr id="3" name="Straight Connector 2">
            <a:extLst>
              <a:ext uri="{FF2B5EF4-FFF2-40B4-BE49-F238E27FC236}">
                <a16:creationId xmlns:a16="http://schemas.microsoft.com/office/drawing/2014/main" id="{CFF36E78-C7D6-4539-A6FA-0BBDF1935E75}"/>
              </a:ext>
            </a:extLst>
          </p:cNvPr>
          <p:cNvCxnSpPr>
            <a:cxnSpLocks/>
          </p:cNvCxnSpPr>
          <p:nvPr/>
        </p:nvCxnSpPr>
        <p:spPr>
          <a:xfrm>
            <a:off x="3775710" y="3677920"/>
            <a:ext cx="4667250" cy="0"/>
          </a:xfrm>
          <a:prstGeom prst="line">
            <a:avLst/>
          </a:prstGeom>
          <a:ln w="57150">
            <a:solidFill>
              <a:schemeClr val="tx1"/>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1043862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C3899-0B90-4ECF-9D00-953F6F079261}"/>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574F6036-99D1-460E-BB71-D48A2ABED9B8}"/>
              </a:ext>
            </a:extLst>
          </p:cNvPr>
          <p:cNvSpPr>
            <a:spLocks noGrp="1"/>
          </p:cNvSpPr>
          <p:nvPr>
            <p:ph idx="1"/>
          </p:nvPr>
        </p:nvSpPr>
        <p:spPr>
          <a:xfrm>
            <a:off x="1892585" y="1308719"/>
            <a:ext cx="8229600" cy="487362"/>
          </a:xfrm>
        </p:spPr>
        <p:txBody>
          <a:bodyPr/>
          <a:lstStyle/>
          <a:p>
            <a:pPr marL="0" indent="0">
              <a:buNone/>
            </a:pPr>
            <a:r>
              <a:rPr lang="en-US" sz="2400" dirty="0"/>
              <a:t>Context</a:t>
            </a:r>
          </a:p>
        </p:txBody>
      </p:sp>
      <p:grpSp>
        <p:nvGrpSpPr>
          <p:cNvPr id="31" name="Group 30">
            <a:extLst>
              <a:ext uri="{FF2B5EF4-FFF2-40B4-BE49-F238E27FC236}">
                <a16:creationId xmlns:a16="http://schemas.microsoft.com/office/drawing/2014/main" id="{D8D7EAB6-B446-C641-AD1A-0A61ACEC6590}"/>
              </a:ext>
            </a:extLst>
          </p:cNvPr>
          <p:cNvGrpSpPr/>
          <p:nvPr/>
        </p:nvGrpSpPr>
        <p:grpSpPr>
          <a:xfrm>
            <a:off x="837840" y="1112322"/>
            <a:ext cx="661690" cy="830997"/>
            <a:chOff x="837840" y="1112322"/>
            <a:chExt cx="661690" cy="830997"/>
          </a:xfrm>
        </p:grpSpPr>
        <p:sp>
          <p:nvSpPr>
            <p:cNvPr id="5" name="TextBox 4">
              <a:extLst>
                <a:ext uri="{FF2B5EF4-FFF2-40B4-BE49-F238E27FC236}">
                  <a16:creationId xmlns:a16="http://schemas.microsoft.com/office/drawing/2014/main" id="{C9D35176-D768-4B44-B8CF-6E6F5086ED83}"/>
                </a:ext>
              </a:extLst>
            </p:cNvPr>
            <p:cNvSpPr txBox="1"/>
            <p:nvPr/>
          </p:nvSpPr>
          <p:spPr>
            <a:xfrm>
              <a:off x="837840" y="1112322"/>
              <a:ext cx="575799" cy="830997"/>
            </a:xfrm>
            <a:prstGeom prst="rect">
              <a:avLst/>
            </a:prstGeom>
            <a:noFill/>
          </p:spPr>
          <p:txBody>
            <a:bodyPr wrap="none" rtlCol="0">
              <a:spAutoFit/>
            </a:bodyPr>
            <a:lstStyle/>
            <a:p>
              <a:pPr>
                <a:defRPr/>
              </a:pPr>
              <a:r>
                <a:rPr lang="en-US" sz="4800" dirty="0">
                  <a:solidFill>
                    <a:prstClr val="black"/>
                  </a:solidFill>
                  <a:latin typeface="Verdana" panose="020B0604030504040204" pitchFamily="34" charset="0"/>
                  <a:ea typeface="Verdana" panose="020B0604030504040204" pitchFamily="34" charset="0"/>
                </a:rPr>
                <a:t>1</a:t>
              </a:r>
            </a:p>
          </p:txBody>
        </p:sp>
        <p:cxnSp>
          <p:nvCxnSpPr>
            <p:cNvPr id="6" name="Straight Connector 5">
              <a:extLst>
                <a:ext uri="{FF2B5EF4-FFF2-40B4-BE49-F238E27FC236}">
                  <a16:creationId xmlns:a16="http://schemas.microsoft.com/office/drawing/2014/main" id="{7EADFD30-1380-493D-AD8B-0262B5DBDF6F}"/>
                </a:ext>
              </a:extLst>
            </p:cNvPr>
            <p:cNvCxnSpPr/>
            <p:nvPr/>
          </p:nvCxnSpPr>
          <p:spPr>
            <a:xfrm>
              <a:off x="1499530" y="1204445"/>
              <a:ext cx="0" cy="646750"/>
            </a:xfrm>
            <a:prstGeom prst="line">
              <a:avLst/>
            </a:prstGeom>
            <a:ln w="63500">
              <a:solidFill>
                <a:srgbClr val="801D3B"/>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80D37E5B-C777-3C4B-85BE-1FCCC066CFBF}"/>
              </a:ext>
            </a:extLst>
          </p:cNvPr>
          <p:cNvGrpSpPr/>
          <p:nvPr/>
        </p:nvGrpSpPr>
        <p:grpSpPr>
          <a:xfrm>
            <a:off x="830727" y="2184032"/>
            <a:ext cx="8960042" cy="830997"/>
            <a:chOff x="830727" y="2228331"/>
            <a:chExt cx="8960042" cy="830997"/>
          </a:xfrm>
        </p:grpSpPr>
        <p:grpSp>
          <p:nvGrpSpPr>
            <p:cNvPr id="14" name="Group 13">
              <a:extLst>
                <a:ext uri="{FF2B5EF4-FFF2-40B4-BE49-F238E27FC236}">
                  <a16:creationId xmlns:a16="http://schemas.microsoft.com/office/drawing/2014/main" id="{A63B162B-AC34-4761-B8FB-4093041AF158}"/>
                </a:ext>
              </a:extLst>
            </p:cNvPr>
            <p:cNvGrpSpPr/>
            <p:nvPr/>
          </p:nvGrpSpPr>
          <p:grpSpPr>
            <a:xfrm>
              <a:off x="830727" y="2228331"/>
              <a:ext cx="661690" cy="830997"/>
              <a:chOff x="914400" y="3907455"/>
              <a:chExt cx="661690" cy="830997"/>
            </a:xfrm>
          </p:grpSpPr>
          <p:sp>
            <p:nvSpPr>
              <p:cNvPr id="15" name="TextBox 14">
                <a:extLst>
                  <a:ext uri="{FF2B5EF4-FFF2-40B4-BE49-F238E27FC236}">
                    <a16:creationId xmlns:a16="http://schemas.microsoft.com/office/drawing/2014/main" id="{64B967E5-6975-47CE-A6ED-51A0C29A44A8}"/>
                  </a:ext>
                </a:extLst>
              </p:cNvPr>
              <p:cNvSpPr txBox="1"/>
              <p:nvPr/>
            </p:nvSpPr>
            <p:spPr>
              <a:xfrm>
                <a:off x="914400" y="3907455"/>
                <a:ext cx="575799" cy="830997"/>
              </a:xfrm>
              <a:prstGeom prst="rect">
                <a:avLst/>
              </a:prstGeom>
              <a:noFill/>
            </p:spPr>
            <p:txBody>
              <a:bodyPr wrap="none" rtlCol="0">
                <a:spAutoFit/>
              </a:bodyPr>
              <a:lstStyle/>
              <a:p>
                <a:pPr>
                  <a:defRPr/>
                </a:pPr>
                <a:r>
                  <a:rPr lang="en-US" sz="4800" dirty="0">
                    <a:solidFill>
                      <a:prstClr val="black"/>
                    </a:solidFill>
                    <a:latin typeface="Verdana" panose="020B0604030504040204" pitchFamily="34" charset="0"/>
                    <a:ea typeface="Verdana" panose="020B0604030504040204" pitchFamily="34" charset="0"/>
                  </a:rPr>
                  <a:t>2</a:t>
                </a:r>
              </a:p>
            </p:txBody>
          </p:sp>
          <p:cxnSp>
            <p:nvCxnSpPr>
              <p:cNvPr id="16" name="Straight Connector 15">
                <a:extLst>
                  <a:ext uri="{FF2B5EF4-FFF2-40B4-BE49-F238E27FC236}">
                    <a16:creationId xmlns:a16="http://schemas.microsoft.com/office/drawing/2014/main" id="{47208F4F-E553-4242-A7A9-2C66F504EE79}"/>
                  </a:ext>
                </a:extLst>
              </p:cNvPr>
              <p:cNvCxnSpPr>
                <a:cxnSpLocks/>
              </p:cNvCxnSpPr>
              <p:nvPr/>
            </p:nvCxnSpPr>
            <p:spPr>
              <a:xfrm>
                <a:off x="1576090" y="3999578"/>
                <a:ext cx="0" cy="646750"/>
              </a:xfrm>
              <a:prstGeom prst="line">
                <a:avLst/>
              </a:prstGeom>
              <a:ln w="6350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1" name="Rectangle 20">
              <a:extLst>
                <a:ext uri="{FF2B5EF4-FFF2-40B4-BE49-F238E27FC236}">
                  <a16:creationId xmlns:a16="http://schemas.microsoft.com/office/drawing/2014/main" id="{38D5282D-9C8A-4321-9D6C-86767655327B}"/>
                </a:ext>
              </a:extLst>
            </p:cNvPr>
            <p:cNvSpPr/>
            <p:nvPr/>
          </p:nvSpPr>
          <p:spPr>
            <a:xfrm>
              <a:off x="1833528" y="2438767"/>
              <a:ext cx="7957241" cy="461665"/>
            </a:xfrm>
            <a:prstGeom prst="rect">
              <a:avLst/>
            </a:prstGeom>
          </p:spPr>
          <p:txBody>
            <a:bodyPr wrap="square">
              <a:spAutoFit/>
            </a:bodyPr>
            <a:lstStyle/>
            <a:p>
              <a:r>
                <a:rPr lang="en-US" sz="2400" dirty="0">
                  <a:latin typeface="Verdana" panose="020B0604030504040204" pitchFamily="34" charset="0"/>
                  <a:ea typeface="Verdana" panose="020B0604030504040204" pitchFamily="34" charset="0"/>
                </a:rPr>
                <a:t>Our Approach</a:t>
              </a:r>
            </a:p>
          </p:txBody>
        </p:sp>
      </p:grpSp>
      <p:grpSp>
        <p:nvGrpSpPr>
          <p:cNvPr id="9" name="Group 8">
            <a:extLst>
              <a:ext uri="{FF2B5EF4-FFF2-40B4-BE49-F238E27FC236}">
                <a16:creationId xmlns:a16="http://schemas.microsoft.com/office/drawing/2014/main" id="{3CB64025-2901-7940-945F-35382E3AC860}"/>
              </a:ext>
            </a:extLst>
          </p:cNvPr>
          <p:cNvGrpSpPr/>
          <p:nvPr/>
        </p:nvGrpSpPr>
        <p:grpSpPr>
          <a:xfrm>
            <a:off x="845460" y="3255742"/>
            <a:ext cx="9835640" cy="830997"/>
            <a:chOff x="845460" y="3312391"/>
            <a:chExt cx="9835640" cy="830997"/>
          </a:xfrm>
        </p:grpSpPr>
        <p:grpSp>
          <p:nvGrpSpPr>
            <p:cNvPr id="17" name="Group 16">
              <a:extLst>
                <a:ext uri="{FF2B5EF4-FFF2-40B4-BE49-F238E27FC236}">
                  <a16:creationId xmlns:a16="http://schemas.microsoft.com/office/drawing/2014/main" id="{E74D6822-B4B8-4916-8D2C-AC809FA991EA}"/>
                </a:ext>
              </a:extLst>
            </p:cNvPr>
            <p:cNvGrpSpPr/>
            <p:nvPr/>
          </p:nvGrpSpPr>
          <p:grpSpPr>
            <a:xfrm>
              <a:off x="845460" y="3312391"/>
              <a:ext cx="661690" cy="830997"/>
              <a:chOff x="914400" y="3907455"/>
              <a:chExt cx="661690" cy="830997"/>
            </a:xfrm>
          </p:grpSpPr>
          <p:sp>
            <p:nvSpPr>
              <p:cNvPr id="18" name="TextBox 17">
                <a:extLst>
                  <a:ext uri="{FF2B5EF4-FFF2-40B4-BE49-F238E27FC236}">
                    <a16:creationId xmlns:a16="http://schemas.microsoft.com/office/drawing/2014/main" id="{A1E4FB52-75E6-45BF-9525-618478A18362}"/>
                  </a:ext>
                </a:extLst>
              </p:cNvPr>
              <p:cNvSpPr txBox="1"/>
              <p:nvPr/>
            </p:nvSpPr>
            <p:spPr>
              <a:xfrm>
                <a:off x="914400" y="3907455"/>
                <a:ext cx="575799" cy="830997"/>
              </a:xfrm>
              <a:prstGeom prst="rect">
                <a:avLst/>
              </a:prstGeom>
              <a:noFill/>
            </p:spPr>
            <p:txBody>
              <a:bodyPr wrap="none" rtlCol="0">
                <a:spAutoFit/>
              </a:bodyPr>
              <a:lstStyle/>
              <a:p>
                <a:pPr>
                  <a:defRPr/>
                </a:pPr>
                <a:r>
                  <a:rPr lang="en-US" sz="4800" dirty="0">
                    <a:solidFill>
                      <a:prstClr val="black"/>
                    </a:solidFill>
                    <a:latin typeface="Verdana" panose="020B0604030504040204" pitchFamily="34" charset="0"/>
                    <a:ea typeface="Verdana" panose="020B0604030504040204" pitchFamily="34" charset="0"/>
                  </a:rPr>
                  <a:t>3</a:t>
                </a:r>
              </a:p>
            </p:txBody>
          </p:sp>
          <p:cxnSp>
            <p:nvCxnSpPr>
              <p:cNvPr id="19" name="Straight Connector 18">
                <a:extLst>
                  <a:ext uri="{FF2B5EF4-FFF2-40B4-BE49-F238E27FC236}">
                    <a16:creationId xmlns:a16="http://schemas.microsoft.com/office/drawing/2014/main" id="{56EDC909-DA32-480B-86E9-E4458D5F6BA5}"/>
                  </a:ext>
                </a:extLst>
              </p:cNvPr>
              <p:cNvCxnSpPr/>
              <p:nvPr/>
            </p:nvCxnSpPr>
            <p:spPr>
              <a:xfrm>
                <a:off x="1576090" y="3999578"/>
                <a:ext cx="0" cy="646750"/>
              </a:xfrm>
              <a:prstGeom prst="line">
                <a:avLst/>
              </a:prstGeom>
              <a:ln w="63500">
                <a:solidFill>
                  <a:srgbClr val="02528F"/>
                </a:solidFill>
              </a:ln>
            </p:spPr>
            <p:style>
              <a:lnRef idx="1">
                <a:schemeClr val="accent1"/>
              </a:lnRef>
              <a:fillRef idx="0">
                <a:schemeClr val="accent1"/>
              </a:fillRef>
              <a:effectRef idx="0">
                <a:schemeClr val="accent1"/>
              </a:effectRef>
              <a:fontRef idx="minor">
                <a:schemeClr val="tx1"/>
              </a:fontRef>
            </p:style>
          </p:cxnSp>
        </p:grpSp>
        <p:sp>
          <p:nvSpPr>
            <p:cNvPr id="22" name="Rectangle 21">
              <a:extLst>
                <a:ext uri="{FF2B5EF4-FFF2-40B4-BE49-F238E27FC236}">
                  <a16:creationId xmlns:a16="http://schemas.microsoft.com/office/drawing/2014/main" id="{23726005-8504-46FD-97FF-7F3313B85FC4}"/>
                </a:ext>
              </a:extLst>
            </p:cNvPr>
            <p:cNvSpPr/>
            <p:nvPr/>
          </p:nvSpPr>
          <p:spPr>
            <a:xfrm>
              <a:off x="1833529" y="3543118"/>
              <a:ext cx="8847571" cy="461665"/>
            </a:xfrm>
            <a:prstGeom prst="rect">
              <a:avLst/>
            </a:prstGeom>
          </p:spPr>
          <p:txBody>
            <a:bodyPr wrap="square">
              <a:spAutoFit/>
            </a:bodyPr>
            <a:lstStyle/>
            <a:p>
              <a:r>
                <a:rPr lang="en-US" sz="2400" dirty="0">
                  <a:latin typeface="Verdana" panose="020B0604030504040204" pitchFamily="34" charset="0"/>
                  <a:ea typeface="Verdana" panose="020B0604030504040204" pitchFamily="34" charset="0"/>
                </a:rPr>
                <a:t>Work Deliverables</a:t>
              </a:r>
            </a:p>
          </p:txBody>
        </p:sp>
      </p:grpSp>
      <p:grpSp>
        <p:nvGrpSpPr>
          <p:cNvPr id="8" name="Group 7">
            <a:extLst>
              <a:ext uri="{FF2B5EF4-FFF2-40B4-BE49-F238E27FC236}">
                <a16:creationId xmlns:a16="http://schemas.microsoft.com/office/drawing/2014/main" id="{F47493C1-FDA7-5C4F-A6DE-B2112C99FE90}"/>
              </a:ext>
            </a:extLst>
          </p:cNvPr>
          <p:cNvGrpSpPr/>
          <p:nvPr/>
        </p:nvGrpSpPr>
        <p:grpSpPr>
          <a:xfrm>
            <a:off x="845460" y="4327452"/>
            <a:ext cx="6462005" cy="830997"/>
            <a:chOff x="845460" y="4396451"/>
            <a:chExt cx="6462005" cy="830997"/>
          </a:xfrm>
        </p:grpSpPr>
        <p:grpSp>
          <p:nvGrpSpPr>
            <p:cNvPr id="20" name="Group 19">
              <a:extLst>
                <a:ext uri="{FF2B5EF4-FFF2-40B4-BE49-F238E27FC236}">
                  <a16:creationId xmlns:a16="http://schemas.microsoft.com/office/drawing/2014/main" id="{AB821878-438E-4A7E-AB5D-A0BB1CA3B392}"/>
                </a:ext>
              </a:extLst>
            </p:cNvPr>
            <p:cNvGrpSpPr/>
            <p:nvPr/>
          </p:nvGrpSpPr>
          <p:grpSpPr>
            <a:xfrm>
              <a:off x="845460" y="4396451"/>
              <a:ext cx="661690" cy="830997"/>
              <a:chOff x="547926" y="4808821"/>
              <a:chExt cx="661690" cy="830997"/>
            </a:xfrm>
          </p:grpSpPr>
          <p:sp>
            <p:nvSpPr>
              <p:cNvPr id="11" name="TextBox 10">
                <a:extLst>
                  <a:ext uri="{FF2B5EF4-FFF2-40B4-BE49-F238E27FC236}">
                    <a16:creationId xmlns:a16="http://schemas.microsoft.com/office/drawing/2014/main" id="{112C80BD-297D-44EA-8510-2CB48AD9E64A}"/>
                  </a:ext>
                </a:extLst>
              </p:cNvPr>
              <p:cNvSpPr txBox="1"/>
              <p:nvPr/>
            </p:nvSpPr>
            <p:spPr>
              <a:xfrm>
                <a:off x="547926" y="4808821"/>
                <a:ext cx="575799" cy="830997"/>
              </a:xfrm>
              <a:prstGeom prst="rect">
                <a:avLst/>
              </a:prstGeom>
              <a:noFill/>
            </p:spPr>
            <p:txBody>
              <a:bodyPr wrap="none" rtlCol="0">
                <a:spAutoFit/>
              </a:bodyPr>
              <a:lstStyle/>
              <a:p>
                <a:pPr>
                  <a:defRPr/>
                </a:pPr>
                <a:r>
                  <a:rPr lang="en-US" sz="4800" dirty="0">
                    <a:solidFill>
                      <a:prstClr val="black"/>
                    </a:solidFill>
                    <a:latin typeface="Verdana" panose="020B0604030504040204" pitchFamily="34" charset="0"/>
                    <a:ea typeface="Verdana" panose="020B0604030504040204" pitchFamily="34" charset="0"/>
                  </a:rPr>
                  <a:t>4</a:t>
                </a:r>
              </a:p>
            </p:txBody>
          </p:sp>
          <p:cxnSp>
            <p:nvCxnSpPr>
              <p:cNvPr id="12" name="Straight Connector 11">
                <a:extLst>
                  <a:ext uri="{FF2B5EF4-FFF2-40B4-BE49-F238E27FC236}">
                    <a16:creationId xmlns:a16="http://schemas.microsoft.com/office/drawing/2014/main" id="{5CB999E2-DB94-4CE9-8FB9-9EE9DA2B0F38}"/>
                  </a:ext>
                </a:extLst>
              </p:cNvPr>
              <p:cNvCxnSpPr/>
              <p:nvPr/>
            </p:nvCxnSpPr>
            <p:spPr>
              <a:xfrm>
                <a:off x="1209616" y="4900943"/>
                <a:ext cx="0" cy="646750"/>
              </a:xfrm>
              <a:prstGeom prst="line">
                <a:avLst/>
              </a:prstGeom>
              <a:ln w="635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Rectangle 22">
              <a:extLst>
                <a:ext uri="{FF2B5EF4-FFF2-40B4-BE49-F238E27FC236}">
                  <a16:creationId xmlns:a16="http://schemas.microsoft.com/office/drawing/2014/main" id="{670A0A5F-6353-453F-BB8E-9D8242C432D2}"/>
                </a:ext>
              </a:extLst>
            </p:cNvPr>
            <p:cNvSpPr/>
            <p:nvPr/>
          </p:nvSpPr>
          <p:spPr>
            <a:xfrm>
              <a:off x="1833531" y="4581116"/>
              <a:ext cx="5473934" cy="461665"/>
            </a:xfrm>
            <a:prstGeom prst="rect">
              <a:avLst/>
            </a:prstGeom>
          </p:spPr>
          <p:txBody>
            <a:bodyPr wrap="none">
              <a:spAutoFit/>
            </a:bodyPr>
            <a:lstStyle/>
            <a:p>
              <a:r>
                <a:rPr lang="en-US" sz="2400" dirty="0">
                  <a:latin typeface="Verdana" panose="020B0604030504040204" pitchFamily="34" charset="0"/>
                  <a:ea typeface="Verdana" panose="020B0604030504040204" pitchFamily="34" charset="0"/>
                </a:rPr>
                <a:t>Takeaways and Recommendations</a:t>
              </a:r>
            </a:p>
          </p:txBody>
        </p:sp>
      </p:grpSp>
      <p:grpSp>
        <p:nvGrpSpPr>
          <p:cNvPr id="7" name="Group 6">
            <a:extLst>
              <a:ext uri="{FF2B5EF4-FFF2-40B4-BE49-F238E27FC236}">
                <a16:creationId xmlns:a16="http://schemas.microsoft.com/office/drawing/2014/main" id="{34F4ED82-0E82-334B-AA77-C41033D06172}"/>
              </a:ext>
            </a:extLst>
          </p:cNvPr>
          <p:cNvGrpSpPr/>
          <p:nvPr/>
        </p:nvGrpSpPr>
        <p:grpSpPr>
          <a:xfrm>
            <a:off x="845460" y="5399164"/>
            <a:ext cx="2067213" cy="830997"/>
            <a:chOff x="845460" y="5399164"/>
            <a:chExt cx="2067213" cy="830997"/>
          </a:xfrm>
        </p:grpSpPr>
        <p:sp>
          <p:nvSpPr>
            <p:cNvPr id="28" name="TextBox 27">
              <a:extLst>
                <a:ext uri="{FF2B5EF4-FFF2-40B4-BE49-F238E27FC236}">
                  <a16:creationId xmlns:a16="http://schemas.microsoft.com/office/drawing/2014/main" id="{AFA8A32C-553D-DA47-9F5E-37EB2D1436F8}"/>
                </a:ext>
              </a:extLst>
            </p:cNvPr>
            <p:cNvSpPr txBox="1"/>
            <p:nvPr/>
          </p:nvSpPr>
          <p:spPr>
            <a:xfrm>
              <a:off x="845460" y="5399164"/>
              <a:ext cx="575799" cy="830997"/>
            </a:xfrm>
            <a:prstGeom prst="rect">
              <a:avLst/>
            </a:prstGeom>
            <a:noFill/>
          </p:spPr>
          <p:txBody>
            <a:bodyPr wrap="none" rtlCol="0">
              <a:spAutoFit/>
            </a:bodyPr>
            <a:lstStyle/>
            <a:p>
              <a:pPr>
                <a:defRPr/>
              </a:pPr>
              <a:r>
                <a:rPr lang="en-US" sz="4800" dirty="0">
                  <a:solidFill>
                    <a:prstClr val="black"/>
                  </a:solidFill>
                  <a:latin typeface="Verdana" panose="020B0604030504040204" pitchFamily="34" charset="0"/>
                  <a:ea typeface="Verdana" panose="020B0604030504040204" pitchFamily="34" charset="0"/>
                </a:rPr>
                <a:t>5</a:t>
              </a:r>
            </a:p>
          </p:txBody>
        </p:sp>
        <p:sp>
          <p:nvSpPr>
            <p:cNvPr id="30" name="Rectangle 29">
              <a:extLst>
                <a:ext uri="{FF2B5EF4-FFF2-40B4-BE49-F238E27FC236}">
                  <a16:creationId xmlns:a16="http://schemas.microsoft.com/office/drawing/2014/main" id="{AC9340F8-F9C8-604E-A511-7876AFF23E9B}"/>
                </a:ext>
              </a:extLst>
            </p:cNvPr>
            <p:cNvSpPr/>
            <p:nvPr/>
          </p:nvSpPr>
          <p:spPr>
            <a:xfrm>
              <a:off x="1833531" y="5583829"/>
              <a:ext cx="1079142" cy="461665"/>
            </a:xfrm>
            <a:prstGeom prst="rect">
              <a:avLst/>
            </a:prstGeom>
          </p:spPr>
          <p:txBody>
            <a:bodyPr wrap="none">
              <a:spAutoFit/>
            </a:bodyPr>
            <a:lstStyle/>
            <a:p>
              <a:r>
                <a:rPr lang="en-US" sz="2400" dirty="0">
                  <a:latin typeface="Verdana" panose="020B0604030504040204" pitchFamily="34" charset="0"/>
                  <a:ea typeface="Verdana" panose="020B0604030504040204" pitchFamily="34" charset="0"/>
                </a:rPr>
                <a:t>Q &amp; A</a:t>
              </a:r>
            </a:p>
          </p:txBody>
        </p:sp>
      </p:grpSp>
      <p:cxnSp>
        <p:nvCxnSpPr>
          <p:cNvPr id="35" name="Straight Connector 34">
            <a:extLst>
              <a:ext uri="{FF2B5EF4-FFF2-40B4-BE49-F238E27FC236}">
                <a16:creationId xmlns:a16="http://schemas.microsoft.com/office/drawing/2014/main" id="{F8865573-3C80-4EAA-867E-9A6B11EC011A}"/>
              </a:ext>
            </a:extLst>
          </p:cNvPr>
          <p:cNvCxnSpPr/>
          <p:nvPr/>
        </p:nvCxnSpPr>
        <p:spPr>
          <a:xfrm>
            <a:off x="1508874" y="5491286"/>
            <a:ext cx="0" cy="646750"/>
          </a:xfrm>
          <a:prstGeom prst="line">
            <a:avLst/>
          </a:prstGeom>
          <a:ln w="63500">
            <a:solidFill>
              <a:srgbClr val="7F7F7F"/>
            </a:solidFill>
          </a:ln>
        </p:spPr>
        <p:style>
          <a:lnRef idx="1">
            <a:schemeClr val="accent1"/>
          </a:lnRef>
          <a:fillRef idx="0">
            <a:schemeClr val="accent1"/>
          </a:fillRef>
          <a:effectRef idx="0">
            <a:schemeClr val="accent1"/>
          </a:effectRef>
          <a:fontRef idx="minor">
            <a:schemeClr val="tx1"/>
          </a:fontRef>
        </p:style>
      </p:cxnSp>
      <p:sp>
        <p:nvSpPr>
          <p:cNvPr id="29" name="Slide Number Placeholder 10">
            <a:extLst>
              <a:ext uri="{FF2B5EF4-FFF2-40B4-BE49-F238E27FC236}">
                <a16:creationId xmlns:a16="http://schemas.microsoft.com/office/drawing/2014/main" id="{8CAAA16A-05B2-40D0-B35E-3AF1452AC99E}"/>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2</a:t>
            </a:fld>
            <a:endParaRPr lang="en-US" dirty="0"/>
          </a:p>
        </p:txBody>
      </p:sp>
    </p:spTree>
    <p:extLst>
      <p:ext uri="{BB962C8B-B14F-4D97-AF65-F5344CB8AC3E}">
        <p14:creationId xmlns:p14="http://schemas.microsoft.com/office/powerpoint/2010/main" val="23835695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1426F-017A-4D9E-BCE3-C6A4E385CBC1}"/>
              </a:ext>
            </a:extLst>
          </p:cNvPr>
          <p:cNvSpPr>
            <a:spLocks noGrp="1"/>
          </p:cNvSpPr>
          <p:nvPr>
            <p:ph type="title"/>
          </p:nvPr>
        </p:nvSpPr>
        <p:spPr>
          <a:xfrm>
            <a:off x="1320800" y="198438"/>
            <a:ext cx="10261600" cy="487362"/>
          </a:xfrm>
        </p:spPr>
        <p:txBody>
          <a:bodyPr/>
          <a:lstStyle/>
          <a:p>
            <a:r>
              <a:rPr lang="en-US" dirty="0"/>
              <a:t>AHRQ evidence-based Care Transformation Support (ACTS)</a:t>
            </a:r>
          </a:p>
        </p:txBody>
      </p:sp>
      <p:sp>
        <p:nvSpPr>
          <p:cNvPr id="5" name="Text Placeholder 4">
            <a:extLst>
              <a:ext uri="{FF2B5EF4-FFF2-40B4-BE49-F238E27FC236}">
                <a16:creationId xmlns:a16="http://schemas.microsoft.com/office/drawing/2014/main" id="{7019C177-0F59-4116-AD58-804C5FDF9F74}"/>
              </a:ext>
            </a:extLst>
          </p:cNvPr>
          <p:cNvSpPr>
            <a:spLocks noGrp="1"/>
          </p:cNvSpPr>
          <p:nvPr>
            <p:ph type="body" sz="quarter" idx="13"/>
          </p:nvPr>
        </p:nvSpPr>
        <p:spPr>
          <a:xfrm>
            <a:off x="609600" y="944251"/>
            <a:ext cx="10972800" cy="417512"/>
          </a:xfrm>
        </p:spPr>
        <p:txBody>
          <a:bodyPr/>
          <a:lstStyle/>
          <a:p>
            <a:r>
              <a:rPr lang="en-US" dirty="0"/>
              <a:t>This is an opportunity to collaborate with the ACTS Team as VHA transforms into an HRO and execute an efficient and effective clinical practice guidelines supply chain by combining standards that are fit for purpose at multiple levels.</a:t>
            </a:r>
          </a:p>
        </p:txBody>
      </p:sp>
      <p:sp>
        <p:nvSpPr>
          <p:cNvPr id="27" name="Slide Number Placeholder 2">
            <a:extLst>
              <a:ext uri="{FF2B5EF4-FFF2-40B4-BE49-F238E27FC236}">
                <a16:creationId xmlns:a16="http://schemas.microsoft.com/office/drawing/2014/main" id="{7F829A4D-1283-4F09-BE91-F68BD6959D66}"/>
              </a:ext>
            </a:extLst>
          </p:cNvPr>
          <p:cNvSpPr>
            <a:spLocks noGrp="1"/>
          </p:cNvSpPr>
          <p:nvPr>
            <p:ph type="sldNum" sz="quarter" idx="12"/>
          </p:nvPr>
        </p:nvSpPr>
        <p:spPr>
          <a:xfrm>
            <a:off x="8737600" y="6553200"/>
            <a:ext cx="2844800" cy="304800"/>
          </a:xfrm>
        </p:spPr>
        <p:txBody>
          <a:bodyPr/>
          <a:lstStyle/>
          <a:p>
            <a:fld id="{EBFBA576-A967-4AEE-9507-7735417EF1F8}" type="slidenum">
              <a:rPr lang="en-US" smtClean="0"/>
              <a:pPr/>
              <a:t>20</a:t>
            </a:fld>
            <a:endParaRPr lang="en-US" dirty="0"/>
          </a:p>
        </p:txBody>
      </p:sp>
      <p:grpSp>
        <p:nvGrpSpPr>
          <p:cNvPr id="3" name="Group 2">
            <a:extLst>
              <a:ext uri="{FF2B5EF4-FFF2-40B4-BE49-F238E27FC236}">
                <a16:creationId xmlns:a16="http://schemas.microsoft.com/office/drawing/2014/main" id="{1CC4C172-89CF-42EC-96B8-C8A97032AD28}"/>
              </a:ext>
            </a:extLst>
          </p:cNvPr>
          <p:cNvGrpSpPr/>
          <p:nvPr/>
        </p:nvGrpSpPr>
        <p:grpSpPr>
          <a:xfrm>
            <a:off x="865158" y="1733701"/>
            <a:ext cx="10461684" cy="4355799"/>
            <a:chOff x="865158" y="1946195"/>
            <a:chExt cx="10461684" cy="4355799"/>
          </a:xfrm>
        </p:grpSpPr>
        <p:sp>
          <p:nvSpPr>
            <p:cNvPr id="6" name="Rectangle 5">
              <a:extLst>
                <a:ext uri="{FF2B5EF4-FFF2-40B4-BE49-F238E27FC236}">
                  <a16:creationId xmlns:a16="http://schemas.microsoft.com/office/drawing/2014/main" id="{E81493B4-6F6A-4601-8D88-6408466AFA8D}"/>
                </a:ext>
              </a:extLst>
            </p:cNvPr>
            <p:cNvSpPr/>
            <p:nvPr/>
          </p:nvSpPr>
          <p:spPr>
            <a:xfrm>
              <a:off x="8035405" y="1946196"/>
              <a:ext cx="3291437" cy="3718003"/>
            </a:xfrm>
            <a:prstGeom prst="rect">
              <a:avLst/>
            </a:prstGeom>
            <a:noFill/>
            <a:ln w="222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000000"/>
                  </a:solidFill>
                  <a:latin typeface="Verdana" panose="020B0604030504040204" pitchFamily="34" charset="0"/>
                  <a:ea typeface="Verdana" panose="020B0604030504040204" pitchFamily="34" charset="0"/>
                  <a:cs typeface="Verdana" panose="020B0604030504040204" pitchFamily="34" charset="0"/>
                </a:rPr>
                <a:t>Guideline Automation</a:t>
              </a:r>
              <a:endParaRPr kumimoji="0" lang="en-US" sz="1400" b="1" i="0" u="none" strike="noStrike" kern="1200" cap="none"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p:txBody>
        </p:sp>
        <p:sp>
          <p:nvSpPr>
            <p:cNvPr id="7" name="TextBox 6">
              <a:extLst>
                <a:ext uri="{FF2B5EF4-FFF2-40B4-BE49-F238E27FC236}">
                  <a16:creationId xmlns:a16="http://schemas.microsoft.com/office/drawing/2014/main" id="{04A3DFC7-1949-478A-96AB-A36BDABC49B7}"/>
                </a:ext>
              </a:extLst>
            </p:cNvPr>
            <p:cNvSpPr txBox="1"/>
            <p:nvPr/>
          </p:nvSpPr>
          <p:spPr>
            <a:xfrm>
              <a:off x="8253962" y="3664950"/>
              <a:ext cx="2854323" cy="600164"/>
            </a:xfrm>
            <a:prstGeom prst="rect">
              <a:avLst/>
            </a:prstGeom>
            <a:noFill/>
          </p:spPr>
          <p:txBody>
            <a:bodyPr wrap="square" rtlCol="0">
              <a:spAutoFit/>
            </a:bodyPr>
            <a:lstStyle/>
            <a:p>
              <a:pPr lvl="0">
                <a:defRPr/>
              </a:pPr>
              <a:r>
                <a:rPr lang="en-US" sz="1100" dirty="0">
                  <a:solidFill>
                    <a:srgbClr val="000000"/>
                  </a:solidFill>
                  <a:latin typeface="Verdana" panose="020B0604030504040204" pitchFamily="34" charset="0"/>
                  <a:ea typeface="Verdana" panose="020B0604030504040204" pitchFamily="34" charset="0"/>
                  <a:cs typeface="Verdana" panose="020B0604030504040204" pitchFamily="34" charset="0"/>
                </a:rPr>
                <a:t>Interested in interoperable CDS that could enable, among other things, automated update of guidelines</a:t>
              </a:r>
            </a:p>
          </p:txBody>
        </p:sp>
        <p:sp>
          <p:nvSpPr>
            <p:cNvPr id="19" name="Rectangle 18">
              <a:extLst>
                <a:ext uri="{FF2B5EF4-FFF2-40B4-BE49-F238E27FC236}">
                  <a16:creationId xmlns:a16="http://schemas.microsoft.com/office/drawing/2014/main" id="{09223E83-1355-499D-A947-75D035E230C5}"/>
                </a:ext>
              </a:extLst>
            </p:cNvPr>
            <p:cNvSpPr/>
            <p:nvPr/>
          </p:nvSpPr>
          <p:spPr>
            <a:xfrm>
              <a:off x="4450281" y="1946195"/>
              <a:ext cx="3291437" cy="3718005"/>
            </a:xfrm>
            <a:prstGeom prst="rect">
              <a:avLst/>
            </a:prstGeom>
            <a:noFill/>
            <a:ln w="222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Agency Collaboration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ea typeface="Verdana" panose="020B0604030504040204" pitchFamily="34" charset="0"/>
                <a:cs typeface="Verdana" panose="020B0604030504040204" pitchFamily="34" charset="0"/>
              </a:endParaRPr>
            </a:p>
          </p:txBody>
        </p:sp>
        <p:sp>
          <p:nvSpPr>
            <p:cNvPr id="20" name="Rectangle 19">
              <a:extLst>
                <a:ext uri="{FF2B5EF4-FFF2-40B4-BE49-F238E27FC236}">
                  <a16:creationId xmlns:a16="http://schemas.microsoft.com/office/drawing/2014/main" id="{344193CB-216A-4E53-9C48-E469E3BC3C44}"/>
                </a:ext>
              </a:extLst>
            </p:cNvPr>
            <p:cNvSpPr/>
            <p:nvPr/>
          </p:nvSpPr>
          <p:spPr>
            <a:xfrm>
              <a:off x="865158" y="1946195"/>
              <a:ext cx="3291436" cy="3718005"/>
            </a:xfrm>
            <a:prstGeom prst="rect">
              <a:avLst/>
            </a:prstGeom>
            <a:noFill/>
            <a:ln w="222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0"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COVID-19 Guidance to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Action Collaborative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00" b="1" i="0" u="none" strike="noStrike" kern="1200" cap="none" spc="3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1" name="TextBox 20">
              <a:extLst>
                <a:ext uri="{FF2B5EF4-FFF2-40B4-BE49-F238E27FC236}">
                  <a16:creationId xmlns:a16="http://schemas.microsoft.com/office/drawing/2014/main" id="{820D8ED1-62F7-4BB9-AEB0-4FCC14F64E10}"/>
                </a:ext>
              </a:extLst>
            </p:cNvPr>
            <p:cNvSpPr txBox="1"/>
            <p:nvPr/>
          </p:nvSpPr>
          <p:spPr>
            <a:xfrm>
              <a:off x="1083715" y="3664950"/>
              <a:ext cx="2854323" cy="1615827"/>
            </a:xfrm>
            <a:prstGeom prst="rect">
              <a:avLst/>
            </a:prstGeom>
            <a:noFill/>
          </p:spPr>
          <p:txBody>
            <a:bodyPr wrap="square" rtlCol="0">
              <a:spAutoFit/>
            </a:bodyPr>
            <a:lstStyle/>
            <a:p>
              <a:pPr lvl="0">
                <a:defRPr/>
              </a:pPr>
              <a:r>
                <a:rPr lang="en-US" sz="1100" dirty="0">
                  <a:solidFill>
                    <a:srgbClr val="000000"/>
                  </a:solidFill>
                  <a:latin typeface="Verdana" panose="020B0604030504040204" pitchFamily="34" charset="0"/>
                  <a:ea typeface="Verdana" panose="020B0604030504040204" pitchFamily="34" charset="0"/>
                  <a:cs typeface="Verdana" panose="020B0604030504040204" pitchFamily="34" charset="0"/>
                </a:rPr>
                <a:t>“…to support those working along the COVID-19 'knowledge supply chain' (data-to evidence-to knowledge-to guidance-to action) to improve clinical guidance development and workflow integration for COVID-19 (and beyond) to make the knowledge supply chain more efficient and effective”</a:t>
              </a:r>
              <a:r>
                <a:rPr lang="en-US" sz="1100" baseline="30000" dirty="0">
                  <a:solidFill>
                    <a:srgbClr val="000000"/>
                  </a:solidFill>
                  <a:latin typeface="Verdana" panose="020B0604030504040204" pitchFamily="34" charset="0"/>
                  <a:ea typeface="Verdana" panose="020B0604030504040204" pitchFamily="34" charset="0"/>
                  <a:cs typeface="Verdana" panose="020B0604030504040204" pitchFamily="34" charset="0"/>
                </a:rPr>
                <a:t>1</a:t>
              </a:r>
            </a:p>
          </p:txBody>
        </p:sp>
        <p:sp>
          <p:nvSpPr>
            <p:cNvPr id="22" name="TextBox 21">
              <a:extLst>
                <a:ext uri="{FF2B5EF4-FFF2-40B4-BE49-F238E27FC236}">
                  <a16:creationId xmlns:a16="http://schemas.microsoft.com/office/drawing/2014/main" id="{D86E108F-5897-4532-A42C-4A0A8CE48DC0}"/>
                </a:ext>
              </a:extLst>
            </p:cNvPr>
            <p:cNvSpPr txBox="1"/>
            <p:nvPr/>
          </p:nvSpPr>
          <p:spPr>
            <a:xfrm>
              <a:off x="4668838" y="3664950"/>
              <a:ext cx="2854323" cy="769441"/>
            </a:xfrm>
            <a:prstGeom prst="rect">
              <a:avLst/>
            </a:prstGeom>
            <a:noFill/>
          </p:spPr>
          <p:txBody>
            <a:bodyPr wrap="square" rtlCol="0">
              <a:spAutoFit/>
            </a:bodyPr>
            <a:lstStyle/>
            <a:p>
              <a:pPr lvl="0">
                <a:defRPr/>
              </a:pPr>
              <a:r>
                <a:rPr lang="en-US" sz="1100" dirty="0">
                  <a:solidFill>
                    <a:srgbClr val="000000"/>
                  </a:solidFill>
                  <a:latin typeface="Verdana" panose="020B0604030504040204" pitchFamily="34" charset="0"/>
                  <a:ea typeface="Verdana" panose="020B0604030504040204" pitchFamily="34" charset="0"/>
                  <a:cs typeface="Verdana" panose="020B0604030504040204" pitchFamily="34" charset="0"/>
                </a:rPr>
                <a:t>Fostering collaboration among groups (e.g. the CDC) developing COVID clinical decision support (CDS) knowledge artifacts</a:t>
              </a:r>
            </a:p>
          </p:txBody>
        </p:sp>
        <p:sp>
          <p:nvSpPr>
            <p:cNvPr id="8" name="Rectangle 7">
              <a:extLst>
                <a:ext uri="{FF2B5EF4-FFF2-40B4-BE49-F238E27FC236}">
                  <a16:creationId xmlns:a16="http://schemas.microsoft.com/office/drawing/2014/main" id="{A7DF32D4-C1D1-424A-8B38-236150FB2263}"/>
                </a:ext>
              </a:extLst>
            </p:cNvPr>
            <p:cNvSpPr/>
            <p:nvPr/>
          </p:nvSpPr>
          <p:spPr>
            <a:xfrm>
              <a:off x="1067976" y="2117386"/>
              <a:ext cx="10066180" cy="503733"/>
            </a:xfrm>
            <a:prstGeom prst="rect">
              <a:avLst/>
            </a:prstGeom>
            <a:solidFill>
              <a:schemeClr val="bg1"/>
            </a:solid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normalizeH="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ACTS</a:t>
              </a:r>
              <a:endParaRPr kumimoji="0" lang="en-US" sz="1000" b="0" i="0" u="none" strike="noStrike" kern="1200" cap="none" normalizeH="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 name="Rectangle 11">
              <a:extLst>
                <a:ext uri="{FF2B5EF4-FFF2-40B4-BE49-F238E27FC236}">
                  <a16:creationId xmlns:a16="http://schemas.microsoft.com/office/drawing/2014/main" id="{FFDC5195-18F9-47B3-A898-C56402676A78}"/>
                </a:ext>
              </a:extLst>
            </p:cNvPr>
            <p:cNvSpPr/>
            <p:nvPr/>
          </p:nvSpPr>
          <p:spPr>
            <a:xfrm>
              <a:off x="865158" y="5798261"/>
              <a:ext cx="10461684" cy="503733"/>
            </a:xfrm>
            <a:prstGeom prst="rect">
              <a:avLst/>
            </a:prstGeom>
            <a:solidFill>
              <a:schemeClr val="bg1"/>
            </a:solidFill>
            <a:ln>
              <a:solidFill>
                <a:schemeClr val="accent1"/>
              </a:solidFill>
            </a:ln>
          </p:spPr>
          <p:style>
            <a:lnRef idx="2">
              <a:schemeClr val="accent1"/>
            </a:lnRef>
            <a:fillRef idx="1">
              <a:schemeClr val="lt1"/>
            </a:fillRef>
            <a:effectRef idx="0">
              <a:schemeClr val="accent1"/>
            </a:effectRef>
            <a:fontRef idx="minor">
              <a:schemeClr val="dk1"/>
            </a:fontRef>
          </p:style>
          <p:txBody>
            <a:bodyPr lIns="0" tIns="0" rIns="0" bIns="0"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By investing resources, we </a:t>
              </a:r>
              <a:r>
                <a:rPr lang="en-US" sz="1400" b="1" dirty="0">
                  <a:solidFill>
                    <a:schemeClr val="tx1"/>
                  </a:solidFill>
                  <a:latin typeface="Verdana" panose="020B0604030504040204" pitchFamily="34" charset="0"/>
                  <a:ea typeface="Verdana" panose="020B0604030504040204" pitchFamily="34" charset="0"/>
                  <a:cs typeface="Verdana" panose="020B0604030504040204" pitchFamily="34" charset="0"/>
                </a:rPr>
                <a:t>can create implementation guides in collaboration with ACTS</a:t>
              </a:r>
              <a:endParaRPr kumimoji="0" lang="en-US" sz="800" b="0" i="0" u="none" strike="noStrike" kern="1200" cap="none" normalizeH="0" noProof="0" dirty="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sp>
        <p:nvSpPr>
          <p:cNvPr id="4" name="TextBox 3">
            <a:extLst>
              <a:ext uri="{FF2B5EF4-FFF2-40B4-BE49-F238E27FC236}">
                <a16:creationId xmlns:a16="http://schemas.microsoft.com/office/drawing/2014/main" id="{AB27F1FB-9944-42B9-BD67-D5E1456DCEAD}"/>
              </a:ext>
            </a:extLst>
          </p:cNvPr>
          <p:cNvSpPr txBox="1"/>
          <p:nvPr/>
        </p:nvSpPr>
        <p:spPr>
          <a:xfrm>
            <a:off x="0" y="6259909"/>
            <a:ext cx="6553200" cy="215444"/>
          </a:xfrm>
          <a:prstGeom prst="rect">
            <a:avLst/>
          </a:prstGeom>
          <a:noFill/>
        </p:spPr>
        <p:txBody>
          <a:bodyPr wrap="square" rtlCol="0">
            <a:spAutoFit/>
          </a:bodyPr>
          <a:lstStyle/>
          <a:p>
            <a:r>
              <a:rPr lang="en-US" sz="800" dirty="0">
                <a:latin typeface="Verdana" panose="020B0604030504040204" pitchFamily="34" charset="0"/>
                <a:ea typeface="Verdana" panose="020B0604030504040204" pitchFamily="34" charset="0"/>
                <a:cs typeface="Verdana" panose="020B0604030504040204" pitchFamily="34" charset="0"/>
              </a:rPr>
              <a:t>1. </a:t>
            </a:r>
            <a:r>
              <a:rPr lang="en-US" sz="800" dirty="0">
                <a:latin typeface="Verdana" panose="020B0604030504040204" pitchFamily="34" charset="0"/>
                <a:ea typeface="Verdana" panose="020B0604030504040204" pitchFamily="34" charset="0"/>
                <a:hlinkClick r:id="rId3"/>
              </a:rPr>
              <a:t>https://digital.ahrq.gov/acts</a:t>
            </a:r>
            <a:endParaRPr lang="en-US"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315952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2D1B1-EA2E-4F06-8D90-92BB1F7F7B84}"/>
              </a:ext>
            </a:extLst>
          </p:cNvPr>
          <p:cNvSpPr>
            <a:spLocks noGrp="1"/>
          </p:cNvSpPr>
          <p:nvPr>
            <p:ph type="title"/>
          </p:nvPr>
        </p:nvSpPr>
        <p:spPr>
          <a:xfrm>
            <a:off x="1320800" y="198438"/>
            <a:ext cx="10261600" cy="487362"/>
          </a:xfrm>
        </p:spPr>
        <p:txBody>
          <a:bodyPr/>
          <a:lstStyle/>
          <a:p>
            <a:r>
              <a:rPr lang="en-US" dirty="0"/>
              <a:t>Analysis Normal Form (anf) OVERVIEW</a:t>
            </a:r>
          </a:p>
        </p:txBody>
      </p:sp>
      <p:sp>
        <p:nvSpPr>
          <p:cNvPr id="5" name="Text Placeholder 4">
            <a:extLst>
              <a:ext uri="{FF2B5EF4-FFF2-40B4-BE49-F238E27FC236}">
                <a16:creationId xmlns:a16="http://schemas.microsoft.com/office/drawing/2014/main" id="{09EF881B-BE61-483C-AC0E-AFCF9DF9C18C}"/>
              </a:ext>
            </a:extLst>
          </p:cNvPr>
          <p:cNvSpPr>
            <a:spLocks noGrp="1"/>
          </p:cNvSpPr>
          <p:nvPr>
            <p:ph type="body" sz="quarter" idx="13"/>
          </p:nvPr>
        </p:nvSpPr>
        <p:spPr>
          <a:xfrm>
            <a:off x="609600" y="944251"/>
            <a:ext cx="10972800" cy="417512"/>
          </a:xfrm>
        </p:spPr>
        <p:txBody>
          <a:bodyPr lIns="91440" tIns="45720" rIns="91440" bIns="45720" anchor="t"/>
          <a:lstStyle/>
          <a:p>
            <a:r>
              <a:rPr lang="en-US" dirty="0">
                <a:latin typeface="Verdana"/>
                <a:ea typeface="Verdana"/>
                <a:cs typeface="Verdana"/>
              </a:rPr>
              <a:t>ANF is an HL7 clinical data model used to transform clinical data so it can be shared and </a:t>
            </a:r>
            <a:r>
              <a:rPr lang="en-US" b="1" dirty="0">
                <a:latin typeface="Verdana"/>
                <a:ea typeface="Verdana"/>
                <a:cs typeface="Verdana"/>
              </a:rPr>
              <a:t>interpreted consistently </a:t>
            </a:r>
            <a:r>
              <a:rPr lang="en-US" dirty="0">
                <a:latin typeface="Verdana"/>
                <a:ea typeface="Verdana"/>
                <a:cs typeface="Verdana"/>
              </a:rPr>
              <a:t>across systems thereby </a:t>
            </a:r>
            <a:r>
              <a:rPr lang="en-US" b="1" dirty="0">
                <a:latin typeface="Verdana"/>
                <a:ea typeface="Verdana"/>
                <a:cs typeface="Verdana"/>
              </a:rPr>
              <a:t>facilitating analysis</a:t>
            </a:r>
            <a:r>
              <a:rPr lang="en-US" dirty="0">
                <a:latin typeface="Verdana"/>
                <a:ea typeface="Verdana"/>
                <a:cs typeface="Verdana"/>
              </a:rPr>
              <a:t>.</a:t>
            </a:r>
          </a:p>
        </p:txBody>
      </p:sp>
      <p:sp>
        <p:nvSpPr>
          <p:cNvPr id="32" name="Slide Number Placeholder 10">
            <a:extLst>
              <a:ext uri="{FF2B5EF4-FFF2-40B4-BE49-F238E27FC236}">
                <a16:creationId xmlns:a16="http://schemas.microsoft.com/office/drawing/2014/main" id="{683EE05C-02BA-4325-AC7D-1256AD181022}"/>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21</a:t>
            </a:fld>
            <a:endParaRPr lang="en-US" dirty="0"/>
          </a:p>
        </p:txBody>
      </p:sp>
      <p:graphicFrame>
        <p:nvGraphicFramePr>
          <p:cNvPr id="17" name="Diagram 16">
            <a:extLst>
              <a:ext uri="{FF2B5EF4-FFF2-40B4-BE49-F238E27FC236}">
                <a16:creationId xmlns:a16="http://schemas.microsoft.com/office/drawing/2014/main" id="{3FABA9E2-87DF-4732-B5A5-C51D362A34C0}"/>
              </a:ext>
            </a:extLst>
          </p:cNvPr>
          <p:cNvGraphicFramePr/>
          <p:nvPr>
            <p:extLst>
              <p:ext uri="{D42A27DB-BD31-4B8C-83A1-F6EECF244321}">
                <p14:modId xmlns:p14="http://schemas.microsoft.com/office/powerpoint/2010/main" val="3952373712"/>
              </p:ext>
            </p:extLst>
          </p:nvPr>
        </p:nvGraphicFramePr>
        <p:xfrm>
          <a:off x="224844" y="1620214"/>
          <a:ext cx="4592984" cy="42722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9" name="Group 78">
            <a:extLst>
              <a:ext uri="{FF2B5EF4-FFF2-40B4-BE49-F238E27FC236}">
                <a16:creationId xmlns:a16="http://schemas.microsoft.com/office/drawing/2014/main" id="{F1C9B51E-BEB1-4A98-B298-465380B143A7}"/>
              </a:ext>
            </a:extLst>
          </p:cNvPr>
          <p:cNvGrpSpPr/>
          <p:nvPr/>
        </p:nvGrpSpPr>
        <p:grpSpPr>
          <a:xfrm>
            <a:off x="2065972" y="5781040"/>
            <a:ext cx="8060057" cy="523220"/>
            <a:chOff x="2502851" y="5781040"/>
            <a:chExt cx="8060057" cy="523220"/>
          </a:xfrm>
          <a:effectLst/>
        </p:grpSpPr>
        <p:sp>
          <p:nvSpPr>
            <p:cNvPr id="77" name="Rectangle 76">
              <a:extLst>
                <a:ext uri="{FF2B5EF4-FFF2-40B4-BE49-F238E27FC236}">
                  <a16:creationId xmlns:a16="http://schemas.microsoft.com/office/drawing/2014/main" id="{A6BED6CE-E0E0-4FC6-A612-1ACEC423C63E}"/>
                </a:ext>
              </a:extLst>
            </p:cNvPr>
            <p:cNvSpPr/>
            <p:nvPr/>
          </p:nvSpPr>
          <p:spPr>
            <a:xfrm>
              <a:off x="2502854" y="5781040"/>
              <a:ext cx="8060050" cy="523220"/>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1" name="TextBox 80">
              <a:extLst>
                <a:ext uri="{FF2B5EF4-FFF2-40B4-BE49-F238E27FC236}">
                  <a16:creationId xmlns:a16="http://schemas.microsoft.com/office/drawing/2014/main" id="{EF94636F-27A1-4107-99AB-B63713FD37B8}"/>
                </a:ext>
              </a:extLst>
            </p:cNvPr>
            <p:cNvSpPr txBox="1"/>
            <p:nvPr/>
          </p:nvSpPr>
          <p:spPr>
            <a:xfrm>
              <a:off x="2502851" y="5888762"/>
              <a:ext cx="8060057" cy="307777"/>
            </a:xfrm>
            <a:prstGeom prst="rect">
              <a:avLst/>
            </a:prstGeom>
            <a:noFill/>
          </p:spPr>
          <p:txBody>
            <a:bodyPr wrap="square" rtlCol="0">
              <a:spAutoFit/>
            </a:bodyPr>
            <a:lstStyle/>
            <a:p>
              <a:pPr algn="ctr"/>
              <a:r>
                <a:rPr lang="en-US" sz="1400" b="1" dirty="0">
                  <a:solidFill>
                    <a:schemeClr val="bg1"/>
                  </a:solidFill>
                  <a:latin typeface="Verdana" panose="020B0604030504040204" pitchFamily="34" charset="0"/>
                  <a:ea typeface="Verdana" panose="020B0604030504040204" pitchFamily="34" charset="0"/>
                  <a:cs typeface="Verdana" panose="020B0604030504040204" pitchFamily="34" charset="0"/>
                </a:rPr>
                <a:t>The ANF HL7 Informative Ballot was successfully published in January 2020</a:t>
              </a:r>
            </a:p>
          </p:txBody>
        </p:sp>
      </p:grpSp>
      <p:grpSp>
        <p:nvGrpSpPr>
          <p:cNvPr id="85" name="Group 84">
            <a:extLst>
              <a:ext uri="{FF2B5EF4-FFF2-40B4-BE49-F238E27FC236}">
                <a16:creationId xmlns:a16="http://schemas.microsoft.com/office/drawing/2014/main" id="{32F1D530-7A28-4B2F-91B0-EB8BB9914A40}"/>
              </a:ext>
            </a:extLst>
          </p:cNvPr>
          <p:cNvGrpSpPr/>
          <p:nvPr/>
        </p:nvGrpSpPr>
        <p:grpSpPr>
          <a:xfrm>
            <a:off x="417225" y="1849545"/>
            <a:ext cx="11429329" cy="3707551"/>
            <a:chOff x="224844" y="1796793"/>
            <a:chExt cx="11429329" cy="3707551"/>
          </a:xfrm>
        </p:grpSpPr>
        <p:sp>
          <p:nvSpPr>
            <p:cNvPr id="41" name="Text Placeholder 7">
              <a:extLst>
                <a:ext uri="{FF2B5EF4-FFF2-40B4-BE49-F238E27FC236}">
                  <a16:creationId xmlns:a16="http://schemas.microsoft.com/office/drawing/2014/main" id="{901D073A-4F0F-49F0-9B09-2E90E2544C46}"/>
                </a:ext>
              </a:extLst>
            </p:cNvPr>
            <p:cNvSpPr txBox="1">
              <a:spLocks/>
            </p:cNvSpPr>
            <p:nvPr/>
          </p:nvSpPr>
          <p:spPr>
            <a:xfrm>
              <a:off x="224844" y="1796793"/>
              <a:ext cx="11252200" cy="757255"/>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1000"/>
                </a:spcBef>
                <a:buClr>
                  <a:schemeClr val="accent5"/>
                </a:buClr>
                <a:buSzPct val="75000"/>
                <a:buFont typeface="Arial" panose="020B0604020202020204" pitchFamily="34" charset="0"/>
                <a:buChar char="•"/>
                <a:defRPr sz="2000" kern="1200" spc="-30">
                  <a:solidFill>
                    <a:schemeClr val="tx1"/>
                  </a:solidFill>
                  <a:latin typeface="+mn-lt"/>
                  <a:ea typeface="Open Sans" charset="0"/>
                  <a:cs typeface="Open Sans" charset="0"/>
                </a:defRPr>
              </a:lvl1pPr>
              <a:lvl2pPr marL="6858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800" kern="1200" spc="-30">
                  <a:solidFill>
                    <a:schemeClr val="tx1"/>
                  </a:solidFill>
                  <a:latin typeface="+mn-lt"/>
                  <a:ea typeface="Open Sans" charset="0"/>
                  <a:cs typeface="Open Sans" charset="0"/>
                </a:defRPr>
              </a:lvl2pPr>
              <a:lvl3pPr marL="11430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600" kern="1200" spc="-30">
                  <a:solidFill>
                    <a:schemeClr val="tx1"/>
                  </a:solidFill>
                  <a:latin typeface="+mn-lt"/>
                  <a:ea typeface="Open Sans" charset="0"/>
                  <a:cs typeface="Open Sans" charset="0"/>
                </a:defRPr>
              </a:lvl3pPr>
              <a:lvl4pPr marL="16002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400" kern="1200" spc="-30">
                  <a:solidFill>
                    <a:schemeClr val="tx1"/>
                  </a:solidFill>
                  <a:latin typeface="+mn-lt"/>
                  <a:ea typeface="Open Sans" charset="0"/>
                  <a:cs typeface="Open Sans" charset="0"/>
                </a:defRPr>
              </a:lvl4pPr>
              <a:lvl5pPr marL="2057400" indent="-228600" algn="l" defTabSz="914400" rtl="0" eaLnBrk="1" latinLnBrk="0" hangingPunct="1">
                <a:lnSpc>
                  <a:spcPct val="100000"/>
                </a:lnSpc>
                <a:spcBef>
                  <a:spcPts val="500"/>
                </a:spcBef>
                <a:buClr>
                  <a:schemeClr val="accent5"/>
                </a:buClr>
                <a:buSzPct val="75000"/>
                <a:buFont typeface="Arial" panose="020B0604020202020204" pitchFamily="34" charset="0"/>
                <a:buChar char="•"/>
                <a:defRPr sz="1400" kern="1200" spc="-30">
                  <a:solidFill>
                    <a:schemeClr val="tx1"/>
                  </a:solidFill>
                  <a:latin typeface="+mn-lt"/>
                  <a:ea typeface="Open Sans" charset="0"/>
                  <a:cs typeface="Open Sans"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600" dirty="0"/>
            </a:p>
          </p:txBody>
        </p:sp>
        <p:grpSp>
          <p:nvGrpSpPr>
            <p:cNvPr id="36" name="Group 35">
              <a:extLst>
                <a:ext uri="{FF2B5EF4-FFF2-40B4-BE49-F238E27FC236}">
                  <a16:creationId xmlns:a16="http://schemas.microsoft.com/office/drawing/2014/main" id="{C128432A-93C6-408F-BF3F-7169C5E36808}"/>
                </a:ext>
              </a:extLst>
            </p:cNvPr>
            <p:cNvGrpSpPr/>
            <p:nvPr/>
          </p:nvGrpSpPr>
          <p:grpSpPr>
            <a:xfrm>
              <a:off x="4963168" y="1913140"/>
              <a:ext cx="6619221" cy="731520"/>
              <a:chOff x="4963168" y="1913140"/>
              <a:chExt cx="6619221" cy="731520"/>
            </a:xfrm>
          </p:grpSpPr>
          <p:cxnSp>
            <p:nvCxnSpPr>
              <p:cNvPr id="56" name="Straight Connector 55">
                <a:extLst>
                  <a:ext uri="{FF2B5EF4-FFF2-40B4-BE49-F238E27FC236}">
                    <a16:creationId xmlns:a16="http://schemas.microsoft.com/office/drawing/2014/main" id="{B57C84A4-1FEF-40A4-B841-A1FAF4060DFB}"/>
                  </a:ext>
                </a:extLst>
              </p:cNvPr>
              <p:cNvCxnSpPr>
                <a:cxnSpLocks/>
              </p:cNvCxnSpPr>
              <p:nvPr/>
            </p:nvCxnSpPr>
            <p:spPr>
              <a:xfrm flipV="1">
                <a:off x="4963168" y="1913140"/>
                <a:ext cx="0" cy="731520"/>
              </a:xfrm>
              <a:prstGeom prst="line">
                <a:avLst/>
              </a:prstGeom>
              <a:noFill/>
              <a:ln w="68580" cap="flat" cmpd="sng" algn="ctr">
                <a:solidFill>
                  <a:srgbClr val="385D8A"/>
                </a:solidFill>
                <a:prstDash val="solid"/>
                <a:miter lim="800000"/>
              </a:ln>
              <a:effectLst/>
            </p:spPr>
          </p:cxnSp>
          <p:sp>
            <p:nvSpPr>
              <p:cNvPr id="35" name="TextBox 34">
                <a:extLst>
                  <a:ext uri="{FF2B5EF4-FFF2-40B4-BE49-F238E27FC236}">
                    <a16:creationId xmlns:a16="http://schemas.microsoft.com/office/drawing/2014/main" id="{8FC22E97-6A7C-49C1-B7DC-5B9237248630}"/>
                  </a:ext>
                </a:extLst>
              </p:cNvPr>
              <p:cNvSpPr txBox="1"/>
              <p:nvPr/>
            </p:nvSpPr>
            <p:spPr>
              <a:xfrm>
                <a:off x="5106603" y="1913140"/>
                <a:ext cx="6475786" cy="523220"/>
              </a:xfrm>
              <a:prstGeom prst="rect">
                <a:avLst/>
              </a:prstGeom>
              <a:noFill/>
            </p:spPr>
            <p:txBody>
              <a:bodyPr wrap="square" rtlCol="0">
                <a:spAutoFit/>
              </a:bodyPr>
              <a:lstStyle/>
              <a:p>
                <a:pPr algn="l"/>
                <a:r>
                  <a:rPr lang="en-US" sz="1400" dirty="0">
                    <a:latin typeface="Verdana" panose="020B0604030504040204" pitchFamily="34" charset="0"/>
                    <a:ea typeface="Verdana" panose="020B0604030504040204" pitchFamily="34" charset="0"/>
                    <a:cs typeface="Verdana" panose="020B0604030504040204" pitchFamily="34" charset="0"/>
                  </a:rPr>
                  <a:t>Helps structure clinical information so that it is consistently represented when exchanged among systems </a:t>
                </a:r>
              </a:p>
            </p:txBody>
          </p:sp>
        </p:grpSp>
        <p:grpSp>
          <p:nvGrpSpPr>
            <p:cNvPr id="73" name="Group 72">
              <a:extLst>
                <a:ext uri="{FF2B5EF4-FFF2-40B4-BE49-F238E27FC236}">
                  <a16:creationId xmlns:a16="http://schemas.microsoft.com/office/drawing/2014/main" id="{875478E8-5793-4FBB-973C-65740FC6B66B}"/>
                </a:ext>
              </a:extLst>
            </p:cNvPr>
            <p:cNvGrpSpPr/>
            <p:nvPr/>
          </p:nvGrpSpPr>
          <p:grpSpPr>
            <a:xfrm>
              <a:off x="4963168" y="2789791"/>
              <a:ext cx="6691005" cy="731520"/>
              <a:chOff x="4963168" y="2846131"/>
              <a:chExt cx="6691005" cy="731520"/>
            </a:xfrm>
          </p:grpSpPr>
          <p:cxnSp>
            <p:nvCxnSpPr>
              <p:cNvPr id="53" name="Straight Connector 52">
                <a:extLst>
                  <a:ext uri="{FF2B5EF4-FFF2-40B4-BE49-F238E27FC236}">
                    <a16:creationId xmlns:a16="http://schemas.microsoft.com/office/drawing/2014/main" id="{AA688699-17FA-491E-A6E1-616A94212F23}"/>
                  </a:ext>
                </a:extLst>
              </p:cNvPr>
              <p:cNvCxnSpPr>
                <a:cxnSpLocks/>
              </p:cNvCxnSpPr>
              <p:nvPr/>
            </p:nvCxnSpPr>
            <p:spPr>
              <a:xfrm>
                <a:off x="4963168" y="2846131"/>
                <a:ext cx="0" cy="731520"/>
              </a:xfrm>
              <a:prstGeom prst="line">
                <a:avLst/>
              </a:prstGeom>
              <a:noFill/>
              <a:ln w="68580" cap="flat" cmpd="sng" algn="ctr">
                <a:solidFill>
                  <a:schemeClr val="accent1">
                    <a:lumMod val="60000"/>
                    <a:lumOff val="40000"/>
                  </a:schemeClr>
                </a:solidFill>
                <a:prstDash val="solid"/>
                <a:miter lim="800000"/>
              </a:ln>
              <a:effectLst/>
            </p:spPr>
          </p:cxnSp>
          <p:sp>
            <p:nvSpPr>
              <p:cNvPr id="80" name="TextBox 79">
                <a:extLst>
                  <a:ext uri="{FF2B5EF4-FFF2-40B4-BE49-F238E27FC236}">
                    <a16:creationId xmlns:a16="http://schemas.microsoft.com/office/drawing/2014/main" id="{F19658EE-0ED6-4B0B-AC0C-48232477AF8E}"/>
                  </a:ext>
                </a:extLst>
              </p:cNvPr>
              <p:cNvSpPr txBox="1"/>
              <p:nvPr/>
            </p:nvSpPr>
            <p:spPr>
              <a:xfrm>
                <a:off x="5106602" y="2846131"/>
                <a:ext cx="6547571" cy="307777"/>
              </a:xfrm>
              <a:prstGeom prst="rect">
                <a:avLst/>
              </a:prstGeom>
              <a:noFill/>
            </p:spPr>
            <p:txBody>
              <a:bodyPr wrap="square" rtlCol="0">
                <a:spAutoFit/>
              </a:bodyPr>
              <a:lstStyle/>
              <a:p>
                <a:pPr algn="l"/>
                <a:r>
                  <a:rPr lang="en-US" sz="1400" dirty="0">
                    <a:latin typeface="Verdana" panose="020B0604030504040204" pitchFamily="34" charset="0"/>
                    <a:ea typeface="Verdana" panose="020B0604030504040204" pitchFamily="34" charset="0"/>
                    <a:cs typeface="Verdana" panose="020B0604030504040204" pitchFamily="34" charset="0"/>
                  </a:rPr>
                  <a:t>Normalizes a variety of clinical data formats to a common normal form</a:t>
                </a:r>
              </a:p>
            </p:txBody>
          </p:sp>
        </p:grpSp>
        <p:grpSp>
          <p:nvGrpSpPr>
            <p:cNvPr id="75" name="Group 74">
              <a:extLst>
                <a:ext uri="{FF2B5EF4-FFF2-40B4-BE49-F238E27FC236}">
                  <a16:creationId xmlns:a16="http://schemas.microsoft.com/office/drawing/2014/main" id="{59EA6CC5-591A-476E-AF07-1201A7BF5AFD}"/>
                </a:ext>
              </a:extLst>
            </p:cNvPr>
            <p:cNvGrpSpPr/>
            <p:nvPr/>
          </p:nvGrpSpPr>
          <p:grpSpPr>
            <a:xfrm>
              <a:off x="4963168" y="4550237"/>
              <a:ext cx="6619219" cy="954107"/>
              <a:chOff x="4963168" y="4606509"/>
              <a:chExt cx="6619219" cy="954107"/>
            </a:xfrm>
          </p:grpSpPr>
          <p:cxnSp>
            <p:nvCxnSpPr>
              <p:cNvPr id="78" name="Straight Connector 77">
                <a:extLst>
                  <a:ext uri="{FF2B5EF4-FFF2-40B4-BE49-F238E27FC236}">
                    <a16:creationId xmlns:a16="http://schemas.microsoft.com/office/drawing/2014/main" id="{99675100-A6EE-4623-8B12-398BBCCB3E58}"/>
                  </a:ext>
                </a:extLst>
              </p:cNvPr>
              <p:cNvCxnSpPr>
                <a:cxnSpLocks/>
              </p:cNvCxnSpPr>
              <p:nvPr/>
            </p:nvCxnSpPr>
            <p:spPr>
              <a:xfrm>
                <a:off x="4963168" y="4606509"/>
                <a:ext cx="0" cy="731520"/>
              </a:xfrm>
              <a:prstGeom prst="line">
                <a:avLst/>
              </a:prstGeom>
              <a:noFill/>
              <a:ln w="68580" cap="flat" cmpd="sng" algn="ctr">
                <a:solidFill>
                  <a:schemeClr val="accent2">
                    <a:lumMod val="40000"/>
                    <a:lumOff val="60000"/>
                  </a:schemeClr>
                </a:solidFill>
                <a:prstDash val="solid"/>
                <a:miter lim="800000"/>
              </a:ln>
              <a:effectLst/>
            </p:spPr>
          </p:cxnSp>
          <p:sp>
            <p:nvSpPr>
              <p:cNvPr id="82" name="TextBox 81">
                <a:extLst>
                  <a:ext uri="{FF2B5EF4-FFF2-40B4-BE49-F238E27FC236}">
                    <a16:creationId xmlns:a16="http://schemas.microsoft.com/office/drawing/2014/main" id="{3876EA46-A7DE-4332-9844-7BE1417D5440}"/>
                  </a:ext>
                </a:extLst>
              </p:cNvPr>
              <p:cNvSpPr txBox="1"/>
              <p:nvPr/>
            </p:nvSpPr>
            <p:spPr>
              <a:xfrm>
                <a:off x="5106602" y="4606509"/>
                <a:ext cx="6475785" cy="954107"/>
              </a:xfrm>
              <a:prstGeom prst="rect">
                <a:avLst/>
              </a:prstGeom>
              <a:noFill/>
            </p:spPr>
            <p:txBody>
              <a:bodyPr wrap="square" rtlCol="0">
                <a:spAutoFit/>
              </a:bodyPr>
              <a:lstStyle/>
              <a:p>
                <a:r>
                  <a:rPr lang="en-US" sz="1400" dirty="0">
                    <a:latin typeface="Verdana" panose="020B0604030504040204" pitchFamily="34" charset="0"/>
                    <a:ea typeface="Verdana" panose="020B0604030504040204" pitchFamily="34" charset="0"/>
                    <a:cs typeface="Verdana" panose="020B0604030504040204" pitchFamily="34" charset="0"/>
                  </a:rPr>
                  <a:t>Adheres to the principles of simplicity, consistency, reusability, and reducing variability, so that clinical statement representations become understandable, reproducible, and useful</a:t>
                </a:r>
              </a:p>
              <a:p>
                <a:pPr algn="l"/>
                <a:r>
                  <a:rPr lang="en-US" sz="1400" dirty="0">
                    <a:latin typeface="Verdana" panose="020B0604030504040204" pitchFamily="34" charset="0"/>
                    <a:ea typeface="Verdana" panose="020B0604030504040204" pitchFamily="34" charset="0"/>
                    <a:cs typeface="Verdana" panose="020B0604030504040204" pitchFamily="34" charset="0"/>
                  </a:rPr>
                  <a:t> </a:t>
                </a:r>
              </a:p>
            </p:txBody>
          </p:sp>
        </p:grpSp>
        <p:grpSp>
          <p:nvGrpSpPr>
            <p:cNvPr id="74" name="Group 73">
              <a:extLst>
                <a:ext uri="{FF2B5EF4-FFF2-40B4-BE49-F238E27FC236}">
                  <a16:creationId xmlns:a16="http://schemas.microsoft.com/office/drawing/2014/main" id="{AA9C0FC0-708D-412B-A274-8CF493C04AEE}"/>
                </a:ext>
              </a:extLst>
            </p:cNvPr>
            <p:cNvGrpSpPr/>
            <p:nvPr/>
          </p:nvGrpSpPr>
          <p:grpSpPr>
            <a:xfrm>
              <a:off x="4963168" y="3666442"/>
              <a:ext cx="6690998" cy="731520"/>
              <a:chOff x="4963168" y="3707238"/>
              <a:chExt cx="6690998" cy="731520"/>
            </a:xfrm>
          </p:grpSpPr>
          <p:cxnSp>
            <p:nvCxnSpPr>
              <p:cNvPr id="83" name="Straight Connector 82">
                <a:extLst>
                  <a:ext uri="{FF2B5EF4-FFF2-40B4-BE49-F238E27FC236}">
                    <a16:creationId xmlns:a16="http://schemas.microsoft.com/office/drawing/2014/main" id="{105DDDD8-98FD-497F-A75F-F64F1C414C54}"/>
                  </a:ext>
                </a:extLst>
              </p:cNvPr>
              <p:cNvCxnSpPr>
                <a:cxnSpLocks/>
              </p:cNvCxnSpPr>
              <p:nvPr/>
            </p:nvCxnSpPr>
            <p:spPr>
              <a:xfrm>
                <a:off x="4963168" y="3707238"/>
                <a:ext cx="0" cy="731520"/>
              </a:xfrm>
              <a:prstGeom prst="line">
                <a:avLst/>
              </a:prstGeom>
              <a:noFill/>
              <a:ln w="68580" cap="flat" cmpd="sng" algn="ctr">
                <a:solidFill>
                  <a:schemeClr val="accent2"/>
                </a:solidFill>
                <a:prstDash val="solid"/>
                <a:miter lim="800000"/>
              </a:ln>
              <a:effectLst/>
            </p:spPr>
          </p:cxnSp>
          <p:sp>
            <p:nvSpPr>
              <p:cNvPr id="84" name="TextBox 83">
                <a:extLst>
                  <a:ext uri="{FF2B5EF4-FFF2-40B4-BE49-F238E27FC236}">
                    <a16:creationId xmlns:a16="http://schemas.microsoft.com/office/drawing/2014/main" id="{658F1B77-0266-4635-910A-193436B538D9}"/>
                  </a:ext>
                </a:extLst>
              </p:cNvPr>
              <p:cNvSpPr txBox="1"/>
              <p:nvPr/>
            </p:nvSpPr>
            <p:spPr>
              <a:xfrm>
                <a:off x="5106601" y="3707238"/>
                <a:ext cx="6547565" cy="523220"/>
              </a:xfrm>
              <a:prstGeom prst="rect">
                <a:avLst/>
              </a:prstGeom>
              <a:noFill/>
            </p:spPr>
            <p:txBody>
              <a:bodyPr wrap="square" rtlCol="0">
                <a:spAutoFit/>
              </a:bodyPr>
              <a:lstStyle/>
              <a:p>
                <a:r>
                  <a:rPr lang="en-US" sz="1400" dirty="0">
                    <a:latin typeface="Verdana" panose="020B0604030504040204" pitchFamily="34" charset="0"/>
                    <a:ea typeface="Verdana" panose="020B0604030504040204" pitchFamily="34" charset="0"/>
                    <a:cs typeface="Verdana" panose="020B0604030504040204" pitchFamily="34" charset="0"/>
                  </a:rPr>
                  <a:t>Transforms clinical data so that it can be shared and interpreted consistently across the health care continuum</a:t>
                </a:r>
              </a:p>
            </p:txBody>
          </p:sp>
        </p:grpSp>
      </p:grpSp>
    </p:spTree>
    <p:extLst>
      <p:ext uri="{BB962C8B-B14F-4D97-AF65-F5344CB8AC3E}">
        <p14:creationId xmlns:p14="http://schemas.microsoft.com/office/powerpoint/2010/main" val="40522033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2E89C84C-CA17-41E7-865D-2AECD79E7809}"/>
              </a:ext>
            </a:extLst>
          </p:cNvPr>
          <p:cNvPicPr>
            <a:picLocks noChangeAspect="1"/>
          </p:cNvPicPr>
          <p:nvPr/>
        </p:nvPicPr>
        <p:blipFill>
          <a:blip r:embed="rId3"/>
          <a:stretch>
            <a:fillRect/>
          </a:stretch>
        </p:blipFill>
        <p:spPr>
          <a:xfrm>
            <a:off x="0" y="1620214"/>
            <a:ext cx="3940202" cy="4647101"/>
          </a:xfrm>
          <a:prstGeom prst="rect">
            <a:avLst/>
          </a:prstGeom>
        </p:spPr>
      </p:pic>
      <p:sp>
        <p:nvSpPr>
          <p:cNvPr id="42" name="Title 1">
            <a:extLst>
              <a:ext uri="{FF2B5EF4-FFF2-40B4-BE49-F238E27FC236}">
                <a16:creationId xmlns:a16="http://schemas.microsoft.com/office/drawing/2014/main" id="{C6F5945A-29A5-403D-BE31-AFFF340650B1}"/>
              </a:ext>
            </a:extLst>
          </p:cNvPr>
          <p:cNvSpPr>
            <a:spLocks noGrp="1"/>
          </p:cNvSpPr>
          <p:nvPr>
            <p:ph type="title"/>
          </p:nvPr>
        </p:nvSpPr>
        <p:spPr>
          <a:xfrm>
            <a:off x="1320800" y="198438"/>
            <a:ext cx="10261600" cy="487362"/>
          </a:xfrm>
        </p:spPr>
        <p:txBody>
          <a:bodyPr vert="horz"/>
          <a:lstStyle/>
          <a:p>
            <a:pPr algn="l"/>
            <a:r>
              <a:rPr lang="en-US" sz="2200" cap="all" dirty="0">
                <a:solidFill>
                  <a:schemeClr val="bg1"/>
                </a:solidFill>
                <a:latin typeface="Verdana" panose="020B0604030504040204" pitchFamily="34" charset="0"/>
                <a:ea typeface="Verdana" panose="020B0604030504040204" pitchFamily="34" charset="0"/>
              </a:rPr>
              <a:t>Solor Overview</a:t>
            </a:r>
          </a:p>
        </p:txBody>
      </p:sp>
      <p:sp>
        <p:nvSpPr>
          <p:cNvPr id="43" name="Slide Number Placeholder 10">
            <a:extLst>
              <a:ext uri="{FF2B5EF4-FFF2-40B4-BE49-F238E27FC236}">
                <a16:creationId xmlns:a16="http://schemas.microsoft.com/office/drawing/2014/main" id="{BBCD7A8E-BA85-4442-8B1B-08D2B67D3F2D}"/>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22</a:t>
            </a:fld>
            <a:endParaRPr lang="en-US" dirty="0"/>
          </a:p>
        </p:txBody>
      </p:sp>
      <p:sp>
        <p:nvSpPr>
          <p:cNvPr id="13" name="TextBox 12">
            <a:extLst>
              <a:ext uri="{FF2B5EF4-FFF2-40B4-BE49-F238E27FC236}">
                <a16:creationId xmlns:a16="http://schemas.microsoft.com/office/drawing/2014/main" id="{574BBAE5-94D2-4536-9AED-3609FFEA47B6}"/>
              </a:ext>
            </a:extLst>
          </p:cNvPr>
          <p:cNvSpPr txBox="1"/>
          <p:nvPr/>
        </p:nvSpPr>
        <p:spPr>
          <a:xfrm>
            <a:off x="609600" y="944251"/>
            <a:ext cx="10972800" cy="417512"/>
          </a:xfrm>
          <a:prstGeom prst="rect">
            <a:avLst/>
          </a:prstGeom>
          <a:noFill/>
          <a:ln w="3175">
            <a:noFill/>
          </a:ln>
        </p:spPr>
        <p:txBody>
          <a:bodyPr wrap="square" rtlCol="0">
            <a:spAutoFit/>
          </a:bodyPr>
          <a:lstStyle/>
          <a:p>
            <a:r>
              <a:rPr lang="en-US" sz="1400" i="1" dirty="0">
                <a:latin typeface="Verdana" panose="020B0604030504040204" pitchFamily="34" charset="0"/>
                <a:ea typeface="Verdana" panose="020B0604030504040204" pitchFamily="34" charset="0"/>
                <a:cs typeface="Open Sans" panose="020B0606030504020204" pitchFamily="34" charset="0"/>
              </a:rPr>
              <a:t>An open-source ecosystem that brings together data-encoding standards with an extensible, single model to</a:t>
            </a:r>
            <a:r>
              <a:rPr lang="en-US" sz="1400" b="1" i="1" dirty="0">
                <a:latin typeface="Verdana" panose="020B0604030504040204" pitchFamily="34" charset="0"/>
                <a:ea typeface="Verdana" panose="020B0604030504040204" pitchFamily="34" charset="0"/>
                <a:cs typeface="Open Sans" panose="020B0606030504020204" pitchFamily="34" charset="0"/>
              </a:rPr>
              <a:t> help health care organizations</a:t>
            </a:r>
            <a:r>
              <a:rPr lang="en-US" sz="1400" i="1" dirty="0">
                <a:latin typeface="Verdana" panose="020B0604030504040204" pitchFamily="34" charset="0"/>
                <a:ea typeface="Verdana" panose="020B0604030504040204" pitchFamily="34" charset="0"/>
                <a:cs typeface="Open Sans" panose="020B0606030504020204" pitchFamily="34" charset="0"/>
              </a:rPr>
              <a:t> </a:t>
            </a:r>
            <a:r>
              <a:rPr lang="en-US" sz="1400" b="1" i="1" dirty="0">
                <a:latin typeface="Verdana" panose="020B0604030504040204" pitchFamily="34" charset="0"/>
                <a:ea typeface="Verdana" panose="020B0604030504040204" pitchFamily="34" charset="0"/>
                <a:cs typeface="Open Sans" panose="020B0606030504020204" pitchFamily="34" charset="0"/>
              </a:rPr>
              <a:t>avoid errors in the interpretation of clinical data</a:t>
            </a:r>
            <a:r>
              <a:rPr lang="en-US" sz="1400" i="1" dirty="0">
                <a:latin typeface="Verdana" panose="020B0604030504040204" pitchFamily="34" charset="0"/>
                <a:ea typeface="Verdana" panose="020B0604030504040204" pitchFamily="34" charset="0"/>
                <a:cs typeface="Open Sans" panose="020B0606030504020204" pitchFamily="34" charset="0"/>
              </a:rPr>
              <a:t>. </a:t>
            </a:r>
            <a:endParaRPr lang="en-US" sz="1400" i="1" spc="188" dirty="0">
              <a:latin typeface="Verdana" panose="020B0604030504040204" pitchFamily="34" charset="0"/>
              <a:ea typeface="Verdana" panose="020B0604030504040204" pitchFamily="34" charset="0"/>
              <a:cs typeface="Open Sans" panose="020B0606030504020204" pitchFamily="34" charset="0"/>
            </a:endParaRPr>
          </a:p>
        </p:txBody>
      </p:sp>
      <p:grpSp>
        <p:nvGrpSpPr>
          <p:cNvPr id="20" name="Group 19">
            <a:extLst>
              <a:ext uri="{FF2B5EF4-FFF2-40B4-BE49-F238E27FC236}">
                <a16:creationId xmlns:a16="http://schemas.microsoft.com/office/drawing/2014/main" id="{7175CA0B-BADF-4FC4-B073-2701038F15F7}"/>
              </a:ext>
            </a:extLst>
          </p:cNvPr>
          <p:cNvGrpSpPr/>
          <p:nvPr/>
        </p:nvGrpSpPr>
        <p:grpSpPr>
          <a:xfrm>
            <a:off x="4804919" y="2261666"/>
            <a:ext cx="6619689" cy="3391631"/>
            <a:chOff x="4804919" y="2522118"/>
            <a:chExt cx="6619689" cy="3391631"/>
          </a:xfrm>
        </p:grpSpPr>
        <p:sp>
          <p:nvSpPr>
            <p:cNvPr id="21" name="Rectangle 20">
              <a:extLst>
                <a:ext uri="{FF2B5EF4-FFF2-40B4-BE49-F238E27FC236}">
                  <a16:creationId xmlns:a16="http://schemas.microsoft.com/office/drawing/2014/main" id="{9161A6BE-D512-487B-9BB5-05DCAE0C2C9F}"/>
                </a:ext>
              </a:extLst>
            </p:cNvPr>
            <p:cNvSpPr/>
            <p:nvPr/>
          </p:nvSpPr>
          <p:spPr>
            <a:xfrm>
              <a:off x="4804919" y="2522118"/>
              <a:ext cx="6619689" cy="3391631"/>
            </a:xfrm>
            <a:prstGeom prst="rect">
              <a:avLst/>
            </a:prstGeom>
            <a:solidFill>
              <a:schemeClr val="bg1"/>
            </a:solidFill>
            <a:ln w="19050">
              <a:solidFill>
                <a:srgbClr val="B9CDE5"/>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0" rtlCol="0" anchor="t" anchorCtr="0"/>
            <a:lstStyle/>
            <a:p>
              <a:pPr lvl="0" algn="ctr" defTabSz="914400">
                <a:defRPr/>
              </a:pPr>
              <a:r>
                <a:rPr kumimoji="0" lang="en-US" sz="1400" b="1" i="0" u="none" strike="noStrike" kern="1200" normalizeH="0" noProof="0" dirty="0">
                  <a:ln>
                    <a:noFill/>
                  </a:ln>
                  <a:solidFill>
                    <a:schemeClr val="tx1"/>
                  </a:solidFill>
                  <a:effectLst/>
                  <a:uLnTx/>
                  <a:uFillTx/>
                  <a:latin typeface="Verdana" panose="020B0604030504040204" pitchFamily="34" charset="0"/>
                  <a:ea typeface="Verdana" panose="020B0604030504040204" pitchFamily="34" charset="0"/>
                  <a:cs typeface="Open Sans Extrabold" charset="0"/>
                </a:rPr>
                <a:t>Key Benefits of Solor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600" b="0" i="0" u="none" strike="noStrike" kern="1200" cap="none" spc="0" normalizeH="0" baseline="0" noProof="0" dirty="0">
                <a:ln>
                  <a:noFill/>
                </a:ln>
                <a:solidFill>
                  <a:schemeClr val="tx1"/>
                </a:solidFill>
                <a:effectLst/>
                <a:uLnTx/>
                <a:uFillTx/>
                <a:latin typeface="Open Sans" charset="0"/>
                <a:ea typeface="Open Sans" charset="0"/>
                <a:cs typeface="Open Sans" charset="0"/>
              </a:endParaRPr>
            </a:p>
          </p:txBody>
        </p:sp>
        <p:grpSp>
          <p:nvGrpSpPr>
            <p:cNvPr id="19" name="Group 18">
              <a:extLst>
                <a:ext uri="{FF2B5EF4-FFF2-40B4-BE49-F238E27FC236}">
                  <a16:creationId xmlns:a16="http://schemas.microsoft.com/office/drawing/2014/main" id="{E9225583-4C19-49D2-8AE7-A03BBCA4DB20}"/>
                </a:ext>
              </a:extLst>
            </p:cNvPr>
            <p:cNvGrpSpPr/>
            <p:nvPr/>
          </p:nvGrpSpPr>
          <p:grpSpPr>
            <a:xfrm>
              <a:off x="5035666" y="3028204"/>
              <a:ext cx="6173371" cy="2714331"/>
              <a:chOff x="5035666" y="3028204"/>
              <a:chExt cx="6173371" cy="2714331"/>
            </a:xfrm>
          </p:grpSpPr>
          <p:grpSp>
            <p:nvGrpSpPr>
              <p:cNvPr id="17" name="Group 16">
                <a:extLst>
                  <a:ext uri="{FF2B5EF4-FFF2-40B4-BE49-F238E27FC236}">
                    <a16:creationId xmlns:a16="http://schemas.microsoft.com/office/drawing/2014/main" id="{62F6EB5B-5154-46D1-A285-B0ACB770C50E}"/>
                  </a:ext>
                </a:extLst>
              </p:cNvPr>
              <p:cNvGrpSpPr/>
              <p:nvPr/>
            </p:nvGrpSpPr>
            <p:grpSpPr>
              <a:xfrm>
                <a:off x="5035666" y="4521954"/>
                <a:ext cx="457200" cy="457201"/>
                <a:chOff x="5035666" y="4471511"/>
                <a:chExt cx="457200" cy="457201"/>
              </a:xfrm>
            </p:grpSpPr>
            <p:sp>
              <p:nvSpPr>
                <p:cNvPr id="23" name="Freeform 325">
                  <a:extLst>
                    <a:ext uri="{FF2B5EF4-FFF2-40B4-BE49-F238E27FC236}">
                      <a16:creationId xmlns:a16="http://schemas.microsoft.com/office/drawing/2014/main" id="{7B2F4696-6701-4690-918F-CD1661F4D7C2}"/>
                    </a:ext>
                  </a:extLst>
                </p:cNvPr>
                <p:cNvSpPr>
                  <a:spLocks noEditPoints="1"/>
                </p:cNvSpPr>
                <p:nvPr/>
              </p:nvSpPr>
              <p:spPr bwMode="auto">
                <a:xfrm>
                  <a:off x="5159379" y="4616269"/>
                  <a:ext cx="209774" cy="227930"/>
                </a:xfrm>
                <a:custGeom>
                  <a:avLst/>
                  <a:gdLst>
                    <a:gd name="T0" fmla="*/ 170 w 234"/>
                    <a:gd name="T1" fmla="*/ 0 h 256"/>
                    <a:gd name="T2" fmla="*/ 64 w 234"/>
                    <a:gd name="T3" fmla="*/ 53 h 256"/>
                    <a:gd name="T4" fmla="*/ 0 w 234"/>
                    <a:gd name="T5" fmla="*/ 64 h 256"/>
                    <a:gd name="T6" fmla="*/ 64 w 234"/>
                    <a:gd name="T7" fmla="*/ 256 h 256"/>
                    <a:gd name="T8" fmla="*/ 74 w 234"/>
                    <a:gd name="T9" fmla="*/ 170 h 256"/>
                    <a:gd name="T10" fmla="*/ 170 w 234"/>
                    <a:gd name="T11" fmla="*/ 181 h 256"/>
                    <a:gd name="T12" fmla="*/ 234 w 234"/>
                    <a:gd name="T13" fmla="*/ 256 h 256"/>
                    <a:gd name="T14" fmla="*/ 181 w 234"/>
                    <a:gd name="T15" fmla="*/ 64 h 256"/>
                    <a:gd name="T16" fmla="*/ 32 w 234"/>
                    <a:gd name="T17" fmla="*/ 234 h 256"/>
                    <a:gd name="T18" fmla="*/ 32 w 234"/>
                    <a:gd name="T19" fmla="*/ 213 h 256"/>
                    <a:gd name="T20" fmla="*/ 32 w 234"/>
                    <a:gd name="T21" fmla="*/ 234 h 256"/>
                    <a:gd name="T22" fmla="*/ 21 w 234"/>
                    <a:gd name="T23" fmla="*/ 181 h 256"/>
                    <a:gd name="T24" fmla="*/ 42 w 234"/>
                    <a:gd name="T25" fmla="*/ 181 h 256"/>
                    <a:gd name="T26" fmla="*/ 32 w 234"/>
                    <a:gd name="T27" fmla="*/ 149 h 256"/>
                    <a:gd name="T28" fmla="*/ 32 w 234"/>
                    <a:gd name="T29" fmla="*/ 128 h 256"/>
                    <a:gd name="T30" fmla="*/ 32 w 234"/>
                    <a:gd name="T31" fmla="*/ 149 h 256"/>
                    <a:gd name="T32" fmla="*/ 21 w 234"/>
                    <a:gd name="T33" fmla="*/ 96 h 256"/>
                    <a:gd name="T34" fmla="*/ 42 w 234"/>
                    <a:gd name="T35" fmla="*/ 96 h 256"/>
                    <a:gd name="T36" fmla="*/ 74 w 234"/>
                    <a:gd name="T37" fmla="*/ 149 h 256"/>
                    <a:gd name="T38" fmla="*/ 74 w 234"/>
                    <a:gd name="T39" fmla="*/ 128 h 256"/>
                    <a:gd name="T40" fmla="*/ 74 w 234"/>
                    <a:gd name="T41" fmla="*/ 149 h 256"/>
                    <a:gd name="T42" fmla="*/ 64 w 234"/>
                    <a:gd name="T43" fmla="*/ 96 h 256"/>
                    <a:gd name="T44" fmla="*/ 85 w 234"/>
                    <a:gd name="T45" fmla="*/ 96 h 256"/>
                    <a:gd name="T46" fmla="*/ 117 w 234"/>
                    <a:gd name="T47" fmla="*/ 149 h 256"/>
                    <a:gd name="T48" fmla="*/ 117 w 234"/>
                    <a:gd name="T49" fmla="*/ 128 h 256"/>
                    <a:gd name="T50" fmla="*/ 117 w 234"/>
                    <a:gd name="T51" fmla="*/ 149 h 256"/>
                    <a:gd name="T52" fmla="*/ 128 w 234"/>
                    <a:gd name="T53" fmla="*/ 64 h 256"/>
                    <a:gd name="T54" fmla="*/ 117 w 234"/>
                    <a:gd name="T55" fmla="*/ 85 h 256"/>
                    <a:gd name="T56" fmla="*/ 106 w 234"/>
                    <a:gd name="T57" fmla="*/ 64 h 256"/>
                    <a:gd name="T58" fmla="*/ 85 w 234"/>
                    <a:gd name="T59" fmla="*/ 53 h 256"/>
                    <a:gd name="T60" fmla="*/ 106 w 234"/>
                    <a:gd name="T61" fmla="*/ 42 h 256"/>
                    <a:gd name="T62" fmla="*/ 117 w 234"/>
                    <a:gd name="T63" fmla="*/ 21 h 256"/>
                    <a:gd name="T64" fmla="*/ 128 w 234"/>
                    <a:gd name="T65" fmla="*/ 42 h 256"/>
                    <a:gd name="T66" fmla="*/ 149 w 234"/>
                    <a:gd name="T67" fmla="*/ 53 h 256"/>
                    <a:gd name="T68" fmla="*/ 160 w 234"/>
                    <a:gd name="T69" fmla="*/ 149 h 256"/>
                    <a:gd name="T70" fmla="*/ 160 w 234"/>
                    <a:gd name="T71" fmla="*/ 128 h 256"/>
                    <a:gd name="T72" fmla="*/ 160 w 234"/>
                    <a:gd name="T73" fmla="*/ 149 h 256"/>
                    <a:gd name="T74" fmla="*/ 149 w 234"/>
                    <a:gd name="T75" fmla="*/ 96 h 256"/>
                    <a:gd name="T76" fmla="*/ 170 w 234"/>
                    <a:gd name="T77" fmla="*/ 96 h 256"/>
                    <a:gd name="T78" fmla="*/ 202 w 234"/>
                    <a:gd name="T79" fmla="*/ 85 h 256"/>
                    <a:gd name="T80" fmla="*/ 202 w 234"/>
                    <a:gd name="T81" fmla="*/ 106 h 256"/>
                    <a:gd name="T82" fmla="*/ 202 w 234"/>
                    <a:gd name="T83" fmla="*/ 85 h 256"/>
                    <a:gd name="T84" fmla="*/ 213 w 234"/>
                    <a:gd name="T85" fmla="*/ 138 h 256"/>
                    <a:gd name="T86" fmla="*/ 192 w 234"/>
                    <a:gd name="T87" fmla="*/ 138 h 256"/>
                    <a:gd name="T88" fmla="*/ 202 w 234"/>
                    <a:gd name="T89" fmla="*/ 170 h 256"/>
                    <a:gd name="T90" fmla="*/ 202 w 234"/>
                    <a:gd name="T91" fmla="*/ 192 h 256"/>
                    <a:gd name="T92" fmla="*/ 202 w 234"/>
                    <a:gd name="T93" fmla="*/ 170 h 256"/>
                    <a:gd name="T94" fmla="*/ 213 w 234"/>
                    <a:gd name="T95" fmla="*/ 224 h 256"/>
                    <a:gd name="T96" fmla="*/ 192 w 234"/>
                    <a:gd name="T97" fmla="*/ 22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4" h="256">
                      <a:moveTo>
                        <a:pt x="170" y="53"/>
                      </a:moveTo>
                      <a:cubicBezTo>
                        <a:pt x="170" y="0"/>
                        <a:pt x="170" y="0"/>
                        <a:pt x="170" y="0"/>
                      </a:cubicBezTo>
                      <a:cubicBezTo>
                        <a:pt x="64" y="0"/>
                        <a:pt x="64" y="0"/>
                        <a:pt x="64" y="0"/>
                      </a:cubicBezTo>
                      <a:cubicBezTo>
                        <a:pt x="64" y="53"/>
                        <a:pt x="64" y="53"/>
                        <a:pt x="64" y="53"/>
                      </a:cubicBezTo>
                      <a:cubicBezTo>
                        <a:pt x="64" y="59"/>
                        <a:pt x="59" y="64"/>
                        <a:pt x="53" y="64"/>
                      </a:cubicBezTo>
                      <a:cubicBezTo>
                        <a:pt x="0" y="64"/>
                        <a:pt x="0" y="64"/>
                        <a:pt x="0" y="64"/>
                      </a:cubicBezTo>
                      <a:cubicBezTo>
                        <a:pt x="0" y="256"/>
                        <a:pt x="0" y="256"/>
                        <a:pt x="0" y="256"/>
                      </a:cubicBezTo>
                      <a:cubicBezTo>
                        <a:pt x="64" y="256"/>
                        <a:pt x="64" y="256"/>
                        <a:pt x="64" y="256"/>
                      </a:cubicBezTo>
                      <a:cubicBezTo>
                        <a:pt x="64" y="181"/>
                        <a:pt x="64" y="181"/>
                        <a:pt x="64" y="181"/>
                      </a:cubicBezTo>
                      <a:cubicBezTo>
                        <a:pt x="64" y="175"/>
                        <a:pt x="68" y="170"/>
                        <a:pt x="74" y="170"/>
                      </a:cubicBezTo>
                      <a:cubicBezTo>
                        <a:pt x="160" y="170"/>
                        <a:pt x="160" y="170"/>
                        <a:pt x="160" y="170"/>
                      </a:cubicBezTo>
                      <a:cubicBezTo>
                        <a:pt x="166" y="170"/>
                        <a:pt x="170" y="175"/>
                        <a:pt x="170" y="181"/>
                      </a:cubicBezTo>
                      <a:cubicBezTo>
                        <a:pt x="170" y="256"/>
                        <a:pt x="170" y="256"/>
                        <a:pt x="170" y="256"/>
                      </a:cubicBezTo>
                      <a:cubicBezTo>
                        <a:pt x="234" y="256"/>
                        <a:pt x="234" y="256"/>
                        <a:pt x="234" y="256"/>
                      </a:cubicBezTo>
                      <a:cubicBezTo>
                        <a:pt x="234" y="64"/>
                        <a:pt x="234" y="64"/>
                        <a:pt x="234" y="64"/>
                      </a:cubicBezTo>
                      <a:cubicBezTo>
                        <a:pt x="181" y="64"/>
                        <a:pt x="181" y="64"/>
                        <a:pt x="181" y="64"/>
                      </a:cubicBezTo>
                      <a:cubicBezTo>
                        <a:pt x="175" y="64"/>
                        <a:pt x="170" y="59"/>
                        <a:pt x="170" y="53"/>
                      </a:cubicBezTo>
                      <a:close/>
                      <a:moveTo>
                        <a:pt x="32" y="234"/>
                      </a:moveTo>
                      <a:cubicBezTo>
                        <a:pt x="26" y="234"/>
                        <a:pt x="21" y="230"/>
                        <a:pt x="21" y="224"/>
                      </a:cubicBezTo>
                      <a:cubicBezTo>
                        <a:pt x="21" y="218"/>
                        <a:pt x="26" y="213"/>
                        <a:pt x="32" y="213"/>
                      </a:cubicBezTo>
                      <a:cubicBezTo>
                        <a:pt x="38" y="213"/>
                        <a:pt x="42" y="218"/>
                        <a:pt x="42" y="224"/>
                      </a:cubicBezTo>
                      <a:cubicBezTo>
                        <a:pt x="42" y="230"/>
                        <a:pt x="38" y="234"/>
                        <a:pt x="32" y="234"/>
                      </a:cubicBezTo>
                      <a:close/>
                      <a:moveTo>
                        <a:pt x="32" y="192"/>
                      </a:moveTo>
                      <a:cubicBezTo>
                        <a:pt x="26" y="192"/>
                        <a:pt x="21" y="187"/>
                        <a:pt x="21" y="181"/>
                      </a:cubicBezTo>
                      <a:cubicBezTo>
                        <a:pt x="21" y="175"/>
                        <a:pt x="26" y="170"/>
                        <a:pt x="32" y="170"/>
                      </a:cubicBezTo>
                      <a:cubicBezTo>
                        <a:pt x="38" y="170"/>
                        <a:pt x="42" y="175"/>
                        <a:pt x="42" y="181"/>
                      </a:cubicBezTo>
                      <a:cubicBezTo>
                        <a:pt x="42" y="187"/>
                        <a:pt x="38" y="192"/>
                        <a:pt x="32" y="192"/>
                      </a:cubicBezTo>
                      <a:close/>
                      <a:moveTo>
                        <a:pt x="32" y="149"/>
                      </a:moveTo>
                      <a:cubicBezTo>
                        <a:pt x="26" y="149"/>
                        <a:pt x="21" y="144"/>
                        <a:pt x="21" y="138"/>
                      </a:cubicBezTo>
                      <a:cubicBezTo>
                        <a:pt x="21" y="132"/>
                        <a:pt x="26" y="128"/>
                        <a:pt x="32" y="128"/>
                      </a:cubicBezTo>
                      <a:cubicBezTo>
                        <a:pt x="38" y="128"/>
                        <a:pt x="42" y="132"/>
                        <a:pt x="42" y="138"/>
                      </a:cubicBezTo>
                      <a:cubicBezTo>
                        <a:pt x="42" y="144"/>
                        <a:pt x="38" y="149"/>
                        <a:pt x="32" y="149"/>
                      </a:cubicBezTo>
                      <a:close/>
                      <a:moveTo>
                        <a:pt x="32" y="106"/>
                      </a:moveTo>
                      <a:cubicBezTo>
                        <a:pt x="26" y="106"/>
                        <a:pt x="21" y="102"/>
                        <a:pt x="21" y="96"/>
                      </a:cubicBezTo>
                      <a:cubicBezTo>
                        <a:pt x="21" y="90"/>
                        <a:pt x="26" y="85"/>
                        <a:pt x="32" y="85"/>
                      </a:cubicBezTo>
                      <a:cubicBezTo>
                        <a:pt x="38" y="85"/>
                        <a:pt x="42" y="90"/>
                        <a:pt x="42" y="96"/>
                      </a:cubicBezTo>
                      <a:cubicBezTo>
                        <a:pt x="42" y="102"/>
                        <a:pt x="38" y="106"/>
                        <a:pt x="32" y="106"/>
                      </a:cubicBezTo>
                      <a:close/>
                      <a:moveTo>
                        <a:pt x="74" y="149"/>
                      </a:moveTo>
                      <a:cubicBezTo>
                        <a:pt x="68" y="149"/>
                        <a:pt x="64" y="144"/>
                        <a:pt x="64" y="138"/>
                      </a:cubicBezTo>
                      <a:cubicBezTo>
                        <a:pt x="64" y="132"/>
                        <a:pt x="68" y="128"/>
                        <a:pt x="74" y="128"/>
                      </a:cubicBezTo>
                      <a:cubicBezTo>
                        <a:pt x="80" y="128"/>
                        <a:pt x="85" y="132"/>
                        <a:pt x="85" y="138"/>
                      </a:cubicBezTo>
                      <a:cubicBezTo>
                        <a:pt x="85" y="144"/>
                        <a:pt x="80" y="149"/>
                        <a:pt x="74" y="149"/>
                      </a:cubicBezTo>
                      <a:close/>
                      <a:moveTo>
                        <a:pt x="74" y="106"/>
                      </a:moveTo>
                      <a:cubicBezTo>
                        <a:pt x="68" y="106"/>
                        <a:pt x="64" y="102"/>
                        <a:pt x="64" y="96"/>
                      </a:cubicBezTo>
                      <a:cubicBezTo>
                        <a:pt x="64" y="90"/>
                        <a:pt x="68" y="85"/>
                        <a:pt x="74" y="85"/>
                      </a:cubicBezTo>
                      <a:cubicBezTo>
                        <a:pt x="80" y="85"/>
                        <a:pt x="85" y="90"/>
                        <a:pt x="85" y="96"/>
                      </a:cubicBezTo>
                      <a:cubicBezTo>
                        <a:pt x="85" y="102"/>
                        <a:pt x="80" y="106"/>
                        <a:pt x="74" y="106"/>
                      </a:cubicBezTo>
                      <a:close/>
                      <a:moveTo>
                        <a:pt x="117" y="149"/>
                      </a:moveTo>
                      <a:cubicBezTo>
                        <a:pt x="111" y="149"/>
                        <a:pt x="106" y="144"/>
                        <a:pt x="106" y="138"/>
                      </a:cubicBezTo>
                      <a:cubicBezTo>
                        <a:pt x="106" y="132"/>
                        <a:pt x="111" y="128"/>
                        <a:pt x="117" y="128"/>
                      </a:cubicBezTo>
                      <a:cubicBezTo>
                        <a:pt x="123" y="128"/>
                        <a:pt x="128" y="132"/>
                        <a:pt x="128" y="138"/>
                      </a:cubicBezTo>
                      <a:cubicBezTo>
                        <a:pt x="128" y="144"/>
                        <a:pt x="123" y="149"/>
                        <a:pt x="117" y="149"/>
                      </a:cubicBezTo>
                      <a:close/>
                      <a:moveTo>
                        <a:pt x="138" y="64"/>
                      </a:moveTo>
                      <a:cubicBezTo>
                        <a:pt x="128" y="64"/>
                        <a:pt x="128" y="64"/>
                        <a:pt x="128" y="64"/>
                      </a:cubicBezTo>
                      <a:cubicBezTo>
                        <a:pt x="128" y="74"/>
                        <a:pt x="128" y="74"/>
                        <a:pt x="128" y="74"/>
                      </a:cubicBezTo>
                      <a:cubicBezTo>
                        <a:pt x="128" y="80"/>
                        <a:pt x="123" y="85"/>
                        <a:pt x="117" y="85"/>
                      </a:cubicBezTo>
                      <a:cubicBezTo>
                        <a:pt x="111" y="85"/>
                        <a:pt x="106" y="80"/>
                        <a:pt x="106" y="74"/>
                      </a:cubicBezTo>
                      <a:cubicBezTo>
                        <a:pt x="106" y="64"/>
                        <a:pt x="106" y="64"/>
                        <a:pt x="106" y="64"/>
                      </a:cubicBezTo>
                      <a:cubicBezTo>
                        <a:pt x="96" y="64"/>
                        <a:pt x="96" y="64"/>
                        <a:pt x="96" y="64"/>
                      </a:cubicBezTo>
                      <a:cubicBezTo>
                        <a:pt x="90" y="64"/>
                        <a:pt x="85" y="59"/>
                        <a:pt x="85" y="53"/>
                      </a:cubicBezTo>
                      <a:cubicBezTo>
                        <a:pt x="85" y="47"/>
                        <a:pt x="90" y="42"/>
                        <a:pt x="96" y="42"/>
                      </a:cubicBezTo>
                      <a:cubicBezTo>
                        <a:pt x="106" y="42"/>
                        <a:pt x="106" y="42"/>
                        <a:pt x="106" y="42"/>
                      </a:cubicBezTo>
                      <a:cubicBezTo>
                        <a:pt x="106" y="32"/>
                        <a:pt x="106" y="32"/>
                        <a:pt x="106" y="32"/>
                      </a:cubicBezTo>
                      <a:cubicBezTo>
                        <a:pt x="106" y="26"/>
                        <a:pt x="111" y="21"/>
                        <a:pt x="117" y="21"/>
                      </a:cubicBezTo>
                      <a:cubicBezTo>
                        <a:pt x="123" y="21"/>
                        <a:pt x="128" y="26"/>
                        <a:pt x="128" y="32"/>
                      </a:cubicBezTo>
                      <a:cubicBezTo>
                        <a:pt x="128" y="42"/>
                        <a:pt x="128" y="42"/>
                        <a:pt x="128" y="42"/>
                      </a:cubicBezTo>
                      <a:cubicBezTo>
                        <a:pt x="138" y="42"/>
                        <a:pt x="138" y="42"/>
                        <a:pt x="138" y="42"/>
                      </a:cubicBezTo>
                      <a:cubicBezTo>
                        <a:pt x="144" y="42"/>
                        <a:pt x="149" y="47"/>
                        <a:pt x="149" y="53"/>
                      </a:cubicBezTo>
                      <a:cubicBezTo>
                        <a:pt x="149" y="59"/>
                        <a:pt x="144" y="64"/>
                        <a:pt x="138" y="64"/>
                      </a:cubicBezTo>
                      <a:close/>
                      <a:moveTo>
                        <a:pt x="160" y="149"/>
                      </a:moveTo>
                      <a:cubicBezTo>
                        <a:pt x="154" y="149"/>
                        <a:pt x="149" y="144"/>
                        <a:pt x="149" y="138"/>
                      </a:cubicBezTo>
                      <a:cubicBezTo>
                        <a:pt x="149" y="132"/>
                        <a:pt x="154" y="128"/>
                        <a:pt x="160" y="128"/>
                      </a:cubicBezTo>
                      <a:cubicBezTo>
                        <a:pt x="166" y="128"/>
                        <a:pt x="170" y="132"/>
                        <a:pt x="170" y="138"/>
                      </a:cubicBezTo>
                      <a:cubicBezTo>
                        <a:pt x="170" y="144"/>
                        <a:pt x="166" y="149"/>
                        <a:pt x="160" y="149"/>
                      </a:cubicBezTo>
                      <a:close/>
                      <a:moveTo>
                        <a:pt x="160" y="106"/>
                      </a:moveTo>
                      <a:cubicBezTo>
                        <a:pt x="154" y="106"/>
                        <a:pt x="149" y="102"/>
                        <a:pt x="149" y="96"/>
                      </a:cubicBezTo>
                      <a:cubicBezTo>
                        <a:pt x="149" y="90"/>
                        <a:pt x="154" y="85"/>
                        <a:pt x="160" y="85"/>
                      </a:cubicBezTo>
                      <a:cubicBezTo>
                        <a:pt x="166" y="85"/>
                        <a:pt x="170" y="90"/>
                        <a:pt x="170" y="96"/>
                      </a:cubicBezTo>
                      <a:cubicBezTo>
                        <a:pt x="170" y="102"/>
                        <a:pt x="166" y="106"/>
                        <a:pt x="160" y="106"/>
                      </a:cubicBezTo>
                      <a:close/>
                      <a:moveTo>
                        <a:pt x="202" y="85"/>
                      </a:moveTo>
                      <a:cubicBezTo>
                        <a:pt x="208" y="85"/>
                        <a:pt x="213" y="90"/>
                        <a:pt x="213" y="96"/>
                      </a:cubicBezTo>
                      <a:cubicBezTo>
                        <a:pt x="213" y="102"/>
                        <a:pt x="208" y="106"/>
                        <a:pt x="202" y="106"/>
                      </a:cubicBezTo>
                      <a:cubicBezTo>
                        <a:pt x="196" y="106"/>
                        <a:pt x="192" y="102"/>
                        <a:pt x="192" y="96"/>
                      </a:cubicBezTo>
                      <a:cubicBezTo>
                        <a:pt x="192" y="90"/>
                        <a:pt x="196" y="85"/>
                        <a:pt x="202" y="85"/>
                      </a:cubicBezTo>
                      <a:close/>
                      <a:moveTo>
                        <a:pt x="202" y="128"/>
                      </a:moveTo>
                      <a:cubicBezTo>
                        <a:pt x="208" y="128"/>
                        <a:pt x="213" y="132"/>
                        <a:pt x="213" y="138"/>
                      </a:cubicBezTo>
                      <a:cubicBezTo>
                        <a:pt x="213" y="144"/>
                        <a:pt x="208" y="149"/>
                        <a:pt x="202" y="149"/>
                      </a:cubicBezTo>
                      <a:cubicBezTo>
                        <a:pt x="196" y="149"/>
                        <a:pt x="192" y="144"/>
                        <a:pt x="192" y="138"/>
                      </a:cubicBezTo>
                      <a:cubicBezTo>
                        <a:pt x="192" y="132"/>
                        <a:pt x="196" y="128"/>
                        <a:pt x="202" y="128"/>
                      </a:cubicBezTo>
                      <a:close/>
                      <a:moveTo>
                        <a:pt x="202" y="170"/>
                      </a:moveTo>
                      <a:cubicBezTo>
                        <a:pt x="208" y="170"/>
                        <a:pt x="213" y="175"/>
                        <a:pt x="213" y="181"/>
                      </a:cubicBezTo>
                      <a:cubicBezTo>
                        <a:pt x="213" y="187"/>
                        <a:pt x="208" y="192"/>
                        <a:pt x="202" y="192"/>
                      </a:cubicBezTo>
                      <a:cubicBezTo>
                        <a:pt x="196" y="192"/>
                        <a:pt x="192" y="187"/>
                        <a:pt x="192" y="181"/>
                      </a:cubicBezTo>
                      <a:cubicBezTo>
                        <a:pt x="192" y="175"/>
                        <a:pt x="196" y="170"/>
                        <a:pt x="202" y="170"/>
                      </a:cubicBezTo>
                      <a:close/>
                      <a:moveTo>
                        <a:pt x="202" y="213"/>
                      </a:moveTo>
                      <a:cubicBezTo>
                        <a:pt x="208" y="213"/>
                        <a:pt x="213" y="218"/>
                        <a:pt x="213" y="224"/>
                      </a:cubicBezTo>
                      <a:cubicBezTo>
                        <a:pt x="213" y="230"/>
                        <a:pt x="208" y="234"/>
                        <a:pt x="202" y="234"/>
                      </a:cubicBezTo>
                      <a:cubicBezTo>
                        <a:pt x="196" y="234"/>
                        <a:pt x="192" y="230"/>
                        <a:pt x="192" y="224"/>
                      </a:cubicBezTo>
                      <a:cubicBezTo>
                        <a:pt x="192" y="218"/>
                        <a:pt x="196" y="213"/>
                        <a:pt x="202" y="213"/>
                      </a:cubicBezTo>
                      <a:close/>
                    </a:path>
                  </a:pathLst>
                </a:custGeom>
                <a:solidFill>
                  <a:srgbClr val="841F2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GB" sz="1000" dirty="0">
                    <a:latin typeface="Segoe UI" panose="020B0502040204020203" pitchFamily="34" charset="0"/>
                    <a:cs typeface="Segoe UI" panose="020B0502040204020203" pitchFamily="34" charset="0"/>
                  </a:endParaRPr>
                </a:p>
              </p:txBody>
            </p:sp>
            <p:sp>
              <p:nvSpPr>
                <p:cNvPr id="24" name="Rectangle 326">
                  <a:extLst>
                    <a:ext uri="{FF2B5EF4-FFF2-40B4-BE49-F238E27FC236}">
                      <a16:creationId xmlns:a16="http://schemas.microsoft.com/office/drawing/2014/main" id="{CBD1649A-322F-4BD9-BE26-3F6D14C7D9D8}"/>
                    </a:ext>
                  </a:extLst>
                </p:cNvPr>
                <p:cNvSpPr>
                  <a:spLocks noChangeArrowheads="1"/>
                </p:cNvSpPr>
                <p:nvPr/>
              </p:nvSpPr>
              <p:spPr bwMode="auto">
                <a:xfrm>
                  <a:off x="5273679" y="4476573"/>
                  <a:ext cx="18826" cy="57653"/>
                </a:xfrm>
                <a:prstGeom prst="rect">
                  <a:avLst/>
                </a:prstGeom>
                <a:solidFill>
                  <a:srgbClr val="841F2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GB" sz="1000" dirty="0">
                    <a:latin typeface="Segoe UI" panose="020B0502040204020203" pitchFamily="34" charset="0"/>
                    <a:cs typeface="Segoe UI" panose="020B0502040204020203" pitchFamily="34" charset="0"/>
                  </a:endParaRPr>
                </a:p>
              </p:txBody>
            </p:sp>
            <p:sp>
              <p:nvSpPr>
                <p:cNvPr id="25" name="Rectangle 328">
                  <a:extLst>
                    <a:ext uri="{FF2B5EF4-FFF2-40B4-BE49-F238E27FC236}">
                      <a16:creationId xmlns:a16="http://schemas.microsoft.com/office/drawing/2014/main" id="{AC2105B0-A8F8-477C-8E65-47C91AF63BEF}"/>
                    </a:ext>
                  </a:extLst>
                </p:cNvPr>
                <p:cNvSpPr>
                  <a:spLocks noChangeArrowheads="1"/>
                </p:cNvSpPr>
                <p:nvPr/>
              </p:nvSpPr>
              <p:spPr bwMode="auto">
                <a:xfrm>
                  <a:off x="5236027" y="4476573"/>
                  <a:ext cx="18826" cy="57653"/>
                </a:xfrm>
                <a:prstGeom prst="rect">
                  <a:avLst/>
                </a:prstGeom>
                <a:solidFill>
                  <a:srgbClr val="841F2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GB" sz="1000" dirty="0">
                    <a:latin typeface="Segoe UI" panose="020B0502040204020203" pitchFamily="34" charset="0"/>
                    <a:cs typeface="Segoe UI" panose="020B0502040204020203" pitchFamily="34" charset="0"/>
                  </a:endParaRPr>
                </a:p>
              </p:txBody>
            </p:sp>
            <p:sp>
              <p:nvSpPr>
                <p:cNvPr id="26" name="Freeform 327">
                  <a:extLst>
                    <a:ext uri="{FF2B5EF4-FFF2-40B4-BE49-F238E27FC236}">
                      <a16:creationId xmlns:a16="http://schemas.microsoft.com/office/drawing/2014/main" id="{A8EB649F-EE8D-4632-BBC9-DABCA3A2D6CD}"/>
                    </a:ext>
                  </a:extLst>
                </p:cNvPr>
                <p:cNvSpPr>
                  <a:spLocks noEditPoints="1"/>
                </p:cNvSpPr>
                <p:nvPr/>
              </p:nvSpPr>
              <p:spPr bwMode="auto">
                <a:xfrm>
                  <a:off x="5035666" y="4471511"/>
                  <a:ext cx="457200" cy="457201"/>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95 w 512"/>
                    <a:gd name="T11" fmla="*/ 182 h 512"/>
                    <a:gd name="T12" fmla="*/ 395 w 512"/>
                    <a:gd name="T13" fmla="*/ 384 h 512"/>
                    <a:gd name="T14" fmla="*/ 384 w 512"/>
                    <a:gd name="T15" fmla="*/ 395 h 512"/>
                    <a:gd name="T16" fmla="*/ 128 w 512"/>
                    <a:gd name="T17" fmla="*/ 395 h 512"/>
                    <a:gd name="T18" fmla="*/ 117 w 512"/>
                    <a:gd name="T19" fmla="*/ 384 h 512"/>
                    <a:gd name="T20" fmla="*/ 117 w 512"/>
                    <a:gd name="T21" fmla="*/ 182 h 512"/>
                    <a:gd name="T22" fmla="*/ 107 w 512"/>
                    <a:gd name="T23" fmla="*/ 171 h 512"/>
                    <a:gd name="T24" fmla="*/ 117 w 512"/>
                    <a:gd name="T25" fmla="*/ 160 h 512"/>
                    <a:gd name="T26" fmla="*/ 181 w 512"/>
                    <a:gd name="T27" fmla="*/ 160 h 512"/>
                    <a:gd name="T28" fmla="*/ 181 w 512"/>
                    <a:gd name="T29" fmla="*/ 107 h 512"/>
                    <a:gd name="T30" fmla="*/ 192 w 512"/>
                    <a:gd name="T31" fmla="*/ 96 h 512"/>
                    <a:gd name="T32" fmla="*/ 320 w 512"/>
                    <a:gd name="T33" fmla="*/ 96 h 512"/>
                    <a:gd name="T34" fmla="*/ 331 w 512"/>
                    <a:gd name="T35" fmla="*/ 107 h 512"/>
                    <a:gd name="T36" fmla="*/ 331 w 512"/>
                    <a:gd name="T37" fmla="*/ 160 h 512"/>
                    <a:gd name="T38" fmla="*/ 395 w 512"/>
                    <a:gd name="T39" fmla="*/ 160 h 512"/>
                    <a:gd name="T40" fmla="*/ 405 w 512"/>
                    <a:gd name="T41" fmla="*/ 171 h 512"/>
                    <a:gd name="T42" fmla="*/ 395 w 512"/>
                    <a:gd name="T43" fmla="*/ 18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2" h="512">
                      <a:moveTo>
                        <a:pt x="256" y="0"/>
                      </a:moveTo>
                      <a:cubicBezTo>
                        <a:pt x="115" y="0"/>
                        <a:pt x="0" y="115"/>
                        <a:pt x="0" y="256"/>
                      </a:cubicBezTo>
                      <a:cubicBezTo>
                        <a:pt x="0" y="398"/>
                        <a:pt x="115" y="512"/>
                        <a:pt x="256" y="512"/>
                      </a:cubicBezTo>
                      <a:cubicBezTo>
                        <a:pt x="397" y="512"/>
                        <a:pt x="512" y="398"/>
                        <a:pt x="512" y="256"/>
                      </a:cubicBezTo>
                      <a:cubicBezTo>
                        <a:pt x="512" y="115"/>
                        <a:pt x="397" y="0"/>
                        <a:pt x="256" y="0"/>
                      </a:cubicBezTo>
                      <a:close/>
                      <a:moveTo>
                        <a:pt x="395" y="182"/>
                      </a:moveTo>
                      <a:cubicBezTo>
                        <a:pt x="395" y="384"/>
                        <a:pt x="395" y="384"/>
                        <a:pt x="395" y="384"/>
                      </a:cubicBezTo>
                      <a:cubicBezTo>
                        <a:pt x="395" y="390"/>
                        <a:pt x="390" y="395"/>
                        <a:pt x="384" y="395"/>
                      </a:cubicBezTo>
                      <a:cubicBezTo>
                        <a:pt x="128" y="395"/>
                        <a:pt x="128" y="395"/>
                        <a:pt x="128" y="395"/>
                      </a:cubicBezTo>
                      <a:cubicBezTo>
                        <a:pt x="122" y="395"/>
                        <a:pt x="117" y="390"/>
                        <a:pt x="117" y="384"/>
                      </a:cubicBezTo>
                      <a:cubicBezTo>
                        <a:pt x="117" y="182"/>
                        <a:pt x="117" y="182"/>
                        <a:pt x="117" y="182"/>
                      </a:cubicBezTo>
                      <a:cubicBezTo>
                        <a:pt x="111" y="182"/>
                        <a:pt x="107" y="177"/>
                        <a:pt x="107" y="171"/>
                      </a:cubicBezTo>
                      <a:cubicBezTo>
                        <a:pt x="107" y="165"/>
                        <a:pt x="111" y="160"/>
                        <a:pt x="117" y="160"/>
                      </a:cubicBezTo>
                      <a:cubicBezTo>
                        <a:pt x="181" y="160"/>
                        <a:pt x="181" y="160"/>
                        <a:pt x="181" y="160"/>
                      </a:cubicBezTo>
                      <a:cubicBezTo>
                        <a:pt x="181" y="107"/>
                        <a:pt x="181" y="107"/>
                        <a:pt x="181" y="107"/>
                      </a:cubicBezTo>
                      <a:cubicBezTo>
                        <a:pt x="181" y="101"/>
                        <a:pt x="186" y="96"/>
                        <a:pt x="192" y="96"/>
                      </a:cubicBezTo>
                      <a:cubicBezTo>
                        <a:pt x="320" y="96"/>
                        <a:pt x="320" y="96"/>
                        <a:pt x="320" y="96"/>
                      </a:cubicBezTo>
                      <a:cubicBezTo>
                        <a:pt x="326" y="96"/>
                        <a:pt x="331" y="101"/>
                        <a:pt x="331" y="107"/>
                      </a:cubicBezTo>
                      <a:cubicBezTo>
                        <a:pt x="331" y="160"/>
                        <a:pt x="331" y="160"/>
                        <a:pt x="331" y="160"/>
                      </a:cubicBezTo>
                      <a:cubicBezTo>
                        <a:pt x="395" y="160"/>
                        <a:pt x="395" y="160"/>
                        <a:pt x="395" y="160"/>
                      </a:cubicBezTo>
                      <a:cubicBezTo>
                        <a:pt x="401" y="160"/>
                        <a:pt x="405" y="165"/>
                        <a:pt x="405" y="171"/>
                      </a:cubicBezTo>
                      <a:cubicBezTo>
                        <a:pt x="405" y="177"/>
                        <a:pt x="401" y="182"/>
                        <a:pt x="395" y="182"/>
                      </a:cubicBezTo>
                      <a:close/>
                    </a:path>
                  </a:pathLst>
                </a:custGeom>
                <a:solidFill>
                  <a:srgbClr val="841F29"/>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GB" sz="1000" dirty="0">
                    <a:latin typeface="Segoe UI" panose="020B0502040204020203" pitchFamily="34" charset="0"/>
                    <a:cs typeface="Segoe UI" panose="020B0502040204020203" pitchFamily="34" charset="0"/>
                  </a:endParaRPr>
                </a:p>
              </p:txBody>
            </p:sp>
          </p:grpSp>
          <p:sp>
            <p:nvSpPr>
              <p:cNvPr id="27" name="Freeform 822">
                <a:extLst>
                  <a:ext uri="{FF2B5EF4-FFF2-40B4-BE49-F238E27FC236}">
                    <a16:creationId xmlns:a16="http://schemas.microsoft.com/office/drawing/2014/main" id="{D6862068-7A1F-4FDD-8679-4154E24C500D}"/>
                  </a:ext>
                </a:extLst>
              </p:cNvPr>
              <p:cNvSpPr>
                <a:spLocks noChangeAspect="1" noEditPoints="1"/>
              </p:cNvSpPr>
              <p:nvPr/>
            </p:nvSpPr>
            <p:spPr bwMode="auto">
              <a:xfrm>
                <a:off x="5047927" y="3791584"/>
                <a:ext cx="457912" cy="45720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60 w 512"/>
                  <a:gd name="T11" fmla="*/ 408 h 512"/>
                  <a:gd name="T12" fmla="*/ 352 w 512"/>
                  <a:gd name="T13" fmla="*/ 413 h 512"/>
                  <a:gd name="T14" fmla="*/ 346 w 512"/>
                  <a:gd name="T15" fmla="*/ 411 h 512"/>
                  <a:gd name="T16" fmla="*/ 310 w 512"/>
                  <a:gd name="T17" fmla="*/ 380 h 512"/>
                  <a:gd name="T18" fmla="*/ 260 w 512"/>
                  <a:gd name="T19" fmla="*/ 302 h 512"/>
                  <a:gd name="T20" fmla="*/ 256 w 512"/>
                  <a:gd name="T21" fmla="*/ 288 h 512"/>
                  <a:gd name="T22" fmla="*/ 199 w 512"/>
                  <a:gd name="T23" fmla="*/ 383 h 512"/>
                  <a:gd name="T24" fmla="*/ 166 w 512"/>
                  <a:gd name="T25" fmla="*/ 411 h 512"/>
                  <a:gd name="T26" fmla="*/ 160 w 512"/>
                  <a:gd name="T27" fmla="*/ 413 h 512"/>
                  <a:gd name="T28" fmla="*/ 151 w 512"/>
                  <a:gd name="T29" fmla="*/ 408 h 512"/>
                  <a:gd name="T30" fmla="*/ 154 w 512"/>
                  <a:gd name="T31" fmla="*/ 393 h 512"/>
                  <a:gd name="T32" fmla="*/ 184 w 512"/>
                  <a:gd name="T33" fmla="*/ 368 h 512"/>
                  <a:gd name="T34" fmla="*/ 245 w 512"/>
                  <a:gd name="T35" fmla="*/ 218 h 512"/>
                  <a:gd name="T36" fmla="*/ 245 w 512"/>
                  <a:gd name="T37" fmla="*/ 132 h 512"/>
                  <a:gd name="T38" fmla="*/ 178 w 512"/>
                  <a:gd name="T39" fmla="*/ 199 h 512"/>
                  <a:gd name="T40" fmla="*/ 170 w 512"/>
                  <a:gd name="T41" fmla="*/ 202 h 512"/>
                  <a:gd name="T42" fmla="*/ 163 w 512"/>
                  <a:gd name="T43" fmla="*/ 199 h 512"/>
                  <a:gd name="T44" fmla="*/ 163 w 512"/>
                  <a:gd name="T45" fmla="*/ 184 h 512"/>
                  <a:gd name="T46" fmla="*/ 248 w 512"/>
                  <a:gd name="T47" fmla="*/ 99 h 512"/>
                  <a:gd name="T48" fmla="*/ 252 w 512"/>
                  <a:gd name="T49" fmla="*/ 96 h 512"/>
                  <a:gd name="T50" fmla="*/ 260 w 512"/>
                  <a:gd name="T51" fmla="*/ 96 h 512"/>
                  <a:gd name="T52" fmla="*/ 263 w 512"/>
                  <a:gd name="T53" fmla="*/ 99 h 512"/>
                  <a:gd name="T54" fmla="*/ 349 w 512"/>
                  <a:gd name="T55" fmla="*/ 184 h 512"/>
                  <a:gd name="T56" fmla="*/ 349 w 512"/>
                  <a:gd name="T57" fmla="*/ 199 h 512"/>
                  <a:gd name="T58" fmla="*/ 341 w 512"/>
                  <a:gd name="T59" fmla="*/ 202 h 512"/>
                  <a:gd name="T60" fmla="*/ 333 w 512"/>
                  <a:gd name="T61" fmla="*/ 199 h 512"/>
                  <a:gd name="T62" fmla="*/ 266 w 512"/>
                  <a:gd name="T63" fmla="*/ 132 h 512"/>
                  <a:gd name="T64" fmla="*/ 266 w 512"/>
                  <a:gd name="T65" fmla="*/ 218 h 512"/>
                  <a:gd name="T66" fmla="*/ 280 w 512"/>
                  <a:gd name="T67" fmla="*/ 294 h 512"/>
                  <a:gd name="T68" fmla="*/ 325 w 512"/>
                  <a:gd name="T69" fmla="*/ 366 h 512"/>
                  <a:gd name="T70" fmla="*/ 358 w 512"/>
                  <a:gd name="T71" fmla="*/ 393 h 512"/>
                  <a:gd name="T72" fmla="*/ 360 w 512"/>
                  <a:gd name="T73" fmla="*/ 40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60" y="408"/>
                    </a:moveTo>
                    <a:cubicBezTo>
                      <a:pt x="358" y="411"/>
                      <a:pt x="355" y="413"/>
                      <a:pt x="352" y="413"/>
                    </a:cubicBezTo>
                    <a:cubicBezTo>
                      <a:pt x="350" y="413"/>
                      <a:pt x="347" y="412"/>
                      <a:pt x="346" y="411"/>
                    </a:cubicBezTo>
                    <a:cubicBezTo>
                      <a:pt x="333" y="402"/>
                      <a:pt x="321" y="392"/>
                      <a:pt x="310" y="380"/>
                    </a:cubicBezTo>
                    <a:cubicBezTo>
                      <a:pt x="288" y="358"/>
                      <a:pt x="272" y="331"/>
                      <a:pt x="260" y="302"/>
                    </a:cubicBezTo>
                    <a:cubicBezTo>
                      <a:pt x="259" y="297"/>
                      <a:pt x="257" y="293"/>
                      <a:pt x="256" y="288"/>
                    </a:cubicBezTo>
                    <a:cubicBezTo>
                      <a:pt x="245" y="323"/>
                      <a:pt x="226" y="356"/>
                      <a:pt x="199" y="383"/>
                    </a:cubicBezTo>
                    <a:cubicBezTo>
                      <a:pt x="189" y="393"/>
                      <a:pt x="178" y="403"/>
                      <a:pt x="166" y="411"/>
                    </a:cubicBezTo>
                    <a:cubicBezTo>
                      <a:pt x="164" y="412"/>
                      <a:pt x="162" y="413"/>
                      <a:pt x="160" y="413"/>
                    </a:cubicBezTo>
                    <a:cubicBezTo>
                      <a:pt x="156" y="413"/>
                      <a:pt x="153" y="411"/>
                      <a:pt x="151" y="408"/>
                    </a:cubicBezTo>
                    <a:cubicBezTo>
                      <a:pt x="148" y="403"/>
                      <a:pt x="149" y="397"/>
                      <a:pt x="154" y="393"/>
                    </a:cubicBezTo>
                    <a:cubicBezTo>
                      <a:pt x="164" y="386"/>
                      <a:pt x="175" y="377"/>
                      <a:pt x="184" y="368"/>
                    </a:cubicBezTo>
                    <a:cubicBezTo>
                      <a:pt x="223" y="328"/>
                      <a:pt x="245" y="275"/>
                      <a:pt x="245" y="218"/>
                    </a:cubicBezTo>
                    <a:cubicBezTo>
                      <a:pt x="245" y="132"/>
                      <a:pt x="245" y="132"/>
                      <a:pt x="245" y="132"/>
                    </a:cubicBezTo>
                    <a:cubicBezTo>
                      <a:pt x="178" y="199"/>
                      <a:pt x="178" y="199"/>
                      <a:pt x="178" y="199"/>
                    </a:cubicBezTo>
                    <a:cubicBezTo>
                      <a:pt x="176" y="201"/>
                      <a:pt x="173" y="202"/>
                      <a:pt x="170" y="202"/>
                    </a:cubicBezTo>
                    <a:cubicBezTo>
                      <a:pt x="168" y="202"/>
                      <a:pt x="165" y="201"/>
                      <a:pt x="163" y="199"/>
                    </a:cubicBezTo>
                    <a:cubicBezTo>
                      <a:pt x="159" y="195"/>
                      <a:pt x="159" y="188"/>
                      <a:pt x="163" y="184"/>
                    </a:cubicBezTo>
                    <a:cubicBezTo>
                      <a:pt x="248" y="99"/>
                      <a:pt x="248" y="99"/>
                      <a:pt x="248" y="99"/>
                    </a:cubicBezTo>
                    <a:cubicBezTo>
                      <a:pt x="249" y="98"/>
                      <a:pt x="250" y="97"/>
                      <a:pt x="252" y="96"/>
                    </a:cubicBezTo>
                    <a:cubicBezTo>
                      <a:pt x="254" y="95"/>
                      <a:pt x="257" y="95"/>
                      <a:pt x="260" y="96"/>
                    </a:cubicBezTo>
                    <a:cubicBezTo>
                      <a:pt x="261" y="97"/>
                      <a:pt x="262" y="98"/>
                      <a:pt x="263" y="99"/>
                    </a:cubicBezTo>
                    <a:cubicBezTo>
                      <a:pt x="349" y="184"/>
                      <a:pt x="349" y="184"/>
                      <a:pt x="349" y="184"/>
                    </a:cubicBezTo>
                    <a:cubicBezTo>
                      <a:pt x="353" y="188"/>
                      <a:pt x="353" y="195"/>
                      <a:pt x="349" y="199"/>
                    </a:cubicBezTo>
                    <a:cubicBezTo>
                      <a:pt x="346" y="201"/>
                      <a:pt x="344" y="202"/>
                      <a:pt x="341" y="202"/>
                    </a:cubicBezTo>
                    <a:cubicBezTo>
                      <a:pt x="338" y="202"/>
                      <a:pt x="336" y="201"/>
                      <a:pt x="333" y="199"/>
                    </a:cubicBezTo>
                    <a:cubicBezTo>
                      <a:pt x="266" y="132"/>
                      <a:pt x="266" y="132"/>
                      <a:pt x="266" y="132"/>
                    </a:cubicBezTo>
                    <a:cubicBezTo>
                      <a:pt x="266" y="218"/>
                      <a:pt x="266" y="218"/>
                      <a:pt x="266" y="218"/>
                    </a:cubicBezTo>
                    <a:cubicBezTo>
                      <a:pt x="266" y="245"/>
                      <a:pt x="271" y="270"/>
                      <a:pt x="280" y="294"/>
                    </a:cubicBezTo>
                    <a:cubicBezTo>
                      <a:pt x="290" y="321"/>
                      <a:pt x="306" y="345"/>
                      <a:pt x="325" y="366"/>
                    </a:cubicBezTo>
                    <a:cubicBezTo>
                      <a:pt x="335" y="376"/>
                      <a:pt x="346" y="385"/>
                      <a:pt x="358" y="393"/>
                    </a:cubicBezTo>
                    <a:cubicBezTo>
                      <a:pt x="363" y="397"/>
                      <a:pt x="364" y="403"/>
                      <a:pt x="360" y="408"/>
                    </a:cubicBezTo>
                    <a:close/>
                  </a:path>
                </a:pathLst>
              </a:custGeom>
              <a:solidFill>
                <a:schemeClr val="tx2">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GB" sz="1000" dirty="0">
                  <a:latin typeface="Segoe UI" panose="020B0502040204020203" pitchFamily="34" charset="0"/>
                  <a:cs typeface="Segoe UI" panose="020B0502040204020203" pitchFamily="34" charset="0"/>
                </a:endParaRPr>
              </a:p>
            </p:txBody>
          </p:sp>
          <p:grpSp>
            <p:nvGrpSpPr>
              <p:cNvPr id="28" name="Group 374">
                <a:extLst>
                  <a:ext uri="{FF2B5EF4-FFF2-40B4-BE49-F238E27FC236}">
                    <a16:creationId xmlns:a16="http://schemas.microsoft.com/office/drawing/2014/main" id="{49728885-2ECE-4535-B645-E610BD7A27E2}"/>
                  </a:ext>
                </a:extLst>
              </p:cNvPr>
              <p:cNvGrpSpPr>
                <a:grpSpLocks noChangeAspect="1"/>
              </p:cNvGrpSpPr>
              <p:nvPr/>
            </p:nvGrpSpPr>
            <p:grpSpPr bwMode="auto">
              <a:xfrm>
                <a:off x="5041233" y="3061215"/>
                <a:ext cx="457755" cy="457199"/>
                <a:chOff x="6997" y="1195"/>
                <a:chExt cx="340" cy="340"/>
              </a:xfrm>
              <a:solidFill>
                <a:srgbClr val="385D8A"/>
              </a:solidFill>
            </p:grpSpPr>
            <p:sp>
              <p:nvSpPr>
                <p:cNvPr id="29" name="Freeform 375">
                  <a:extLst>
                    <a:ext uri="{FF2B5EF4-FFF2-40B4-BE49-F238E27FC236}">
                      <a16:creationId xmlns:a16="http://schemas.microsoft.com/office/drawing/2014/main" id="{3B5AC3C9-4B52-4B76-81DD-42349B5DE6CE}"/>
                    </a:ext>
                  </a:extLst>
                </p:cNvPr>
                <p:cNvSpPr>
                  <a:spLocks/>
                </p:cNvSpPr>
                <p:nvPr/>
              </p:nvSpPr>
              <p:spPr bwMode="auto">
                <a:xfrm>
                  <a:off x="7130" y="1287"/>
                  <a:ext cx="29" cy="70"/>
                </a:xfrm>
                <a:custGeom>
                  <a:avLst/>
                  <a:gdLst>
                    <a:gd name="T0" fmla="*/ 0 w 43"/>
                    <a:gd name="T1" fmla="*/ 53 h 105"/>
                    <a:gd name="T2" fmla="*/ 43 w 43"/>
                    <a:gd name="T3" fmla="*/ 105 h 105"/>
                    <a:gd name="T4" fmla="*/ 43 w 43"/>
                    <a:gd name="T5" fmla="*/ 0 h 105"/>
                    <a:gd name="T6" fmla="*/ 0 w 43"/>
                    <a:gd name="T7" fmla="*/ 53 h 105"/>
                  </a:gdLst>
                  <a:ahLst/>
                  <a:cxnLst>
                    <a:cxn ang="0">
                      <a:pos x="T0" y="T1"/>
                    </a:cxn>
                    <a:cxn ang="0">
                      <a:pos x="T2" y="T3"/>
                    </a:cxn>
                    <a:cxn ang="0">
                      <a:pos x="T4" y="T5"/>
                    </a:cxn>
                    <a:cxn ang="0">
                      <a:pos x="T6" y="T7"/>
                    </a:cxn>
                  </a:cxnLst>
                  <a:rect l="0" t="0" r="r" b="b"/>
                  <a:pathLst>
                    <a:path w="43" h="105">
                      <a:moveTo>
                        <a:pt x="0" y="53"/>
                      </a:moveTo>
                      <a:cubicBezTo>
                        <a:pt x="0" y="78"/>
                        <a:pt x="19" y="100"/>
                        <a:pt x="43" y="105"/>
                      </a:cubicBezTo>
                      <a:cubicBezTo>
                        <a:pt x="43" y="0"/>
                        <a:pt x="43" y="0"/>
                        <a:pt x="43" y="0"/>
                      </a:cubicBezTo>
                      <a:cubicBezTo>
                        <a:pt x="19" y="5"/>
                        <a:pt x="0" y="27"/>
                        <a:pt x="0" y="5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GB" sz="1000" dirty="0">
                    <a:latin typeface="Segoe UI" panose="020B0502040204020203" pitchFamily="34" charset="0"/>
                    <a:cs typeface="Segoe UI" panose="020B0502040204020203" pitchFamily="34" charset="0"/>
                  </a:endParaRPr>
                </a:p>
              </p:txBody>
            </p:sp>
            <p:sp>
              <p:nvSpPr>
                <p:cNvPr id="30" name="Freeform 376">
                  <a:extLst>
                    <a:ext uri="{FF2B5EF4-FFF2-40B4-BE49-F238E27FC236}">
                      <a16:creationId xmlns:a16="http://schemas.microsoft.com/office/drawing/2014/main" id="{303BD364-18DE-4FEC-B0D7-8E72241C57A4}"/>
                    </a:ext>
                  </a:extLst>
                </p:cNvPr>
                <p:cNvSpPr>
                  <a:spLocks/>
                </p:cNvSpPr>
                <p:nvPr/>
              </p:nvSpPr>
              <p:spPr bwMode="auto">
                <a:xfrm>
                  <a:off x="7173" y="1372"/>
                  <a:ext cx="28" cy="70"/>
                </a:xfrm>
                <a:custGeom>
                  <a:avLst/>
                  <a:gdLst>
                    <a:gd name="T0" fmla="*/ 0 w 43"/>
                    <a:gd name="T1" fmla="*/ 0 h 105"/>
                    <a:gd name="T2" fmla="*/ 0 w 43"/>
                    <a:gd name="T3" fmla="*/ 105 h 105"/>
                    <a:gd name="T4" fmla="*/ 43 w 43"/>
                    <a:gd name="T5" fmla="*/ 53 h 105"/>
                    <a:gd name="T6" fmla="*/ 0 w 43"/>
                    <a:gd name="T7" fmla="*/ 0 h 105"/>
                  </a:gdLst>
                  <a:ahLst/>
                  <a:cxnLst>
                    <a:cxn ang="0">
                      <a:pos x="T0" y="T1"/>
                    </a:cxn>
                    <a:cxn ang="0">
                      <a:pos x="T2" y="T3"/>
                    </a:cxn>
                    <a:cxn ang="0">
                      <a:pos x="T4" y="T5"/>
                    </a:cxn>
                    <a:cxn ang="0">
                      <a:pos x="T6" y="T7"/>
                    </a:cxn>
                  </a:cxnLst>
                  <a:rect l="0" t="0" r="r" b="b"/>
                  <a:pathLst>
                    <a:path w="43" h="105">
                      <a:moveTo>
                        <a:pt x="0" y="0"/>
                      </a:moveTo>
                      <a:cubicBezTo>
                        <a:pt x="0" y="105"/>
                        <a:pt x="0" y="105"/>
                        <a:pt x="0" y="105"/>
                      </a:cubicBezTo>
                      <a:cubicBezTo>
                        <a:pt x="25" y="100"/>
                        <a:pt x="43" y="78"/>
                        <a:pt x="43" y="53"/>
                      </a:cubicBezTo>
                      <a:cubicBezTo>
                        <a:pt x="43" y="27"/>
                        <a:pt x="25" y="5"/>
                        <a:pt x="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GB" sz="1000" dirty="0">
                    <a:latin typeface="Segoe UI" panose="020B0502040204020203" pitchFamily="34" charset="0"/>
                    <a:cs typeface="Segoe UI" panose="020B0502040204020203" pitchFamily="34" charset="0"/>
                  </a:endParaRPr>
                </a:p>
              </p:txBody>
            </p:sp>
            <p:sp>
              <p:nvSpPr>
                <p:cNvPr id="31" name="Freeform 377">
                  <a:extLst>
                    <a:ext uri="{FF2B5EF4-FFF2-40B4-BE49-F238E27FC236}">
                      <a16:creationId xmlns:a16="http://schemas.microsoft.com/office/drawing/2014/main" id="{35582A46-59E6-4325-ACA4-494A2018B026}"/>
                    </a:ext>
                  </a:extLst>
                </p:cNvPr>
                <p:cNvSpPr>
                  <a:spLocks noEditPoints="1"/>
                </p:cNvSpPr>
                <p:nvPr/>
              </p:nvSpPr>
              <p:spPr bwMode="auto">
                <a:xfrm>
                  <a:off x="6997" y="1195"/>
                  <a:ext cx="340" cy="34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266 w 512"/>
                    <a:gd name="T11" fmla="*/ 393 h 512"/>
                    <a:gd name="T12" fmla="*/ 266 w 512"/>
                    <a:gd name="T13" fmla="*/ 416 h 512"/>
                    <a:gd name="T14" fmla="*/ 256 w 512"/>
                    <a:gd name="T15" fmla="*/ 426 h 512"/>
                    <a:gd name="T16" fmla="*/ 245 w 512"/>
                    <a:gd name="T17" fmla="*/ 416 h 512"/>
                    <a:gd name="T18" fmla="*/ 245 w 512"/>
                    <a:gd name="T19" fmla="*/ 393 h 512"/>
                    <a:gd name="T20" fmla="*/ 185 w 512"/>
                    <a:gd name="T21" fmla="*/ 345 h 512"/>
                    <a:gd name="T22" fmla="*/ 192 w 512"/>
                    <a:gd name="T23" fmla="*/ 331 h 512"/>
                    <a:gd name="T24" fmla="*/ 205 w 512"/>
                    <a:gd name="T25" fmla="*/ 337 h 512"/>
                    <a:gd name="T26" fmla="*/ 245 w 512"/>
                    <a:gd name="T27" fmla="*/ 372 h 512"/>
                    <a:gd name="T28" fmla="*/ 245 w 512"/>
                    <a:gd name="T29" fmla="*/ 265 h 512"/>
                    <a:gd name="T30" fmla="*/ 181 w 512"/>
                    <a:gd name="T31" fmla="*/ 192 h 512"/>
                    <a:gd name="T32" fmla="*/ 245 w 512"/>
                    <a:gd name="T33" fmla="*/ 118 h 512"/>
                    <a:gd name="T34" fmla="*/ 245 w 512"/>
                    <a:gd name="T35" fmla="*/ 106 h 512"/>
                    <a:gd name="T36" fmla="*/ 256 w 512"/>
                    <a:gd name="T37" fmla="*/ 96 h 512"/>
                    <a:gd name="T38" fmla="*/ 266 w 512"/>
                    <a:gd name="T39" fmla="*/ 106 h 512"/>
                    <a:gd name="T40" fmla="*/ 266 w 512"/>
                    <a:gd name="T41" fmla="*/ 118 h 512"/>
                    <a:gd name="T42" fmla="*/ 320 w 512"/>
                    <a:gd name="T43" fmla="*/ 154 h 512"/>
                    <a:gd name="T44" fmla="*/ 316 w 512"/>
                    <a:gd name="T45" fmla="*/ 169 h 512"/>
                    <a:gd name="T46" fmla="*/ 302 w 512"/>
                    <a:gd name="T47" fmla="*/ 165 h 512"/>
                    <a:gd name="T48" fmla="*/ 266 w 512"/>
                    <a:gd name="T49" fmla="*/ 140 h 512"/>
                    <a:gd name="T50" fmla="*/ 266 w 512"/>
                    <a:gd name="T51" fmla="*/ 246 h 512"/>
                    <a:gd name="T52" fmla="*/ 330 w 512"/>
                    <a:gd name="T53" fmla="*/ 320 h 512"/>
                    <a:gd name="T54" fmla="*/ 266 w 512"/>
                    <a:gd name="T55" fmla="*/ 393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266" y="393"/>
                      </a:moveTo>
                      <a:cubicBezTo>
                        <a:pt x="266" y="416"/>
                        <a:pt x="266" y="416"/>
                        <a:pt x="266" y="416"/>
                      </a:cubicBezTo>
                      <a:cubicBezTo>
                        <a:pt x="266" y="422"/>
                        <a:pt x="262" y="426"/>
                        <a:pt x="256" y="426"/>
                      </a:cubicBezTo>
                      <a:cubicBezTo>
                        <a:pt x="250" y="426"/>
                        <a:pt x="245" y="422"/>
                        <a:pt x="245" y="416"/>
                      </a:cubicBezTo>
                      <a:cubicBezTo>
                        <a:pt x="245" y="393"/>
                        <a:pt x="245" y="393"/>
                        <a:pt x="245" y="393"/>
                      </a:cubicBezTo>
                      <a:cubicBezTo>
                        <a:pt x="218" y="390"/>
                        <a:pt x="195" y="371"/>
                        <a:pt x="185" y="345"/>
                      </a:cubicBezTo>
                      <a:cubicBezTo>
                        <a:pt x="183" y="339"/>
                        <a:pt x="186" y="333"/>
                        <a:pt x="192" y="331"/>
                      </a:cubicBezTo>
                      <a:cubicBezTo>
                        <a:pt x="197" y="329"/>
                        <a:pt x="203" y="332"/>
                        <a:pt x="205" y="337"/>
                      </a:cubicBezTo>
                      <a:cubicBezTo>
                        <a:pt x="212" y="355"/>
                        <a:pt x="227" y="368"/>
                        <a:pt x="245" y="372"/>
                      </a:cubicBezTo>
                      <a:cubicBezTo>
                        <a:pt x="245" y="265"/>
                        <a:pt x="245" y="265"/>
                        <a:pt x="245" y="265"/>
                      </a:cubicBezTo>
                      <a:cubicBezTo>
                        <a:pt x="209" y="260"/>
                        <a:pt x="181" y="229"/>
                        <a:pt x="181" y="192"/>
                      </a:cubicBezTo>
                      <a:cubicBezTo>
                        <a:pt x="181" y="154"/>
                        <a:pt x="209" y="123"/>
                        <a:pt x="245" y="118"/>
                      </a:cubicBezTo>
                      <a:cubicBezTo>
                        <a:pt x="245" y="106"/>
                        <a:pt x="245" y="106"/>
                        <a:pt x="245" y="106"/>
                      </a:cubicBezTo>
                      <a:cubicBezTo>
                        <a:pt x="245" y="100"/>
                        <a:pt x="250" y="96"/>
                        <a:pt x="256" y="96"/>
                      </a:cubicBezTo>
                      <a:cubicBezTo>
                        <a:pt x="262" y="96"/>
                        <a:pt x="266" y="100"/>
                        <a:pt x="266" y="106"/>
                      </a:cubicBezTo>
                      <a:cubicBezTo>
                        <a:pt x="266" y="118"/>
                        <a:pt x="266" y="118"/>
                        <a:pt x="266" y="118"/>
                      </a:cubicBezTo>
                      <a:cubicBezTo>
                        <a:pt x="289" y="121"/>
                        <a:pt x="309" y="134"/>
                        <a:pt x="320" y="154"/>
                      </a:cubicBezTo>
                      <a:cubicBezTo>
                        <a:pt x="323" y="159"/>
                        <a:pt x="322" y="166"/>
                        <a:pt x="316" y="169"/>
                      </a:cubicBezTo>
                      <a:cubicBezTo>
                        <a:pt x="311" y="172"/>
                        <a:pt x="305" y="170"/>
                        <a:pt x="302" y="165"/>
                      </a:cubicBezTo>
                      <a:cubicBezTo>
                        <a:pt x="294" y="152"/>
                        <a:pt x="281" y="143"/>
                        <a:pt x="266" y="140"/>
                      </a:cubicBezTo>
                      <a:cubicBezTo>
                        <a:pt x="266" y="246"/>
                        <a:pt x="266" y="246"/>
                        <a:pt x="266" y="246"/>
                      </a:cubicBezTo>
                      <a:cubicBezTo>
                        <a:pt x="302" y="251"/>
                        <a:pt x="330" y="282"/>
                        <a:pt x="330" y="320"/>
                      </a:cubicBezTo>
                      <a:cubicBezTo>
                        <a:pt x="330" y="357"/>
                        <a:pt x="302" y="388"/>
                        <a:pt x="266" y="393"/>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GB" sz="1000" dirty="0">
                    <a:latin typeface="Segoe UI" panose="020B0502040204020203" pitchFamily="34" charset="0"/>
                    <a:cs typeface="Segoe UI" panose="020B0502040204020203" pitchFamily="34" charset="0"/>
                  </a:endParaRPr>
                </a:p>
              </p:txBody>
            </p:sp>
          </p:grpSp>
          <p:sp>
            <p:nvSpPr>
              <p:cNvPr id="32" name="Freeform 357">
                <a:extLst>
                  <a:ext uri="{FF2B5EF4-FFF2-40B4-BE49-F238E27FC236}">
                    <a16:creationId xmlns:a16="http://schemas.microsoft.com/office/drawing/2014/main" id="{0B34D5D8-6456-4DE7-9AA0-74A959593387}"/>
                  </a:ext>
                </a:extLst>
              </p:cNvPr>
              <p:cNvSpPr>
                <a:spLocks noEditPoints="1"/>
              </p:cNvSpPr>
              <p:nvPr/>
            </p:nvSpPr>
            <p:spPr bwMode="auto">
              <a:xfrm>
                <a:off x="5054492" y="5252325"/>
                <a:ext cx="457200" cy="45720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84 w 512"/>
                  <a:gd name="T11" fmla="*/ 352 h 512"/>
                  <a:gd name="T12" fmla="*/ 352 w 512"/>
                  <a:gd name="T13" fmla="*/ 320 h 512"/>
                  <a:gd name="T14" fmla="*/ 373 w 512"/>
                  <a:gd name="T15" fmla="*/ 290 h 512"/>
                  <a:gd name="T16" fmla="*/ 373 w 512"/>
                  <a:gd name="T17" fmla="*/ 245 h 512"/>
                  <a:gd name="T18" fmla="*/ 341 w 512"/>
                  <a:gd name="T19" fmla="*/ 213 h 512"/>
                  <a:gd name="T20" fmla="*/ 309 w 512"/>
                  <a:gd name="T21" fmla="*/ 245 h 512"/>
                  <a:gd name="T22" fmla="*/ 309 w 512"/>
                  <a:gd name="T23" fmla="*/ 341 h 512"/>
                  <a:gd name="T24" fmla="*/ 234 w 512"/>
                  <a:gd name="T25" fmla="*/ 416 h 512"/>
                  <a:gd name="T26" fmla="*/ 160 w 512"/>
                  <a:gd name="T27" fmla="*/ 341 h 512"/>
                  <a:gd name="T28" fmla="*/ 160 w 512"/>
                  <a:gd name="T29" fmla="*/ 287 h 512"/>
                  <a:gd name="T30" fmla="*/ 96 w 512"/>
                  <a:gd name="T31" fmla="*/ 224 h 512"/>
                  <a:gd name="T32" fmla="*/ 96 w 512"/>
                  <a:gd name="T33" fmla="*/ 149 h 512"/>
                  <a:gd name="T34" fmla="*/ 106 w 512"/>
                  <a:gd name="T35" fmla="*/ 138 h 512"/>
                  <a:gd name="T36" fmla="*/ 128 w 512"/>
                  <a:gd name="T37" fmla="*/ 138 h 512"/>
                  <a:gd name="T38" fmla="*/ 138 w 512"/>
                  <a:gd name="T39" fmla="*/ 149 h 512"/>
                  <a:gd name="T40" fmla="*/ 128 w 512"/>
                  <a:gd name="T41" fmla="*/ 160 h 512"/>
                  <a:gd name="T42" fmla="*/ 117 w 512"/>
                  <a:gd name="T43" fmla="*/ 160 h 512"/>
                  <a:gd name="T44" fmla="*/ 117 w 512"/>
                  <a:gd name="T45" fmla="*/ 224 h 512"/>
                  <a:gd name="T46" fmla="*/ 170 w 512"/>
                  <a:gd name="T47" fmla="*/ 266 h 512"/>
                  <a:gd name="T48" fmla="*/ 224 w 512"/>
                  <a:gd name="T49" fmla="*/ 224 h 512"/>
                  <a:gd name="T50" fmla="*/ 224 w 512"/>
                  <a:gd name="T51" fmla="*/ 160 h 512"/>
                  <a:gd name="T52" fmla="*/ 213 w 512"/>
                  <a:gd name="T53" fmla="*/ 160 h 512"/>
                  <a:gd name="T54" fmla="*/ 202 w 512"/>
                  <a:gd name="T55" fmla="*/ 149 h 512"/>
                  <a:gd name="T56" fmla="*/ 213 w 512"/>
                  <a:gd name="T57" fmla="*/ 138 h 512"/>
                  <a:gd name="T58" fmla="*/ 234 w 512"/>
                  <a:gd name="T59" fmla="*/ 138 h 512"/>
                  <a:gd name="T60" fmla="*/ 245 w 512"/>
                  <a:gd name="T61" fmla="*/ 149 h 512"/>
                  <a:gd name="T62" fmla="*/ 245 w 512"/>
                  <a:gd name="T63" fmla="*/ 224 h 512"/>
                  <a:gd name="T64" fmla="*/ 181 w 512"/>
                  <a:gd name="T65" fmla="*/ 287 h 512"/>
                  <a:gd name="T66" fmla="*/ 181 w 512"/>
                  <a:gd name="T67" fmla="*/ 341 h 512"/>
                  <a:gd name="T68" fmla="*/ 234 w 512"/>
                  <a:gd name="T69" fmla="*/ 394 h 512"/>
                  <a:gd name="T70" fmla="*/ 288 w 512"/>
                  <a:gd name="T71" fmla="*/ 341 h 512"/>
                  <a:gd name="T72" fmla="*/ 288 w 512"/>
                  <a:gd name="T73" fmla="*/ 245 h 512"/>
                  <a:gd name="T74" fmla="*/ 341 w 512"/>
                  <a:gd name="T75" fmla="*/ 192 h 512"/>
                  <a:gd name="T76" fmla="*/ 394 w 512"/>
                  <a:gd name="T77" fmla="*/ 245 h 512"/>
                  <a:gd name="T78" fmla="*/ 394 w 512"/>
                  <a:gd name="T79" fmla="*/ 290 h 512"/>
                  <a:gd name="T80" fmla="*/ 416 w 512"/>
                  <a:gd name="T81" fmla="*/ 320 h 512"/>
                  <a:gd name="T82" fmla="*/ 384 w 512"/>
                  <a:gd name="T83" fmla="*/ 352 h 512"/>
                  <a:gd name="T84" fmla="*/ 394 w 512"/>
                  <a:gd name="T85" fmla="*/ 320 h 512"/>
                  <a:gd name="T86" fmla="*/ 384 w 512"/>
                  <a:gd name="T87" fmla="*/ 330 h 512"/>
                  <a:gd name="T88" fmla="*/ 373 w 512"/>
                  <a:gd name="T89" fmla="*/ 320 h 512"/>
                  <a:gd name="T90" fmla="*/ 384 w 512"/>
                  <a:gd name="T91" fmla="*/ 309 h 512"/>
                  <a:gd name="T92" fmla="*/ 394 w 512"/>
                  <a:gd name="T93" fmla="*/ 3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84" y="352"/>
                    </a:moveTo>
                    <a:cubicBezTo>
                      <a:pt x="366" y="352"/>
                      <a:pt x="352" y="337"/>
                      <a:pt x="352" y="320"/>
                    </a:cubicBezTo>
                    <a:cubicBezTo>
                      <a:pt x="352" y="306"/>
                      <a:pt x="361" y="294"/>
                      <a:pt x="373" y="290"/>
                    </a:cubicBezTo>
                    <a:cubicBezTo>
                      <a:pt x="373" y="245"/>
                      <a:pt x="373" y="245"/>
                      <a:pt x="373" y="245"/>
                    </a:cubicBezTo>
                    <a:cubicBezTo>
                      <a:pt x="373" y="227"/>
                      <a:pt x="359" y="213"/>
                      <a:pt x="341" y="213"/>
                    </a:cubicBezTo>
                    <a:cubicBezTo>
                      <a:pt x="323" y="213"/>
                      <a:pt x="309" y="227"/>
                      <a:pt x="309" y="245"/>
                    </a:cubicBezTo>
                    <a:cubicBezTo>
                      <a:pt x="309" y="341"/>
                      <a:pt x="309" y="341"/>
                      <a:pt x="309" y="341"/>
                    </a:cubicBezTo>
                    <a:cubicBezTo>
                      <a:pt x="309" y="382"/>
                      <a:pt x="276" y="416"/>
                      <a:pt x="234" y="416"/>
                    </a:cubicBezTo>
                    <a:cubicBezTo>
                      <a:pt x="193" y="416"/>
                      <a:pt x="160" y="382"/>
                      <a:pt x="160" y="341"/>
                    </a:cubicBezTo>
                    <a:cubicBezTo>
                      <a:pt x="160" y="287"/>
                      <a:pt x="160" y="287"/>
                      <a:pt x="160" y="287"/>
                    </a:cubicBezTo>
                    <a:cubicBezTo>
                      <a:pt x="128" y="282"/>
                      <a:pt x="96" y="256"/>
                      <a:pt x="96" y="224"/>
                    </a:cubicBezTo>
                    <a:cubicBezTo>
                      <a:pt x="96" y="149"/>
                      <a:pt x="96" y="149"/>
                      <a:pt x="96" y="149"/>
                    </a:cubicBezTo>
                    <a:cubicBezTo>
                      <a:pt x="96" y="143"/>
                      <a:pt x="100" y="138"/>
                      <a:pt x="106" y="138"/>
                    </a:cubicBezTo>
                    <a:cubicBezTo>
                      <a:pt x="128" y="138"/>
                      <a:pt x="128" y="138"/>
                      <a:pt x="128" y="138"/>
                    </a:cubicBezTo>
                    <a:cubicBezTo>
                      <a:pt x="134" y="138"/>
                      <a:pt x="138" y="143"/>
                      <a:pt x="138" y="149"/>
                    </a:cubicBezTo>
                    <a:cubicBezTo>
                      <a:pt x="138" y="155"/>
                      <a:pt x="134" y="160"/>
                      <a:pt x="128" y="160"/>
                    </a:cubicBezTo>
                    <a:cubicBezTo>
                      <a:pt x="117" y="160"/>
                      <a:pt x="117" y="160"/>
                      <a:pt x="117" y="160"/>
                    </a:cubicBezTo>
                    <a:cubicBezTo>
                      <a:pt x="117" y="224"/>
                      <a:pt x="117" y="224"/>
                      <a:pt x="117" y="224"/>
                    </a:cubicBezTo>
                    <a:cubicBezTo>
                      <a:pt x="117" y="247"/>
                      <a:pt x="146" y="266"/>
                      <a:pt x="170" y="266"/>
                    </a:cubicBezTo>
                    <a:cubicBezTo>
                      <a:pt x="194" y="266"/>
                      <a:pt x="224" y="247"/>
                      <a:pt x="224" y="224"/>
                    </a:cubicBezTo>
                    <a:cubicBezTo>
                      <a:pt x="224" y="160"/>
                      <a:pt x="224" y="160"/>
                      <a:pt x="224" y="160"/>
                    </a:cubicBezTo>
                    <a:cubicBezTo>
                      <a:pt x="213" y="160"/>
                      <a:pt x="213" y="160"/>
                      <a:pt x="213" y="160"/>
                    </a:cubicBezTo>
                    <a:cubicBezTo>
                      <a:pt x="207" y="160"/>
                      <a:pt x="202" y="155"/>
                      <a:pt x="202" y="149"/>
                    </a:cubicBezTo>
                    <a:cubicBezTo>
                      <a:pt x="202" y="143"/>
                      <a:pt x="207" y="138"/>
                      <a:pt x="213" y="138"/>
                    </a:cubicBezTo>
                    <a:cubicBezTo>
                      <a:pt x="234" y="138"/>
                      <a:pt x="234" y="138"/>
                      <a:pt x="234" y="138"/>
                    </a:cubicBezTo>
                    <a:cubicBezTo>
                      <a:pt x="240" y="138"/>
                      <a:pt x="245" y="143"/>
                      <a:pt x="245" y="149"/>
                    </a:cubicBezTo>
                    <a:cubicBezTo>
                      <a:pt x="245" y="224"/>
                      <a:pt x="245" y="224"/>
                      <a:pt x="245" y="224"/>
                    </a:cubicBezTo>
                    <a:cubicBezTo>
                      <a:pt x="245" y="256"/>
                      <a:pt x="213" y="282"/>
                      <a:pt x="181" y="287"/>
                    </a:cubicBezTo>
                    <a:cubicBezTo>
                      <a:pt x="181" y="341"/>
                      <a:pt x="181" y="341"/>
                      <a:pt x="181" y="341"/>
                    </a:cubicBezTo>
                    <a:cubicBezTo>
                      <a:pt x="181" y="370"/>
                      <a:pt x="205" y="394"/>
                      <a:pt x="234" y="394"/>
                    </a:cubicBezTo>
                    <a:cubicBezTo>
                      <a:pt x="264" y="394"/>
                      <a:pt x="288" y="370"/>
                      <a:pt x="288" y="341"/>
                    </a:cubicBezTo>
                    <a:cubicBezTo>
                      <a:pt x="288" y="245"/>
                      <a:pt x="288" y="245"/>
                      <a:pt x="288" y="245"/>
                    </a:cubicBezTo>
                    <a:cubicBezTo>
                      <a:pt x="288" y="216"/>
                      <a:pt x="312" y="192"/>
                      <a:pt x="341" y="192"/>
                    </a:cubicBezTo>
                    <a:cubicBezTo>
                      <a:pt x="370" y="192"/>
                      <a:pt x="394" y="216"/>
                      <a:pt x="394" y="245"/>
                    </a:cubicBezTo>
                    <a:cubicBezTo>
                      <a:pt x="394" y="290"/>
                      <a:pt x="394" y="290"/>
                      <a:pt x="394" y="290"/>
                    </a:cubicBezTo>
                    <a:cubicBezTo>
                      <a:pt x="407" y="294"/>
                      <a:pt x="416" y="306"/>
                      <a:pt x="416" y="320"/>
                    </a:cubicBezTo>
                    <a:cubicBezTo>
                      <a:pt x="416" y="337"/>
                      <a:pt x="401" y="352"/>
                      <a:pt x="384" y="352"/>
                    </a:cubicBezTo>
                    <a:close/>
                    <a:moveTo>
                      <a:pt x="394" y="320"/>
                    </a:moveTo>
                    <a:cubicBezTo>
                      <a:pt x="394" y="326"/>
                      <a:pt x="390" y="330"/>
                      <a:pt x="384" y="330"/>
                    </a:cubicBezTo>
                    <a:cubicBezTo>
                      <a:pt x="378" y="330"/>
                      <a:pt x="373" y="326"/>
                      <a:pt x="373" y="320"/>
                    </a:cubicBezTo>
                    <a:cubicBezTo>
                      <a:pt x="373" y="314"/>
                      <a:pt x="378" y="309"/>
                      <a:pt x="384" y="309"/>
                    </a:cubicBezTo>
                    <a:cubicBezTo>
                      <a:pt x="390" y="309"/>
                      <a:pt x="394" y="314"/>
                      <a:pt x="394" y="320"/>
                    </a:cubicBezTo>
                    <a:close/>
                  </a:path>
                </a:pathLst>
              </a:custGeom>
              <a:solidFill>
                <a:schemeClr val="accent2">
                  <a:lumMod val="60000"/>
                  <a:lumOff val="40000"/>
                </a:schemeClr>
              </a:solidFill>
              <a:ln>
                <a:noFill/>
              </a:ln>
            </p:spPr>
            <p:txBody>
              <a:bodyPr vert="horz" wrap="square" lIns="121920" tIns="60960" rIns="121920" bIns="60960" numCol="1" anchor="t" anchorCtr="0" compatLnSpc="1">
                <a:prstTxWarp prst="textNoShape">
                  <a:avLst/>
                </a:prstTxWarp>
              </a:bodyPr>
              <a:lstStyle/>
              <a:p>
                <a:endParaRPr lang="en-GB" sz="1000" dirty="0">
                  <a:latin typeface="Segoe UI" panose="020B0502040204020203" pitchFamily="34" charset="0"/>
                  <a:cs typeface="Segoe UI" panose="020B0502040204020203" pitchFamily="34" charset="0"/>
                </a:endParaRPr>
              </a:p>
            </p:txBody>
          </p:sp>
          <p:sp>
            <p:nvSpPr>
              <p:cNvPr id="33" name="Rectangle 32">
                <a:extLst>
                  <a:ext uri="{FF2B5EF4-FFF2-40B4-BE49-F238E27FC236}">
                    <a16:creationId xmlns:a16="http://schemas.microsoft.com/office/drawing/2014/main" id="{A2ACA872-310C-458D-82DC-2B8046984094}"/>
                  </a:ext>
                </a:extLst>
              </p:cNvPr>
              <p:cNvSpPr/>
              <p:nvPr/>
            </p:nvSpPr>
            <p:spPr>
              <a:xfrm>
                <a:off x="5750664" y="3758574"/>
                <a:ext cx="5453327" cy="523220"/>
              </a:xfrm>
              <a:prstGeom prst="rect">
                <a:avLst/>
              </a:prstGeom>
              <a:ln>
                <a:noFill/>
              </a:ln>
            </p:spPr>
            <p:txBody>
              <a:bodyPr wrap="square">
                <a:spAutoFit/>
              </a:bodyPr>
              <a:lstStyle/>
              <a:p>
                <a:pPr defTabSz="837901">
                  <a:defRPr/>
                </a:pPr>
                <a:r>
                  <a:rPr lang="en-US" sz="1400" b="1" dirty="0">
                    <a:solidFill>
                      <a:srgbClr val="000000"/>
                    </a:solidFill>
                    <a:latin typeface="Verdana" panose="020B0604030504040204" pitchFamily="34" charset="0"/>
                    <a:ea typeface="Verdana" panose="020B0604030504040204" pitchFamily="34" charset="0"/>
                    <a:cs typeface="Open Sans Extrabold" charset="0"/>
                  </a:rPr>
                  <a:t>Enhances product development </a:t>
                </a:r>
                <a:r>
                  <a:rPr lang="en-US" sz="1400" dirty="0">
                    <a:solidFill>
                      <a:srgbClr val="000000"/>
                    </a:solidFill>
                    <a:latin typeface="Verdana" panose="020B0604030504040204" pitchFamily="34" charset="0"/>
                    <a:ea typeface="Verdana" panose="020B0604030504040204" pitchFamily="34" charset="0"/>
                    <a:cs typeface="Open Sans Extrabold" charset="0"/>
                  </a:rPr>
                  <a:t>by focusing on collaboration in an open-source ecosystem</a:t>
                </a:r>
              </a:p>
            </p:txBody>
          </p:sp>
          <p:sp>
            <p:nvSpPr>
              <p:cNvPr id="34" name="Rectangle 33">
                <a:extLst>
                  <a:ext uri="{FF2B5EF4-FFF2-40B4-BE49-F238E27FC236}">
                    <a16:creationId xmlns:a16="http://schemas.microsoft.com/office/drawing/2014/main" id="{A99600D1-1333-4145-8C90-72E1E58155B9}"/>
                  </a:ext>
                </a:extLst>
              </p:cNvPr>
              <p:cNvSpPr/>
              <p:nvPr/>
            </p:nvSpPr>
            <p:spPr>
              <a:xfrm>
                <a:off x="5750664" y="5219315"/>
                <a:ext cx="5458373" cy="523220"/>
              </a:xfrm>
              <a:prstGeom prst="rect">
                <a:avLst/>
              </a:prstGeom>
              <a:ln>
                <a:noFill/>
              </a:ln>
            </p:spPr>
            <p:txBody>
              <a:bodyPr wrap="square">
                <a:spAutoFit/>
              </a:bodyPr>
              <a:lstStyle/>
              <a:p>
                <a:pPr defTabSz="837901">
                  <a:defRPr/>
                </a:pPr>
                <a:r>
                  <a:rPr lang="en-US" sz="1400" b="1" dirty="0">
                    <a:solidFill>
                      <a:srgbClr val="000000"/>
                    </a:solidFill>
                    <a:latin typeface="Verdana" panose="020B0604030504040204" pitchFamily="34" charset="0"/>
                    <a:ea typeface="Verdana" panose="020B0604030504040204" pitchFamily="34" charset="0"/>
                    <a:cs typeface="Open Sans Extrabold" charset="0"/>
                  </a:rPr>
                  <a:t>Enables interoperability </a:t>
                </a:r>
                <a:r>
                  <a:rPr lang="en-US" sz="1400" dirty="0">
                    <a:solidFill>
                      <a:srgbClr val="000000"/>
                    </a:solidFill>
                    <a:latin typeface="Verdana" panose="020B0604030504040204" pitchFamily="34" charset="0"/>
                    <a:ea typeface="Verdana" panose="020B0604030504040204" pitchFamily="34" charset="0"/>
                    <a:cs typeface="Open Sans Extrabold" charset="0"/>
                  </a:rPr>
                  <a:t>of sharing clinical data across the entire health care ecosystem</a:t>
                </a:r>
              </a:p>
            </p:txBody>
          </p:sp>
          <p:sp>
            <p:nvSpPr>
              <p:cNvPr id="35" name="Rectangle 34">
                <a:extLst>
                  <a:ext uri="{FF2B5EF4-FFF2-40B4-BE49-F238E27FC236}">
                    <a16:creationId xmlns:a16="http://schemas.microsoft.com/office/drawing/2014/main" id="{2DD6D4CE-2052-409E-B926-EFC831055599}"/>
                  </a:ext>
                </a:extLst>
              </p:cNvPr>
              <p:cNvSpPr/>
              <p:nvPr/>
            </p:nvSpPr>
            <p:spPr>
              <a:xfrm>
                <a:off x="5750664" y="4488944"/>
                <a:ext cx="5458373" cy="523221"/>
              </a:xfrm>
              <a:prstGeom prst="rect">
                <a:avLst/>
              </a:prstGeom>
              <a:ln>
                <a:noFill/>
              </a:ln>
            </p:spPr>
            <p:txBody>
              <a:bodyPr wrap="square">
                <a:spAutoFit/>
              </a:bodyPr>
              <a:lstStyle/>
              <a:p>
                <a:pPr defTabSz="837901"/>
                <a:r>
                  <a:rPr lang="en-US" sz="1400" b="1" dirty="0">
                    <a:solidFill>
                      <a:srgbClr val="000000"/>
                    </a:solidFill>
                    <a:latin typeface="Verdana" panose="020B0604030504040204" pitchFamily="34" charset="0"/>
                    <a:ea typeface="Verdana" panose="020B0604030504040204" pitchFamily="34" charset="0"/>
                    <a:cs typeface="Open Sans Extrabold" charset="0"/>
                  </a:rPr>
                  <a:t>Improves patient safety </a:t>
                </a:r>
                <a:r>
                  <a:rPr lang="en-US" sz="1400" dirty="0">
                    <a:solidFill>
                      <a:srgbClr val="000000"/>
                    </a:solidFill>
                    <a:latin typeface="Verdana" panose="020B0604030504040204" pitchFamily="34" charset="0"/>
                    <a:ea typeface="Verdana" panose="020B0604030504040204" pitchFamily="34" charset="0"/>
                    <a:cs typeface="Open Sans Extrabold" charset="0"/>
                  </a:rPr>
                  <a:t>by reducing reliance on error-prone mapping practices</a:t>
                </a:r>
              </a:p>
            </p:txBody>
          </p:sp>
          <p:sp>
            <p:nvSpPr>
              <p:cNvPr id="36" name="Rectangle 35">
                <a:extLst>
                  <a:ext uri="{FF2B5EF4-FFF2-40B4-BE49-F238E27FC236}">
                    <a16:creationId xmlns:a16="http://schemas.microsoft.com/office/drawing/2014/main" id="{38C64BCB-7E7C-4BFB-A1C8-03ECF8A390CC}"/>
                  </a:ext>
                </a:extLst>
              </p:cNvPr>
              <p:cNvSpPr/>
              <p:nvPr/>
            </p:nvSpPr>
            <p:spPr>
              <a:xfrm>
                <a:off x="5754935" y="3028204"/>
                <a:ext cx="5441421" cy="523220"/>
              </a:xfrm>
              <a:prstGeom prst="rect">
                <a:avLst/>
              </a:prstGeom>
            </p:spPr>
            <p:txBody>
              <a:bodyPr wrap="square">
                <a:spAutoFit/>
              </a:bodyPr>
              <a:lstStyle/>
              <a:p>
                <a:pPr defTabSz="837901"/>
                <a:r>
                  <a:rPr lang="en-US" sz="1400" b="1" dirty="0">
                    <a:solidFill>
                      <a:srgbClr val="000000"/>
                    </a:solidFill>
                    <a:latin typeface="Verdana" panose="020B0604030504040204" pitchFamily="34" charset="0"/>
                    <a:ea typeface="Verdana" panose="020B0604030504040204" pitchFamily="34" charset="0"/>
                    <a:cs typeface="Open Sans Extrabold" charset="0"/>
                  </a:rPr>
                  <a:t>Saves time and money </a:t>
                </a:r>
                <a:r>
                  <a:rPr lang="en-US" sz="1400" dirty="0">
                    <a:solidFill>
                      <a:srgbClr val="000000"/>
                    </a:solidFill>
                    <a:latin typeface="Verdana" panose="020B0604030504040204" pitchFamily="34" charset="0"/>
                    <a:ea typeface="Verdana" panose="020B0604030504040204" pitchFamily="34" charset="0"/>
                    <a:cs typeface="Open Sans Extrabold" charset="0"/>
                  </a:rPr>
                  <a:t>from maintaining standards by streamlining data integration</a:t>
                </a:r>
              </a:p>
            </p:txBody>
          </p:sp>
        </p:grpSp>
      </p:grpSp>
      <p:cxnSp>
        <p:nvCxnSpPr>
          <p:cNvPr id="38" name="Straight Connector 37">
            <a:extLst>
              <a:ext uri="{FF2B5EF4-FFF2-40B4-BE49-F238E27FC236}">
                <a16:creationId xmlns:a16="http://schemas.microsoft.com/office/drawing/2014/main" id="{FE2C1720-DFDB-4F6B-B27E-51C80D1F2119}"/>
              </a:ext>
            </a:extLst>
          </p:cNvPr>
          <p:cNvCxnSpPr>
            <a:cxnSpLocks/>
          </p:cNvCxnSpPr>
          <p:nvPr/>
        </p:nvCxnSpPr>
        <p:spPr>
          <a:xfrm flipV="1">
            <a:off x="4777744" y="2252278"/>
            <a:ext cx="0" cy="3401019"/>
          </a:xfrm>
          <a:prstGeom prst="line">
            <a:avLst/>
          </a:prstGeom>
          <a:noFill/>
          <a:ln w="68580" cap="flat" cmpd="sng" algn="ctr">
            <a:solidFill>
              <a:srgbClr val="385D8A"/>
            </a:solidFill>
            <a:prstDash val="solid"/>
            <a:miter lim="800000"/>
          </a:ln>
          <a:effectLst/>
        </p:spPr>
      </p:cxnSp>
    </p:spTree>
    <p:extLst>
      <p:ext uri="{BB962C8B-B14F-4D97-AF65-F5344CB8AC3E}">
        <p14:creationId xmlns:p14="http://schemas.microsoft.com/office/powerpoint/2010/main" val="3791839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7D3FA-C3B6-441F-8788-FD871C6DF96F}"/>
              </a:ext>
            </a:extLst>
          </p:cNvPr>
          <p:cNvSpPr>
            <a:spLocks noGrp="1"/>
          </p:cNvSpPr>
          <p:nvPr>
            <p:ph type="title"/>
          </p:nvPr>
        </p:nvSpPr>
        <p:spPr/>
        <p:txBody>
          <a:bodyPr/>
          <a:lstStyle/>
          <a:p>
            <a:r>
              <a:rPr lang="en-US" dirty="0"/>
              <a:t>BPM+ Health overview</a:t>
            </a:r>
          </a:p>
        </p:txBody>
      </p:sp>
      <p:sp>
        <p:nvSpPr>
          <p:cNvPr id="5" name="Text Placeholder 4">
            <a:extLst>
              <a:ext uri="{FF2B5EF4-FFF2-40B4-BE49-F238E27FC236}">
                <a16:creationId xmlns:a16="http://schemas.microsoft.com/office/drawing/2014/main" id="{27444C76-CC60-4006-9D8C-EC1898AA3741}"/>
              </a:ext>
            </a:extLst>
          </p:cNvPr>
          <p:cNvSpPr>
            <a:spLocks noGrp="1"/>
          </p:cNvSpPr>
          <p:nvPr>
            <p:ph type="body" sz="quarter" idx="13"/>
          </p:nvPr>
        </p:nvSpPr>
        <p:spPr>
          <a:xfrm>
            <a:off x="609600" y="944251"/>
            <a:ext cx="10972800" cy="417512"/>
          </a:xfrm>
        </p:spPr>
        <p:txBody>
          <a:bodyPr/>
          <a:lstStyle/>
          <a:p>
            <a:r>
              <a:rPr lang="en-US" dirty="0"/>
              <a:t>BPM+ Health is a community initiative to improve the quality and consistency of healthcare delivery.</a:t>
            </a:r>
          </a:p>
        </p:txBody>
      </p:sp>
      <p:grpSp>
        <p:nvGrpSpPr>
          <p:cNvPr id="29" name="Group 28">
            <a:extLst>
              <a:ext uri="{FF2B5EF4-FFF2-40B4-BE49-F238E27FC236}">
                <a16:creationId xmlns:a16="http://schemas.microsoft.com/office/drawing/2014/main" id="{9C7CD795-7EFF-4BE2-9BC6-986C84889BFC}"/>
              </a:ext>
            </a:extLst>
          </p:cNvPr>
          <p:cNvGrpSpPr>
            <a:grpSpLocks noChangeAspect="1"/>
          </p:cNvGrpSpPr>
          <p:nvPr/>
        </p:nvGrpSpPr>
        <p:grpSpPr>
          <a:xfrm>
            <a:off x="926804" y="3210397"/>
            <a:ext cx="548641" cy="548641"/>
            <a:chOff x="3192463" y="3336925"/>
            <a:chExt cx="522288" cy="522288"/>
          </a:xfrm>
          <a:solidFill>
            <a:schemeClr val="accent1"/>
          </a:solidFill>
        </p:grpSpPr>
        <p:sp>
          <p:nvSpPr>
            <p:cNvPr id="30" name="Freeform 61">
              <a:extLst>
                <a:ext uri="{FF2B5EF4-FFF2-40B4-BE49-F238E27FC236}">
                  <a16:creationId xmlns:a16="http://schemas.microsoft.com/office/drawing/2014/main" id="{596313EE-620D-4614-8394-0DB8B480B5FC}"/>
                </a:ext>
              </a:extLst>
            </p:cNvPr>
            <p:cNvSpPr>
              <a:spLocks noEditPoints="1"/>
            </p:cNvSpPr>
            <p:nvPr/>
          </p:nvSpPr>
          <p:spPr bwMode="auto">
            <a:xfrm>
              <a:off x="3192463" y="3336925"/>
              <a:ext cx="522288" cy="522288"/>
            </a:xfrm>
            <a:custGeom>
              <a:avLst/>
              <a:gdLst>
                <a:gd name="T0" fmla="*/ 312 w 659"/>
                <a:gd name="T1" fmla="*/ 656 h 658"/>
                <a:gd name="T2" fmla="*/ 264 w 659"/>
                <a:gd name="T3" fmla="*/ 651 h 658"/>
                <a:gd name="T4" fmla="*/ 202 w 659"/>
                <a:gd name="T5" fmla="*/ 631 h 658"/>
                <a:gd name="T6" fmla="*/ 120 w 659"/>
                <a:gd name="T7" fmla="*/ 583 h 658"/>
                <a:gd name="T8" fmla="*/ 57 w 659"/>
                <a:gd name="T9" fmla="*/ 513 h 658"/>
                <a:gd name="T10" fmla="*/ 15 w 659"/>
                <a:gd name="T11" fmla="*/ 427 h 658"/>
                <a:gd name="T12" fmla="*/ 4 w 659"/>
                <a:gd name="T13" fmla="*/ 378 h 658"/>
                <a:gd name="T14" fmla="*/ 0 w 659"/>
                <a:gd name="T15" fmla="*/ 329 h 658"/>
                <a:gd name="T16" fmla="*/ 2 w 659"/>
                <a:gd name="T17" fmla="*/ 295 h 658"/>
                <a:gd name="T18" fmla="*/ 11 w 659"/>
                <a:gd name="T19" fmla="*/ 247 h 658"/>
                <a:gd name="T20" fmla="*/ 41 w 659"/>
                <a:gd name="T21" fmla="*/ 171 h 658"/>
                <a:gd name="T22" fmla="*/ 97 w 659"/>
                <a:gd name="T23" fmla="*/ 96 h 658"/>
                <a:gd name="T24" fmla="*/ 172 w 659"/>
                <a:gd name="T25" fmla="*/ 40 h 658"/>
                <a:gd name="T26" fmla="*/ 248 w 659"/>
                <a:gd name="T27" fmla="*/ 10 h 658"/>
                <a:gd name="T28" fmla="*/ 296 w 659"/>
                <a:gd name="T29" fmla="*/ 1 h 658"/>
                <a:gd name="T30" fmla="*/ 330 w 659"/>
                <a:gd name="T31" fmla="*/ 0 h 658"/>
                <a:gd name="T32" fmla="*/ 379 w 659"/>
                <a:gd name="T33" fmla="*/ 4 h 658"/>
                <a:gd name="T34" fmla="*/ 428 w 659"/>
                <a:gd name="T35" fmla="*/ 14 h 658"/>
                <a:gd name="T36" fmla="*/ 514 w 659"/>
                <a:gd name="T37" fmla="*/ 56 h 658"/>
                <a:gd name="T38" fmla="*/ 583 w 659"/>
                <a:gd name="T39" fmla="*/ 119 h 658"/>
                <a:gd name="T40" fmla="*/ 632 w 659"/>
                <a:gd name="T41" fmla="*/ 201 h 658"/>
                <a:gd name="T42" fmla="*/ 652 w 659"/>
                <a:gd name="T43" fmla="*/ 263 h 658"/>
                <a:gd name="T44" fmla="*/ 657 w 659"/>
                <a:gd name="T45" fmla="*/ 311 h 658"/>
                <a:gd name="T46" fmla="*/ 657 w 659"/>
                <a:gd name="T47" fmla="*/ 346 h 658"/>
                <a:gd name="T48" fmla="*/ 652 w 659"/>
                <a:gd name="T49" fmla="*/ 394 h 658"/>
                <a:gd name="T50" fmla="*/ 632 w 659"/>
                <a:gd name="T51" fmla="*/ 456 h 658"/>
                <a:gd name="T52" fmla="*/ 583 w 659"/>
                <a:gd name="T53" fmla="*/ 538 h 658"/>
                <a:gd name="T54" fmla="*/ 514 w 659"/>
                <a:gd name="T55" fmla="*/ 601 h 658"/>
                <a:gd name="T56" fmla="*/ 428 w 659"/>
                <a:gd name="T57" fmla="*/ 643 h 658"/>
                <a:gd name="T58" fmla="*/ 379 w 659"/>
                <a:gd name="T59" fmla="*/ 654 h 658"/>
                <a:gd name="T60" fmla="*/ 330 w 659"/>
                <a:gd name="T61" fmla="*/ 658 h 658"/>
                <a:gd name="T62" fmla="*/ 330 w 659"/>
                <a:gd name="T63" fmla="*/ 37 h 658"/>
                <a:gd name="T64" fmla="*/ 244 w 659"/>
                <a:gd name="T65" fmla="*/ 51 h 658"/>
                <a:gd name="T66" fmla="*/ 167 w 659"/>
                <a:gd name="T67" fmla="*/ 87 h 658"/>
                <a:gd name="T68" fmla="*/ 105 w 659"/>
                <a:gd name="T69" fmla="*/ 143 h 658"/>
                <a:gd name="T70" fmla="*/ 61 w 659"/>
                <a:gd name="T71" fmla="*/ 216 h 658"/>
                <a:gd name="T72" fmla="*/ 39 w 659"/>
                <a:gd name="T73" fmla="*/ 299 h 658"/>
                <a:gd name="T74" fmla="*/ 39 w 659"/>
                <a:gd name="T75" fmla="*/ 358 h 658"/>
                <a:gd name="T76" fmla="*/ 61 w 659"/>
                <a:gd name="T77" fmla="*/ 441 h 658"/>
                <a:gd name="T78" fmla="*/ 105 w 659"/>
                <a:gd name="T79" fmla="*/ 514 h 658"/>
                <a:gd name="T80" fmla="*/ 167 w 659"/>
                <a:gd name="T81" fmla="*/ 570 h 658"/>
                <a:gd name="T82" fmla="*/ 244 w 659"/>
                <a:gd name="T83" fmla="*/ 607 h 658"/>
                <a:gd name="T84" fmla="*/ 330 w 659"/>
                <a:gd name="T85" fmla="*/ 620 h 658"/>
                <a:gd name="T86" fmla="*/ 389 w 659"/>
                <a:gd name="T87" fmla="*/ 613 h 658"/>
                <a:gd name="T88" fmla="*/ 468 w 659"/>
                <a:gd name="T89" fmla="*/ 585 h 658"/>
                <a:gd name="T90" fmla="*/ 535 w 659"/>
                <a:gd name="T91" fmla="*/ 534 h 658"/>
                <a:gd name="T92" fmla="*/ 585 w 659"/>
                <a:gd name="T93" fmla="*/ 467 h 658"/>
                <a:gd name="T94" fmla="*/ 614 w 659"/>
                <a:gd name="T95" fmla="*/ 388 h 658"/>
                <a:gd name="T96" fmla="*/ 621 w 659"/>
                <a:gd name="T97" fmla="*/ 329 h 658"/>
                <a:gd name="T98" fmla="*/ 608 w 659"/>
                <a:gd name="T99" fmla="*/ 243 h 658"/>
                <a:gd name="T100" fmla="*/ 571 w 659"/>
                <a:gd name="T101" fmla="*/ 166 h 658"/>
                <a:gd name="T102" fmla="*/ 515 w 659"/>
                <a:gd name="T103" fmla="*/ 104 h 658"/>
                <a:gd name="T104" fmla="*/ 442 w 659"/>
                <a:gd name="T105" fmla="*/ 60 h 658"/>
                <a:gd name="T106" fmla="*/ 359 w 659"/>
                <a:gd name="T107" fmla="*/ 3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9" h="658">
                  <a:moveTo>
                    <a:pt x="330" y="658"/>
                  </a:moveTo>
                  <a:lnTo>
                    <a:pt x="330" y="658"/>
                  </a:lnTo>
                  <a:lnTo>
                    <a:pt x="312" y="656"/>
                  </a:lnTo>
                  <a:lnTo>
                    <a:pt x="296" y="655"/>
                  </a:lnTo>
                  <a:lnTo>
                    <a:pt x="280" y="654"/>
                  </a:lnTo>
                  <a:lnTo>
                    <a:pt x="264" y="651"/>
                  </a:lnTo>
                  <a:lnTo>
                    <a:pt x="248" y="647"/>
                  </a:lnTo>
                  <a:lnTo>
                    <a:pt x="231" y="643"/>
                  </a:lnTo>
                  <a:lnTo>
                    <a:pt x="202" y="631"/>
                  </a:lnTo>
                  <a:lnTo>
                    <a:pt x="172" y="617"/>
                  </a:lnTo>
                  <a:lnTo>
                    <a:pt x="146" y="601"/>
                  </a:lnTo>
                  <a:lnTo>
                    <a:pt x="120" y="583"/>
                  </a:lnTo>
                  <a:lnTo>
                    <a:pt x="97" y="561"/>
                  </a:lnTo>
                  <a:lnTo>
                    <a:pt x="76" y="538"/>
                  </a:lnTo>
                  <a:lnTo>
                    <a:pt x="57" y="513"/>
                  </a:lnTo>
                  <a:lnTo>
                    <a:pt x="41" y="486"/>
                  </a:lnTo>
                  <a:lnTo>
                    <a:pt x="26" y="456"/>
                  </a:lnTo>
                  <a:lnTo>
                    <a:pt x="15" y="427"/>
                  </a:lnTo>
                  <a:lnTo>
                    <a:pt x="11" y="411"/>
                  </a:lnTo>
                  <a:lnTo>
                    <a:pt x="7" y="394"/>
                  </a:lnTo>
                  <a:lnTo>
                    <a:pt x="4" y="378"/>
                  </a:lnTo>
                  <a:lnTo>
                    <a:pt x="2" y="362"/>
                  </a:lnTo>
                  <a:lnTo>
                    <a:pt x="0" y="346"/>
                  </a:lnTo>
                  <a:lnTo>
                    <a:pt x="0" y="329"/>
                  </a:lnTo>
                  <a:lnTo>
                    <a:pt x="0" y="329"/>
                  </a:lnTo>
                  <a:lnTo>
                    <a:pt x="0" y="311"/>
                  </a:lnTo>
                  <a:lnTo>
                    <a:pt x="2" y="295"/>
                  </a:lnTo>
                  <a:lnTo>
                    <a:pt x="4" y="279"/>
                  </a:lnTo>
                  <a:lnTo>
                    <a:pt x="7" y="263"/>
                  </a:lnTo>
                  <a:lnTo>
                    <a:pt x="11" y="247"/>
                  </a:lnTo>
                  <a:lnTo>
                    <a:pt x="15" y="231"/>
                  </a:lnTo>
                  <a:lnTo>
                    <a:pt x="26" y="201"/>
                  </a:lnTo>
                  <a:lnTo>
                    <a:pt x="41" y="171"/>
                  </a:lnTo>
                  <a:lnTo>
                    <a:pt x="57" y="145"/>
                  </a:lnTo>
                  <a:lnTo>
                    <a:pt x="76" y="119"/>
                  </a:lnTo>
                  <a:lnTo>
                    <a:pt x="97" y="96"/>
                  </a:lnTo>
                  <a:lnTo>
                    <a:pt x="120" y="75"/>
                  </a:lnTo>
                  <a:lnTo>
                    <a:pt x="146" y="56"/>
                  </a:lnTo>
                  <a:lnTo>
                    <a:pt x="172" y="40"/>
                  </a:lnTo>
                  <a:lnTo>
                    <a:pt x="202" y="25"/>
                  </a:lnTo>
                  <a:lnTo>
                    <a:pt x="231" y="14"/>
                  </a:lnTo>
                  <a:lnTo>
                    <a:pt x="248" y="10"/>
                  </a:lnTo>
                  <a:lnTo>
                    <a:pt x="264" y="6"/>
                  </a:lnTo>
                  <a:lnTo>
                    <a:pt x="280" y="4"/>
                  </a:lnTo>
                  <a:lnTo>
                    <a:pt x="296" y="1"/>
                  </a:lnTo>
                  <a:lnTo>
                    <a:pt x="312" y="1"/>
                  </a:lnTo>
                  <a:lnTo>
                    <a:pt x="330" y="0"/>
                  </a:lnTo>
                  <a:lnTo>
                    <a:pt x="330" y="0"/>
                  </a:lnTo>
                  <a:lnTo>
                    <a:pt x="346" y="1"/>
                  </a:lnTo>
                  <a:lnTo>
                    <a:pt x="363" y="1"/>
                  </a:lnTo>
                  <a:lnTo>
                    <a:pt x="379" y="4"/>
                  </a:lnTo>
                  <a:lnTo>
                    <a:pt x="395" y="6"/>
                  </a:lnTo>
                  <a:lnTo>
                    <a:pt x="411" y="10"/>
                  </a:lnTo>
                  <a:lnTo>
                    <a:pt x="428" y="14"/>
                  </a:lnTo>
                  <a:lnTo>
                    <a:pt x="457" y="25"/>
                  </a:lnTo>
                  <a:lnTo>
                    <a:pt x="485" y="40"/>
                  </a:lnTo>
                  <a:lnTo>
                    <a:pt x="514" y="56"/>
                  </a:lnTo>
                  <a:lnTo>
                    <a:pt x="539" y="75"/>
                  </a:lnTo>
                  <a:lnTo>
                    <a:pt x="562" y="96"/>
                  </a:lnTo>
                  <a:lnTo>
                    <a:pt x="583" y="119"/>
                  </a:lnTo>
                  <a:lnTo>
                    <a:pt x="602" y="145"/>
                  </a:lnTo>
                  <a:lnTo>
                    <a:pt x="618" y="171"/>
                  </a:lnTo>
                  <a:lnTo>
                    <a:pt x="632" y="201"/>
                  </a:lnTo>
                  <a:lnTo>
                    <a:pt x="644" y="231"/>
                  </a:lnTo>
                  <a:lnTo>
                    <a:pt x="648" y="247"/>
                  </a:lnTo>
                  <a:lnTo>
                    <a:pt x="652" y="263"/>
                  </a:lnTo>
                  <a:lnTo>
                    <a:pt x="655" y="279"/>
                  </a:lnTo>
                  <a:lnTo>
                    <a:pt x="656" y="295"/>
                  </a:lnTo>
                  <a:lnTo>
                    <a:pt x="657" y="311"/>
                  </a:lnTo>
                  <a:lnTo>
                    <a:pt x="659" y="329"/>
                  </a:lnTo>
                  <a:lnTo>
                    <a:pt x="659" y="329"/>
                  </a:lnTo>
                  <a:lnTo>
                    <a:pt x="657" y="346"/>
                  </a:lnTo>
                  <a:lnTo>
                    <a:pt x="656" y="362"/>
                  </a:lnTo>
                  <a:lnTo>
                    <a:pt x="655" y="378"/>
                  </a:lnTo>
                  <a:lnTo>
                    <a:pt x="652" y="394"/>
                  </a:lnTo>
                  <a:lnTo>
                    <a:pt x="648" y="411"/>
                  </a:lnTo>
                  <a:lnTo>
                    <a:pt x="644" y="427"/>
                  </a:lnTo>
                  <a:lnTo>
                    <a:pt x="632" y="456"/>
                  </a:lnTo>
                  <a:lnTo>
                    <a:pt x="618" y="486"/>
                  </a:lnTo>
                  <a:lnTo>
                    <a:pt x="602" y="513"/>
                  </a:lnTo>
                  <a:lnTo>
                    <a:pt x="583" y="538"/>
                  </a:lnTo>
                  <a:lnTo>
                    <a:pt x="562" y="561"/>
                  </a:lnTo>
                  <a:lnTo>
                    <a:pt x="539" y="583"/>
                  </a:lnTo>
                  <a:lnTo>
                    <a:pt x="514" y="601"/>
                  </a:lnTo>
                  <a:lnTo>
                    <a:pt x="485" y="617"/>
                  </a:lnTo>
                  <a:lnTo>
                    <a:pt x="457" y="631"/>
                  </a:lnTo>
                  <a:lnTo>
                    <a:pt x="428" y="643"/>
                  </a:lnTo>
                  <a:lnTo>
                    <a:pt x="411" y="647"/>
                  </a:lnTo>
                  <a:lnTo>
                    <a:pt x="395" y="651"/>
                  </a:lnTo>
                  <a:lnTo>
                    <a:pt x="379" y="654"/>
                  </a:lnTo>
                  <a:lnTo>
                    <a:pt x="363" y="655"/>
                  </a:lnTo>
                  <a:lnTo>
                    <a:pt x="346" y="656"/>
                  </a:lnTo>
                  <a:lnTo>
                    <a:pt x="330" y="658"/>
                  </a:lnTo>
                  <a:lnTo>
                    <a:pt x="330" y="658"/>
                  </a:lnTo>
                  <a:close/>
                  <a:moveTo>
                    <a:pt x="330" y="37"/>
                  </a:moveTo>
                  <a:lnTo>
                    <a:pt x="330" y="37"/>
                  </a:lnTo>
                  <a:lnTo>
                    <a:pt x="300" y="39"/>
                  </a:lnTo>
                  <a:lnTo>
                    <a:pt x="270" y="44"/>
                  </a:lnTo>
                  <a:lnTo>
                    <a:pt x="244" y="51"/>
                  </a:lnTo>
                  <a:lnTo>
                    <a:pt x="217" y="60"/>
                  </a:lnTo>
                  <a:lnTo>
                    <a:pt x="191" y="72"/>
                  </a:lnTo>
                  <a:lnTo>
                    <a:pt x="167" y="87"/>
                  </a:lnTo>
                  <a:lnTo>
                    <a:pt x="144" y="104"/>
                  </a:lnTo>
                  <a:lnTo>
                    <a:pt x="124" y="123"/>
                  </a:lnTo>
                  <a:lnTo>
                    <a:pt x="105" y="143"/>
                  </a:lnTo>
                  <a:lnTo>
                    <a:pt x="88" y="166"/>
                  </a:lnTo>
                  <a:lnTo>
                    <a:pt x="73" y="190"/>
                  </a:lnTo>
                  <a:lnTo>
                    <a:pt x="61" y="216"/>
                  </a:lnTo>
                  <a:lnTo>
                    <a:pt x="51" y="243"/>
                  </a:lnTo>
                  <a:lnTo>
                    <a:pt x="45" y="270"/>
                  </a:lnTo>
                  <a:lnTo>
                    <a:pt x="39" y="299"/>
                  </a:lnTo>
                  <a:lnTo>
                    <a:pt x="38" y="329"/>
                  </a:lnTo>
                  <a:lnTo>
                    <a:pt x="38" y="329"/>
                  </a:lnTo>
                  <a:lnTo>
                    <a:pt x="39" y="358"/>
                  </a:lnTo>
                  <a:lnTo>
                    <a:pt x="45" y="388"/>
                  </a:lnTo>
                  <a:lnTo>
                    <a:pt x="51" y="415"/>
                  </a:lnTo>
                  <a:lnTo>
                    <a:pt x="61" y="441"/>
                  </a:lnTo>
                  <a:lnTo>
                    <a:pt x="73" y="467"/>
                  </a:lnTo>
                  <a:lnTo>
                    <a:pt x="88" y="491"/>
                  </a:lnTo>
                  <a:lnTo>
                    <a:pt x="105" y="514"/>
                  </a:lnTo>
                  <a:lnTo>
                    <a:pt x="124" y="534"/>
                  </a:lnTo>
                  <a:lnTo>
                    <a:pt x="144" y="553"/>
                  </a:lnTo>
                  <a:lnTo>
                    <a:pt x="167" y="570"/>
                  </a:lnTo>
                  <a:lnTo>
                    <a:pt x="191" y="585"/>
                  </a:lnTo>
                  <a:lnTo>
                    <a:pt x="217" y="597"/>
                  </a:lnTo>
                  <a:lnTo>
                    <a:pt x="244" y="607"/>
                  </a:lnTo>
                  <a:lnTo>
                    <a:pt x="270" y="613"/>
                  </a:lnTo>
                  <a:lnTo>
                    <a:pt x="300" y="619"/>
                  </a:lnTo>
                  <a:lnTo>
                    <a:pt x="330" y="620"/>
                  </a:lnTo>
                  <a:lnTo>
                    <a:pt x="330" y="620"/>
                  </a:lnTo>
                  <a:lnTo>
                    <a:pt x="359" y="619"/>
                  </a:lnTo>
                  <a:lnTo>
                    <a:pt x="389" y="613"/>
                  </a:lnTo>
                  <a:lnTo>
                    <a:pt x="415" y="607"/>
                  </a:lnTo>
                  <a:lnTo>
                    <a:pt x="442" y="597"/>
                  </a:lnTo>
                  <a:lnTo>
                    <a:pt x="468" y="585"/>
                  </a:lnTo>
                  <a:lnTo>
                    <a:pt x="492" y="570"/>
                  </a:lnTo>
                  <a:lnTo>
                    <a:pt x="515" y="553"/>
                  </a:lnTo>
                  <a:lnTo>
                    <a:pt x="535" y="534"/>
                  </a:lnTo>
                  <a:lnTo>
                    <a:pt x="554" y="514"/>
                  </a:lnTo>
                  <a:lnTo>
                    <a:pt x="571" y="491"/>
                  </a:lnTo>
                  <a:lnTo>
                    <a:pt x="585" y="467"/>
                  </a:lnTo>
                  <a:lnTo>
                    <a:pt x="598" y="441"/>
                  </a:lnTo>
                  <a:lnTo>
                    <a:pt x="608" y="415"/>
                  </a:lnTo>
                  <a:lnTo>
                    <a:pt x="614" y="388"/>
                  </a:lnTo>
                  <a:lnTo>
                    <a:pt x="620" y="358"/>
                  </a:lnTo>
                  <a:lnTo>
                    <a:pt x="621" y="329"/>
                  </a:lnTo>
                  <a:lnTo>
                    <a:pt x="621" y="329"/>
                  </a:lnTo>
                  <a:lnTo>
                    <a:pt x="620" y="299"/>
                  </a:lnTo>
                  <a:lnTo>
                    <a:pt x="614" y="270"/>
                  </a:lnTo>
                  <a:lnTo>
                    <a:pt x="608" y="243"/>
                  </a:lnTo>
                  <a:lnTo>
                    <a:pt x="598" y="216"/>
                  </a:lnTo>
                  <a:lnTo>
                    <a:pt x="585" y="190"/>
                  </a:lnTo>
                  <a:lnTo>
                    <a:pt x="571" y="166"/>
                  </a:lnTo>
                  <a:lnTo>
                    <a:pt x="554" y="143"/>
                  </a:lnTo>
                  <a:lnTo>
                    <a:pt x="535" y="123"/>
                  </a:lnTo>
                  <a:lnTo>
                    <a:pt x="515" y="104"/>
                  </a:lnTo>
                  <a:lnTo>
                    <a:pt x="492" y="87"/>
                  </a:lnTo>
                  <a:lnTo>
                    <a:pt x="468" y="72"/>
                  </a:lnTo>
                  <a:lnTo>
                    <a:pt x="442" y="60"/>
                  </a:lnTo>
                  <a:lnTo>
                    <a:pt x="415" y="51"/>
                  </a:lnTo>
                  <a:lnTo>
                    <a:pt x="389" y="44"/>
                  </a:lnTo>
                  <a:lnTo>
                    <a:pt x="359" y="39"/>
                  </a:lnTo>
                  <a:lnTo>
                    <a:pt x="330" y="37"/>
                  </a:lnTo>
                  <a:lnTo>
                    <a:pt x="33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sp>
          <p:nvSpPr>
            <p:cNvPr id="31" name="Freeform 283">
              <a:extLst>
                <a:ext uri="{FF2B5EF4-FFF2-40B4-BE49-F238E27FC236}">
                  <a16:creationId xmlns:a16="http://schemas.microsoft.com/office/drawing/2014/main" id="{E31F19BC-5A98-4A21-89B8-E416E7D26575}"/>
                </a:ext>
              </a:extLst>
            </p:cNvPr>
            <p:cNvSpPr>
              <a:spLocks/>
            </p:cNvSpPr>
            <p:nvPr/>
          </p:nvSpPr>
          <p:spPr bwMode="auto">
            <a:xfrm>
              <a:off x="3360738" y="3494088"/>
              <a:ext cx="69850" cy="69850"/>
            </a:xfrm>
            <a:custGeom>
              <a:avLst/>
              <a:gdLst>
                <a:gd name="T0" fmla="*/ 0 w 89"/>
                <a:gd name="T1" fmla="*/ 78 h 87"/>
                <a:gd name="T2" fmla="*/ 0 w 89"/>
                <a:gd name="T3" fmla="*/ 78 h 87"/>
                <a:gd name="T4" fmla="*/ 2 w 89"/>
                <a:gd name="T5" fmla="*/ 82 h 87"/>
                <a:gd name="T6" fmla="*/ 4 w 89"/>
                <a:gd name="T7" fmla="*/ 85 h 87"/>
                <a:gd name="T8" fmla="*/ 4 w 89"/>
                <a:gd name="T9" fmla="*/ 85 h 87"/>
                <a:gd name="T10" fmla="*/ 4 w 89"/>
                <a:gd name="T11" fmla="*/ 85 h 87"/>
                <a:gd name="T12" fmla="*/ 7 w 89"/>
                <a:gd name="T13" fmla="*/ 87 h 87"/>
                <a:gd name="T14" fmla="*/ 11 w 89"/>
                <a:gd name="T15" fmla="*/ 87 h 87"/>
                <a:gd name="T16" fmla="*/ 14 w 89"/>
                <a:gd name="T17" fmla="*/ 87 h 87"/>
                <a:gd name="T18" fmla="*/ 18 w 89"/>
                <a:gd name="T19" fmla="*/ 85 h 87"/>
                <a:gd name="T20" fmla="*/ 45 w 89"/>
                <a:gd name="T21" fmla="*/ 58 h 87"/>
                <a:gd name="T22" fmla="*/ 72 w 89"/>
                <a:gd name="T23" fmla="*/ 85 h 87"/>
                <a:gd name="T24" fmla="*/ 72 w 89"/>
                <a:gd name="T25" fmla="*/ 85 h 87"/>
                <a:gd name="T26" fmla="*/ 76 w 89"/>
                <a:gd name="T27" fmla="*/ 87 h 87"/>
                <a:gd name="T28" fmla="*/ 78 w 89"/>
                <a:gd name="T29" fmla="*/ 87 h 87"/>
                <a:gd name="T30" fmla="*/ 78 w 89"/>
                <a:gd name="T31" fmla="*/ 87 h 87"/>
                <a:gd name="T32" fmla="*/ 82 w 89"/>
                <a:gd name="T33" fmla="*/ 87 h 87"/>
                <a:gd name="T34" fmla="*/ 85 w 89"/>
                <a:gd name="T35" fmla="*/ 85 h 87"/>
                <a:gd name="T36" fmla="*/ 85 w 89"/>
                <a:gd name="T37" fmla="*/ 85 h 87"/>
                <a:gd name="T38" fmla="*/ 88 w 89"/>
                <a:gd name="T39" fmla="*/ 82 h 87"/>
                <a:gd name="T40" fmla="*/ 89 w 89"/>
                <a:gd name="T41" fmla="*/ 78 h 87"/>
                <a:gd name="T42" fmla="*/ 88 w 89"/>
                <a:gd name="T43" fmla="*/ 74 h 87"/>
                <a:gd name="T44" fmla="*/ 85 w 89"/>
                <a:gd name="T45" fmla="*/ 71 h 87"/>
                <a:gd name="T46" fmla="*/ 58 w 89"/>
                <a:gd name="T47" fmla="*/ 44 h 87"/>
                <a:gd name="T48" fmla="*/ 85 w 89"/>
                <a:gd name="T49" fmla="*/ 17 h 87"/>
                <a:gd name="T50" fmla="*/ 85 w 89"/>
                <a:gd name="T51" fmla="*/ 17 h 87"/>
                <a:gd name="T52" fmla="*/ 88 w 89"/>
                <a:gd name="T53" fmla="*/ 13 h 87"/>
                <a:gd name="T54" fmla="*/ 89 w 89"/>
                <a:gd name="T55" fmla="*/ 9 h 87"/>
                <a:gd name="T56" fmla="*/ 88 w 89"/>
                <a:gd name="T57" fmla="*/ 7 h 87"/>
                <a:gd name="T58" fmla="*/ 85 w 89"/>
                <a:gd name="T59" fmla="*/ 3 h 87"/>
                <a:gd name="T60" fmla="*/ 85 w 89"/>
                <a:gd name="T61" fmla="*/ 3 h 87"/>
                <a:gd name="T62" fmla="*/ 82 w 89"/>
                <a:gd name="T63" fmla="*/ 1 h 87"/>
                <a:gd name="T64" fmla="*/ 78 w 89"/>
                <a:gd name="T65" fmla="*/ 0 h 87"/>
                <a:gd name="T66" fmla="*/ 78 w 89"/>
                <a:gd name="T67" fmla="*/ 0 h 87"/>
                <a:gd name="T68" fmla="*/ 78 w 89"/>
                <a:gd name="T69" fmla="*/ 0 h 87"/>
                <a:gd name="T70" fmla="*/ 76 w 89"/>
                <a:gd name="T71" fmla="*/ 1 h 87"/>
                <a:gd name="T72" fmla="*/ 72 w 89"/>
                <a:gd name="T73" fmla="*/ 3 h 87"/>
                <a:gd name="T74" fmla="*/ 45 w 89"/>
                <a:gd name="T75" fmla="*/ 31 h 87"/>
                <a:gd name="T76" fmla="*/ 18 w 89"/>
                <a:gd name="T77" fmla="*/ 3 h 87"/>
                <a:gd name="T78" fmla="*/ 18 w 89"/>
                <a:gd name="T79" fmla="*/ 3 h 87"/>
                <a:gd name="T80" fmla="*/ 14 w 89"/>
                <a:gd name="T81" fmla="*/ 1 h 87"/>
                <a:gd name="T82" fmla="*/ 11 w 89"/>
                <a:gd name="T83" fmla="*/ 0 h 87"/>
                <a:gd name="T84" fmla="*/ 7 w 89"/>
                <a:gd name="T85" fmla="*/ 1 h 87"/>
                <a:gd name="T86" fmla="*/ 4 w 89"/>
                <a:gd name="T87" fmla="*/ 3 h 87"/>
                <a:gd name="T88" fmla="*/ 4 w 89"/>
                <a:gd name="T89" fmla="*/ 3 h 87"/>
                <a:gd name="T90" fmla="*/ 2 w 89"/>
                <a:gd name="T91" fmla="*/ 7 h 87"/>
                <a:gd name="T92" fmla="*/ 0 w 89"/>
                <a:gd name="T93" fmla="*/ 9 h 87"/>
                <a:gd name="T94" fmla="*/ 0 w 89"/>
                <a:gd name="T95" fmla="*/ 9 h 87"/>
                <a:gd name="T96" fmla="*/ 2 w 89"/>
                <a:gd name="T97" fmla="*/ 13 h 87"/>
                <a:gd name="T98" fmla="*/ 4 w 89"/>
                <a:gd name="T99" fmla="*/ 17 h 87"/>
                <a:gd name="T100" fmla="*/ 31 w 89"/>
                <a:gd name="T101" fmla="*/ 44 h 87"/>
                <a:gd name="T102" fmla="*/ 4 w 89"/>
                <a:gd name="T103" fmla="*/ 71 h 87"/>
                <a:gd name="T104" fmla="*/ 4 w 89"/>
                <a:gd name="T105" fmla="*/ 71 h 87"/>
                <a:gd name="T106" fmla="*/ 2 w 89"/>
                <a:gd name="T107" fmla="*/ 74 h 87"/>
                <a:gd name="T108" fmla="*/ 0 w 89"/>
                <a:gd name="T109" fmla="*/ 78 h 87"/>
                <a:gd name="T110" fmla="*/ 0 w 89"/>
                <a:gd name="T111" fmla="*/ 7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87">
                  <a:moveTo>
                    <a:pt x="0" y="78"/>
                  </a:moveTo>
                  <a:lnTo>
                    <a:pt x="0" y="78"/>
                  </a:lnTo>
                  <a:lnTo>
                    <a:pt x="2" y="82"/>
                  </a:lnTo>
                  <a:lnTo>
                    <a:pt x="4" y="85"/>
                  </a:lnTo>
                  <a:lnTo>
                    <a:pt x="4" y="85"/>
                  </a:lnTo>
                  <a:lnTo>
                    <a:pt x="4" y="85"/>
                  </a:lnTo>
                  <a:lnTo>
                    <a:pt x="7" y="87"/>
                  </a:lnTo>
                  <a:lnTo>
                    <a:pt x="11" y="87"/>
                  </a:lnTo>
                  <a:lnTo>
                    <a:pt x="14" y="87"/>
                  </a:lnTo>
                  <a:lnTo>
                    <a:pt x="18" y="85"/>
                  </a:lnTo>
                  <a:lnTo>
                    <a:pt x="45" y="58"/>
                  </a:lnTo>
                  <a:lnTo>
                    <a:pt x="72" y="85"/>
                  </a:lnTo>
                  <a:lnTo>
                    <a:pt x="72" y="85"/>
                  </a:lnTo>
                  <a:lnTo>
                    <a:pt x="76" y="87"/>
                  </a:lnTo>
                  <a:lnTo>
                    <a:pt x="78" y="87"/>
                  </a:lnTo>
                  <a:lnTo>
                    <a:pt x="78" y="87"/>
                  </a:lnTo>
                  <a:lnTo>
                    <a:pt x="82" y="87"/>
                  </a:lnTo>
                  <a:lnTo>
                    <a:pt x="85" y="85"/>
                  </a:lnTo>
                  <a:lnTo>
                    <a:pt x="85" y="85"/>
                  </a:lnTo>
                  <a:lnTo>
                    <a:pt x="88" y="82"/>
                  </a:lnTo>
                  <a:lnTo>
                    <a:pt x="89" y="78"/>
                  </a:lnTo>
                  <a:lnTo>
                    <a:pt x="88" y="74"/>
                  </a:lnTo>
                  <a:lnTo>
                    <a:pt x="85" y="71"/>
                  </a:lnTo>
                  <a:lnTo>
                    <a:pt x="58" y="44"/>
                  </a:lnTo>
                  <a:lnTo>
                    <a:pt x="85" y="17"/>
                  </a:lnTo>
                  <a:lnTo>
                    <a:pt x="85" y="17"/>
                  </a:lnTo>
                  <a:lnTo>
                    <a:pt x="88" y="13"/>
                  </a:lnTo>
                  <a:lnTo>
                    <a:pt x="89" y="9"/>
                  </a:lnTo>
                  <a:lnTo>
                    <a:pt x="88" y="7"/>
                  </a:lnTo>
                  <a:lnTo>
                    <a:pt x="85" y="3"/>
                  </a:lnTo>
                  <a:lnTo>
                    <a:pt x="85" y="3"/>
                  </a:lnTo>
                  <a:lnTo>
                    <a:pt x="82" y="1"/>
                  </a:lnTo>
                  <a:lnTo>
                    <a:pt x="78" y="0"/>
                  </a:lnTo>
                  <a:lnTo>
                    <a:pt x="78" y="0"/>
                  </a:lnTo>
                  <a:lnTo>
                    <a:pt x="78" y="0"/>
                  </a:lnTo>
                  <a:lnTo>
                    <a:pt x="76" y="1"/>
                  </a:lnTo>
                  <a:lnTo>
                    <a:pt x="72" y="3"/>
                  </a:lnTo>
                  <a:lnTo>
                    <a:pt x="45" y="31"/>
                  </a:lnTo>
                  <a:lnTo>
                    <a:pt x="18" y="3"/>
                  </a:lnTo>
                  <a:lnTo>
                    <a:pt x="18" y="3"/>
                  </a:lnTo>
                  <a:lnTo>
                    <a:pt x="14" y="1"/>
                  </a:lnTo>
                  <a:lnTo>
                    <a:pt x="11" y="0"/>
                  </a:lnTo>
                  <a:lnTo>
                    <a:pt x="7" y="1"/>
                  </a:lnTo>
                  <a:lnTo>
                    <a:pt x="4" y="3"/>
                  </a:lnTo>
                  <a:lnTo>
                    <a:pt x="4" y="3"/>
                  </a:lnTo>
                  <a:lnTo>
                    <a:pt x="2" y="7"/>
                  </a:lnTo>
                  <a:lnTo>
                    <a:pt x="0" y="9"/>
                  </a:lnTo>
                  <a:lnTo>
                    <a:pt x="0" y="9"/>
                  </a:lnTo>
                  <a:lnTo>
                    <a:pt x="2" y="13"/>
                  </a:lnTo>
                  <a:lnTo>
                    <a:pt x="4" y="17"/>
                  </a:lnTo>
                  <a:lnTo>
                    <a:pt x="31" y="44"/>
                  </a:lnTo>
                  <a:lnTo>
                    <a:pt x="4" y="71"/>
                  </a:lnTo>
                  <a:lnTo>
                    <a:pt x="4" y="71"/>
                  </a:lnTo>
                  <a:lnTo>
                    <a:pt x="2" y="74"/>
                  </a:lnTo>
                  <a:lnTo>
                    <a:pt x="0" y="78"/>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sp>
          <p:nvSpPr>
            <p:cNvPr id="32" name="Freeform 284">
              <a:extLst>
                <a:ext uri="{FF2B5EF4-FFF2-40B4-BE49-F238E27FC236}">
                  <a16:creationId xmlns:a16="http://schemas.microsoft.com/office/drawing/2014/main" id="{C0ED4990-5D7D-412F-ABA9-22A6BC35FB5C}"/>
                </a:ext>
              </a:extLst>
            </p:cNvPr>
            <p:cNvSpPr>
              <a:spLocks/>
            </p:cNvSpPr>
            <p:nvPr/>
          </p:nvSpPr>
          <p:spPr bwMode="auto">
            <a:xfrm>
              <a:off x="3487738" y="3621088"/>
              <a:ext cx="68263" cy="69850"/>
            </a:xfrm>
            <a:custGeom>
              <a:avLst/>
              <a:gdLst>
                <a:gd name="T0" fmla="*/ 57 w 87"/>
                <a:gd name="T1" fmla="*/ 43 h 87"/>
                <a:gd name="T2" fmla="*/ 85 w 87"/>
                <a:gd name="T3" fmla="*/ 16 h 87"/>
                <a:gd name="T4" fmla="*/ 85 w 87"/>
                <a:gd name="T5" fmla="*/ 16 h 87"/>
                <a:gd name="T6" fmla="*/ 86 w 87"/>
                <a:gd name="T7" fmla="*/ 12 h 87"/>
                <a:gd name="T8" fmla="*/ 87 w 87"/>
                <a:gd name="T9" fmla="*/ 9 h 87"/>
                <a:gd name="T10" fmla="*/ 87 w 87"/>
                <a:gd name="T11" fmla="*/ 9 h 87"/>
                <a:gd name="T12" fmla="*/ 86 w 87"/>
                <a:gd name="T13" fmla="*/ 5 h 87"/>
                <a:gd name="T14" fmla="*/ 85 w 87"/>
                <a:gd name="T15" fmla="*/ 3 h 87"/>
                <a:gd name="T16" fmla="*/ 85 w 87"/>
                <a:gd name="T17" fmla="*/ 3 h 87"/>
                <a:gd name="T18" fmla="*/ 81 w 87"/>
                <a:gd name="T19" fmla="*/ 0 h 87"/>
                <a:gd name="T20" fmla="*/ 78 w 87"/>
                <a:gd name="T21" fmla="*/ 0 h 87"/>
                <a:gd name="T22" fmla="*/ 74 w 87"/>
                <a:gd name="T23" fmla="*/ 0 h 87"/>
                <a:gd name="T24" fmla="*/ 71 w 87"/>
                <a:gd name="T25" fmla="*/ 3 h 87"/>
                <a:gd name="T26" fmla="*/ 43 w 87"/>
                <a:gd name="T27" fmla="*/ 29 h 87"/>
                <a:gd name="T28" fmla="*/ 16 w 87"/>
                <a:gd name="T29" fmla="*/ 3 h 87"/>
                <a:gd name="T30" fmla="*/ 16 w 87"/>
                <a:gd name="T31" fmla="*/ 3 h 87"/>
                <a:gd name="T32" fmla="*/ 14 w 87"/>
                <a:gd name="T33" fmla="*/ 0 h 87"/>
                <a:gd name="T34" fmla="*/ 10 w 87"/>
                <a:gd name="T35" fmla="*/ 0 h 87"/>
                <a:gd name="T36" fmla="*/ 6 w 87"/>
                <a:gd name="T37" fmla="*/ 0 h 87"/>
                <a:gd name="T38" fmla="*/ 3 w 87"/>
                <a:gd name="T39" fmla="*/ 3 h 87"/>
                <a:gd name="T40" fmla="*/ 3 w 87"/>
                <a:gd name="T41" fmla="*/ 3 h 87"/>
                <a:gd name="T42" fmla="*/ 0 w 87"/>
                <a:gd name="T43" fmla="*/ 5 h 87"/>
                <a:gd name="T44" fmla="*/ 0 w 87"/>
                <a:gd name="T45" fmla="*/ 9 h 87"/>
                <a:gd name="T46" fmla="*/ 0 w 87"/>
                <a:gd name="T47" fmla="*/ 12 h 87"/>
                <a:gd name="T48" fmla="*/ 3 w 87"/>
                <a:gd name="T49" fmla="*/ 16 h 87"/>
                <a:gd name="T50" fmla="*/ 30 w 87"/>
                <a:gd name="T51" fmla="*/ 43 h 87"/>
                <a:gd name="T52" fmla="*/ 3 w 87"/>
                <a:gd name="T53" fmla="*/ 70 h 87"/>
                <a:gd name="T54" fmla="*/ 3 w 87"/>
                <a:gd name="T55" fmla="*/ 70 h 87"/>
                <a:gd name="T56" fmla="*/ 0 w 87"/>
                <a:gd name="T57" fmla="*/ 74 h 87"/>
                <a:gd name="T58" fmla="*/ 0 w 87"/>
                <a:gd name="T59" fmla="*/ 76 h 87"/>
                <a:gd name="T60" fmla="*/ 0 w 87"/>
                <a:gd name="T61" fmla="*/ 80 h 87"/>
                <a:gd name="T62" fmla="*/ 3 w 87"/>
                <a:gd name="T63" fmla="*/ 84 h 87"/>
                <a:gd name="T64" fmla="*/ 3 w 87"/>
                <a:gd name="T65" fmla="*/ 84 h 87"/>
                <a:gd name="T66" fmla="*/ 6 w 87"/>
                <a:gd name="T67" fmla="*/ 86 h 87"/>
                <a:gd name="T68" fmla="*/ 10 w 87"/>
                <a:gd name="T69" fmla="*/ 87 h 87"/>
                <a:gd name="T70" fmla="*/ 14 w 87"/>
                <a:gd name="T71" fmla="*/ 86 h 87"/>
                <a:gd name="T72" fmla="*/ 16 w 87"/>
                <a:gd name="T73" fmla="*/ 84 h 87"/>
                <a:gd name="T74" fmla="*/ 43 w 87"/>
                <a:gd name="T75" fmla="*/ 56 h 87"/>
                <a:gd name="T76" fmla="*/ 71 w 87"/>
                <a:gd name="T77" fmla="*/ 84 h 87"/>
                <a:gd name="T78" fmla="*/ 71 w 87"/>
                <a:gd name="T79" fmla="*/ 84 h 87"/>
                <a:gd name="T80" fmla="*/ 74 w 87"/>
                <a:gd name="T81" fmla="*/ 86 h 87"/>
                <a:gd name="T82" fmla="*/ 78 w 87"/>
                <a:gd name="T83" fmla="*/ 87 h 87"/>
                <a:gd name="T84" fmla="*/ 78 w 87"/>
                <a:gd name="T85" fmla="*/ 87 h 87"/>
                <a:gd name="T86" fmla="*/ 81 w 87"/>
                <a:gd name="T87" fmla="*/ 86 h 87"/>
                <a:gd name="T88" fmla="*/ 85 w 87"/>
                <a:gd name="T89" fmla="*/ 84 h 87"/>
                <a:gd name="T90" fmla="*/ 85 w 87"/>
                <a:gd name="T91" fmla="*/ 84 h 87"/>
                <a:gd name="T92" fmla="*/ 86 w 87"/>
                <a:gd name="T93" fmla="*/ 80 h 87"/>
                <a:gd name="T94" fmla="*/ 87 w 87"/>
                <a:gd name="T95" fmla="*/ 76 h 87"/>
                <a:gd name="T96" fmla="*/ 87 w 87"/>
                <a:gd name="T97" fmla="*/ 76 h 87"/>
                <a:gd name="T98" fmla="*/ 86 w 87"/>
                <a:gd name="T99" fmla="*/ 74 h 87"/>
                <a:gd name="T100" fmla="*/ 85 w 87"/>
                <a:gd name="T101" fmla="*/ 70 h 87"/>
                <a:gd name="T102" fmla="*/ 57 w 87"/>
                <a:gd name="T103" fmla="*/ 4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7" h="87">
                  <a:moveTo>
                    <a:pt x="57" y="43"/>
                  </a:moveTo>
                  <a:lnTo>
                    <a:pt x="85" y="16"/>
                  </a:lnTo>
                  <a:lnTo>
                    <a:pt x="85" y="16"/>
                  </a:lnTo>
                  <a:lnTo>
                    <a:pt x="86" y="12"/>
                  </a:lnTo>
                  <a:lnTo>
                    <a:pt x="87" y="9"/>
                  </a:lnTo>
                  <a:lnTo>
                    <a:pt x="87" y="9"/>
                  </a:lnTo>
                  <a:lnTo>
                    <a:pt x="86" y="5"/>
                  </a:lnTo>
                  <a:lnTo>
                    <a:pt x="85" y="3"/>
                  </a:lnTo>
                  <a:lnTo>
                    <a:pt x="85" y="3"/>
                  </a:lnTo>
                  <a:lnTo>
                    <a:pt x="81" y="0"/>
                  </a:lnTo>
                  <a:lnTo>
                    <a:pt x="78" y="0"/>
                  </a:lnTo>
                  <a:lnTo>
                    <a:pt x="74" y="0"/>
                  </a:lnTo>
                  <a:lnTo>
                    <a:pt x="71" y="3"/>
                  </a:lnTo>
                  <a:lnTo>
                    <a:pt x="43" y="29"/>
                  </a:lnTo>
                  <a:lnTo>
                    <a:pt x="16" y="3"/>
                  </a:lnTo>
                  <a:lnTo>
                    <a:pt x="16" y="3"/>
                  </a:lnTo>
                  <a:lnTo>
                    <a:pt x="14" y="0"/>
                  </a:lnTo>
                  <a:lnTo>
                    <a:pt x="10" y="0"/>
                  </a:lnTo>
                  <a:lnTo>
                    <a:pt x="6" y="0"/>
                  </a:lnTo>
                  <a:lnTo>
                    <a:pt x="3" y="3"/>
                  </a:lnTo>
                  <a:lnTo>
                    <a:pt x="3" y="3"/>
                  </a:lnTo>
                  <a:lnTo>
                    <a:pt x="0" y="5"/>
                  </a:lnTo>
                  <a:lnTo>
                    <a:pt x="0" y="9"/>
                  </a:lnTo>
                  <a:lnTo>
                    <a:pt x="0" y="12"/>
                  </a:lnTo>
                  <a:lnTo>
                    <a:pt x="3" y="16"/>
                  </a:lnTo>
                  <a:lnTo>
                    <a:pt x="30" y="43"/>
                  </a:lnTo>
                  <a:lnTo>
                    <a:pt x="3" y="70"/>
                  </a:lnTo>
                  <a:lnTo>
                    <a:pt x="3" y="70"/>
                  </a:lnTo>
                  <a:lnTo>
                    <a:pt x="0" y="74"/>
                  </a:lnTo>
                  <a:lnTo>
                    <a:pt x="0" y="76"/>
                  </a:lnTo>
                  <a:lnTo>
                    <a:pt x="0" y="80"/>
                  </a:lnTo>
                  <a:lnTo>
                    <a:pt x="3" y="84"/>
                  </a:lnTo>
                  <a:lnTo>
                    <a:pt x="3" y="84"/>
                  </a:lnTo>
                  <a:lnTo>
                    <a:pt x="6" y="86"/>
                  </a:lnTo>
                  <a:lnTo>
                    <a:pt x="10" y="87"/>
                  </a:lnTo>
                  <a:lnTo>
                    <a:pt x="14" y="86"/>
                  </a:lnTo>
                  <a:lnTo>
                    <a:pt x="16" y="84"/>
                  </a:lnTo>
                  <a:lnTo>
                    <a:pt x="43" y="56"/>
                  </a:lnTo>
                  <a:lnTo>
                    <a:pt x="71" y="84"/>
                  </a:lnTo>
                  <a:lnTo>
                    <a:pt x="71" y="84"/>
                  </a:lnTo>
                  <a:lnTo>
                    <a:pt x="74" y="86"/>
                  </a:lnTo>
                  <a:lnTo>
                    <a:pt x="78" y="87"/>
                  </a:lnTo>
                  <a:lnTo>
                    <a:pt x="78" y="87"/>
                  </a:lnTo>
                  <a:lnTo>
                    <a:pt x="81" y="86"/>
                  </a:lnTo>
                  <a:lnTo>
                    <a:pt x="85" y="84"/>
                  </a:lnTo>
                  <a:lnTo>
                    <a:pt x="85" y="84"/>
                  </a:lnTo>
                  <a:lnTo>
                    <a:pt x="86" y="80"/>
                  </a:lnTo>
                  <a:lnTo>
                    <a:pt x="87" y="76"/>
                  </a:lnTo>
                  <a:lnTo>
                    <a:pt x="87" y="76"/>
                  </a:lnTo>
                  <a:lnTo>
                    <a:pt x="86" y="74"/>
                  </a:lnTo>
                  <a:lnTo>
                    <a:pt x="85" y="70"/>
                  </a:lnTo>
                  <a:lnTo>
                    <a:pt x="57"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sp>
          <p:nvSpPr>
            <p:cNvPr id="33" name="Freeform 285">
              <a:extLst>
                <a:ext uri="{FF2B5EF4-FFF2-40B4-BE49-F238E27FC236}">
                  <a16:creationId xmlns:a16="http://schemas.microsoft.com/office/drawing/2014/main" id="{9D7557BE-5735-44A8-B49C-EE4E57C54E21}"/>
                </a:ext>
              </a:extLst>
            </p:cNvPr>
            <p:cNvSpPr>
              <a:spLocks noEditPoints="1"/>
            </p:cNvSpPr>
            <p:nvPr/>
          </p:nvSpPr>
          <p:spPr bwMode="auto">
            <a:xfrm>
              <a:off x="3351213" y="3503613"/>
              <a:ext cx="195263" cy="195263"/>
            </a:xfrm>
            <a:custGeom>
              <a:avLst/>
              <a:gdLst>
                <a:gd name="T0" fmla="*/ 227 w 245"/>
                <a:gd name="T1" fmla="*/ 78 h 246"/>
                <a:gd name="T2" fmla="*/ 228 w 245"/>
                <a:gd name="T3" fmla="*/ 81 h 246"/>
                <a:gd name="T4" fmla="*/ 232 w 245"/>
                <a:gd name="T5" fmla="*/ 86 h 246"/>
                <a:gd name="T6" fmla="*/ 236 w 245"/>
                <a:gd name="T7" fmla="*/ 87 h 246"/>
                <a:gd name="T8" fmla="*/ 243 w 245"/>
                <a:gd name="T9" fmla="*/ 85 h 246"/>
                <a:gd name="T10" fmla="*/ 245 w 245"/>
                <a:gd name="T11" fmla="*/ 78 h 246"/>
                <a:gd name="T12" fmla="*/ 245 w 245"/>
                <a:gd name="T13" fmla="*/ 10 h 246"/>
                <a:gd name="T14" fmla="*/ 243 w 245"/>
                <a:gd name="T15" fmla="*/ 3 h 246"/>
                <a:gd name="T16" fmla="*/ 236 w 245"/>
                <a:gd name="T17" fmla="*/ 0 h 246"/>
                <a:gd name="T18" fmla="*/ 167 w 245"/>
                <a:gd name="T19" fmla="*/ 0 h 246"/>
                <a:gd name="T20" fmla="*/ 161 w 245"/>
                <a:gd name="T21" fmla="*/ 3 h 246"/>
                <a:gd name="T22" fmla="*/ 158 w 245"/>
                <a:gd name="T23" fmla="*/ 10 h 246"/>
                <a:gd name="T24" fmla="*/ 159 w 245"/>
                <a:gd name="T25" fmla="*/ 14 h 246"/>
                <a:gd name="T26" fmla="*/ 165 w 245"/>
                <a:gd name="T27" fmla="*/ 19 h 246"/>
                <a:gd name="T28" fmla="*/ 213 w 245"/>
                <a:gd name="T29" fmla="*/ 19 h 246"/>
                <a:gd name="T30" fmla="*/ 86 w 245"/>
                <a:gd name="T31" fmla="*/ 145 h 246"/>
                <a:gd name="T32" fmla="*/ 71 w 245"/>
                <a:gd name="T33" fmla="*/ 138 h 246"/>
                <a:gd name="T34" fmla="*/ 55 w 245"/>
                <a:gd name="T35" fmla="*/ 136 h 246"/>
                <a:gd name="T36" fmla="*/ 44 w 245"/>
                <a:gd name="T37" fmla="*/ 137 h 246"/>
                <a:gd name="T38" fmla="*/ 24 w 245"/>
                <a:gd name="T39" fmla="*/ 145 h 246"/>
                <a:gd name="T40" fmla="*/ 9 w 245"/>
                <a:gd name="T41" fmla="*/ 160 h 246"/>
                <a:gd name="T42" fmla="*/ 1 w 245"/>
                <a:gd name="T43" fmla="*/ 180 h 246"/>
                <a:gd name="T44" fmla="*/ 0 w 245"/>
                <a:gd name="T45" fmla="*/ 191 h 246"/>
                <a:gd name="T46" fmla="*/ 4 w 245"/>
                <a:gd name="T47" fmla="*/ 212 h 246"/>
                <a:gd name="T48" fmla="*/ 16 w 245"/>
                <a:gd name="T49" fmla="*/ 230 h 246"/>
                <a:gd name="T50" fmla="*/ 33 w 245"/>
                <a:gd name="T51" fmla="*/ 242 h 246"/>
                <a:gd name="T52" fmla="*/ 55 w 245"/>
                <a:gd name="T53" fmla="*/ 246 h 246"/>
                <a:gd name="T54" fmla="*/ 65 w 245"/>
                <a:gd name="T55" fmla="*/ 245 h 246"/>
                <a:gd name="T56" fmla="*/ 86 w 245"/>
                <a:gd name="T57" fmla="*/ 236 h 246"/>
                <a:gd name="T58" fmla="*/ 100 w 245"/>
                <a:gd name="T59" fmla="*/ 222 h 246"/>
                <a:gd name="T60" fmla="*/ 108 w 245"/>
                <a:gd name="T61" fmla="*/ 202 h 246"/>
                <a:gd name="T62" fmla="*/ 110 w 245"/>
                <a:gd name="T63" fmla="*/ 191 h 246"/>
                <a:gd name="T64" fmla="*/ 107 w 245"/>
                <a:gd name="T65" fmla="*/ 175 h 246"/>
                <a:gd name="T66" fmla="*/ 100 w 245"/>
                <a:gd name="T67" fmla="*/ 160 h 246"/>
                <a:gd name="T68" fmla="*/ 91 w 245"/>
                <a:gd name="T69" fmla="*/ 191 h 246"/>
                <a:gd name="T70" fmla="*/ 90 w 245"/>
                <a:gd name="T71" fmla="*/ 198 h 246"/>
                <a:gd name="T72" fmla="*/ 84 w 245"/>
                <a:gd name="T73" fmla="*/ 211 h 246"/>
                <a:gd name="T74" fmla="*/ 75 w 245"/>
                <a:gd name="T75" fmla="*/ 220 h 246"/>
                <a:gd name="T76" fmla="*/ 61 w 245"/>
                <a:gd name="T77" fmla="*/ 226 h 246"/>
                <a:gd name="T78" fmla="*/ 55 w 245"/>
                <a:gd name="T79" fmla="*/ 227 h 246"/>
                <a:gd name="T80" fmla="*/ 41 w 245"/>
                <a:gd name="T81" fmla="*/ 224 h 246"/>
                <a:gd name="T82" fmla="*/ 29 w 245"/>
                <a:gd name="T83" fmla="*/ 216 h 246"/>
                <a:gd name="T84" fmla="*/ 22 w 245"/>
                <a:gd name="T85" fmla="*/ 204 h 246"/>
                <a:gd name="T86" fmla="*/ 18 w 245"/>
                <a:gd name="T87" fmla="*/ 191 h 246"/>
                <a:gd name="T88" fmla="*/ 20 w 245"/>
                <a:gd name="T89" fmla="*/ 184 h 246"/>
                <a:gd name="T90" fmla="*/ 25 w 245"/>
                <a:gd name="T91" fmla="*/ 171 h 246"/>
                <a:gd name="T92" fmla="*/ 35 w 245"/>
                <a:gd name="T93" fmla="*/ 161 h 246"/>
                <a:gd name="T94" fmla="*/ 48 w 245"/>
                <a:gd name="T95" fmla="*/ 156 h 246"/>
                <a:gd name="T96" fmla="*/ 55 w 245"/>
                <a:gd name="T97" fmla="*/ 156 h 246"/>
                <a:gd name="T98" fmla="*/ 68 w 245"/>
                <a:gd name="T99" fmla="*/ 159 h 246"/>
                <a:gd name="T100" fmla="*/ 80 w 245"/>
                <a:gd name="T101" fmla="*/ 165 h 246"/>
                <a:gd name="T102" fmla="*/ 87 w 245"/>
                <a:gd name="T103" fmla="*/ 177 h 246"/>
                <a:gd name="T104" fmla="*/ 91 w 245"/>
                <a:gd name="T105" fmla="*/ 191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5" h="246">
                  <a:moveTo>
                    <a:pt x="227" y="32"/>
                  </a:moveTo>
                  <a:lnTo>
                    <a:pt x="227" y="78"/>
                  </a:lnTo>
                  <a:lnTo>
                    <a:pt x="227" y="78"/>
                  </a:lnTo>
                  <a:lnTo>
                    <a:pt x="228" y="81"/>
                  </a:lnTo>
                  <a:lnTo>
                    <a:pt x="229" y="85"/>
                  </a:lnTo>
                  <a:lnTo>
                    <a:pt x="232" y="86"/>
                  </a:lnTo>
                  <a:lnTo>
                    <a:pt x="236" y="87"/>
                  </a:lnTo>
                  <a:lnTo>
                    <a:pt x="236" y="87"/>
                  </a:lnTo>
                  <a:lnTo>
                    <a:pt x="240" y="86"/>
                  </a:lnTo>
                  <a:lnTo>
                    <a:pt x="243" y="85"/>
                  </a:lnTo>
                  <a:lnTo>
                    <a:pt x="245" y="81"/>
                  </a:lnTo>
                  <a:lnTo>
                    <a:pt x="245" y="78"/>
                  </a:lnTo>
                  <a:lnTo>
                    <a:pt x="245" y="10"/>
                  </a:lnTo>
                  <a:lnTo>
                    <a:pt x="245" y="10"/>
                  </a:lnTo>
                  <a:lnTo>
                    <a:pt x="245" y="5"/>
                  </a:lnTo>
                  <a:lnTo>
                    <a:pt x="243" y="3"/>
                  </a:lnTo>
                  <a:lnTo>
                    <a:pt x="240" y="0"/>
                  </a:lnTo>
                  <a:lnTo>
                    <a:pt x="236" y="0"/>
                  </a:lnTo>
                  <a:lnTo>
                    <a:pt x="167" y="0"/>
                  </a:lnTo>
                  <a:lnTo>
                    <a:pt x="167" y="0"/>
                  </a:lnTo>
                  <a:lnTo>
                    <a:pt x="165" y="0"/>
                  </a:lnTo>
                  <a:lnTo>
                    <a:pt x="161" y="3"/>
                  </a:lnTo>
                  <a:lnTo>
                    <a:pt x="159" y="5"/>
                  </a:lnTo>
                  <a:lnTo>
                    <a:pt x="158" y="10"/>
                  </a:lnTo>
                  <a:lnTo>
                    <a:pt x="158" y="10"/>
                  </a:lnTo>
                  <a:lnTo>
                    <a:pt x="159" y="14"/>
                  </a:lnTo>
                  <a:lnTo>
                    <a:pt x="161" y="16"/>
                  </a:lnTo>
                  <a:lnTo>
                    <a:pt x="165" y="19"/>
                  </a:lnTo>
                  <a:lnTo>
                    <a:pt x="167" y="19"/>
                  </a:lnTo>
                  <a:lnTo>
                    <a:pt x="213" y="19"/>
                  </a:lnTo>
                  <a:lnTo>
                    <a:pt x="86" y="145"/>
                  </a:lnTo>
                  <a:lnTo>
                    <a:pt x="86" y="145"/>
                  </a:lnTo>
                  <a:lnTo>
                    <a:pt x="79" y="141"/>
                  </a:lnTo>
                  <a:lnTo>
                    <a:pt x="71" y="138"/>
                  </a:lnTo>
                  <a:lnTo>
                    <a:pt x="63" y="137"/>
                  </a:lnTo>
                  <a:lnTo>
                    <a:pt x="55" y="136"/>
                  </a:lnTo>
                  <a:lnTo>
                    <a:pt x="55" y="136"/>
                  </a:lnTo>
                  <a:lnTo>
                    <a:pt x="44" y="137"/>
                  </a:lnTo>
                  <a:lnTo>
                    <a:pt x="33" y="140"/>
                  </a:lnTo>
                  <a:lnTo>
                    <a:pt x="24" y="145"/>
                  </a:lnTo>
                  <a:lnTo>
                    <a:pt x="16" y="152"/>
                  </a:lnTo>
                  <a:lnTo>
                    <a:pt x="9" y="160"/>
                  </a:lnTo>
                  <a:lnTo>
                    <a:pt x="4" y="169"/>
                  </a:lnTo>
                  <a:lnTo>
                    <a:pt x="1" y="180"/>
                  </a:lnTo>
                  <a:lnTo>
                    <a:pt x="0" y="191"/>
                  </a:lnTo>
                  <a:lnTo>
                    <a:pt x="0" y="191"/>
                  </a:lnTo>
                  <a:lnTo>
                    <a:pt x="1" y="202"/>
                  </a:lnTo>
                  <a:lnTo>
                    <a:pt x="4" y="212"/>
                  </a:lnTo>
                  <a:lnTo>
                    <a:pt x="9" y="222"/>
                  </a:lnTo>
                  <a:lnTo>
                    <a:pt x="16" y="230"/>
                  </a:lnTo>
                  <a:lnTo>
                    <a:pt x="24" y="236"/>
                  </a:lnTo>
                  <a:lnTo>
                    <a:pt x="33" y="242"/>
                  </a:lnTo>
                  <a:lnTo>
                    <a:pt x="44" y="245"/>
                  </a:lnTo>
                  <a:lnTo>
                    <a:pt x="55" y="246"/>
                  </a:lnTo>
                  <a:lnTo>
                    <a:pt x="55" y="246"/>
                  </a:lnTo>
                  <a:lnTo>
                    <a:pt x="65" y="245"/>
                  </a:lnTo>
                  <a:lnTo>
                    <a:pt x="76" y="242"/>
                  </a:lnTo>
                  <a:lnTo>
                    <a:pt x="86" y="236"/>
                  </a:lnTo>
                  <a:lnTo>
                    <a:pt x="94" y="230"/>
                  </a:lnTo>
                  <a:lnTo>
                    <a:pt x="100" y="222"/>
                  </a:lnTo>
                  <a:lnTo>
                    <a:pt x="106" y="212"/>
                  </a:lnTo>
                  <a:lnTo>
                    <a:pt x="108" y="202"/>
                  </a:lnTo>
                  <a:lnTo>
                    <a:pt x="110" y="191"/>
                  </a:lnTo>
                  <a:lnTo>
                    <a:pt x="110" y="191"/>
                  </a:lnTo>
                  <a:lnTo>
                    <a:pt x="110" y="183"/>
                  </a:lnTo>
                  <a:lnTo>
                    <a:pt x="107" y="175"/>
                  </a:lnTo>
                  <a:lnTo>
                    <a:pt x="104" y="167"/>
                  </a:lnTo>
                  <a:lnTo>
                    <a:pt x="100" y="160"/>
                  </a:lnTo>
                  <a:lnTo>
                    <a:pt x="227" y="32"/>
                  </a:lnTo>
                  <a:close/>
                  <a:moveTo>
                    <a:pt x="91" y="191"/>
                  </a:moveTo>
                  <a:lnTo>
                    <a:pt x="91" y="191"/>
                  </a:lnTo>
                  <a:lnTo>
                    <a:pt x="90" y="198"/>
                  </a:lnTo>
                  <a:lnTo>
                    <a:pt x="87" y="204"/>
                  </a:lnTo>
                  <a:lnTo>
                    <a:pt x="84" y="211"/>
                  </a:lnTo>
                  <a:lnTo>
                    <a:pt x="80" y="216"/>
                  </a:lnTo>
                  <a:lnTo>
                    <a:pt x="75" y="220"/>
                  </a:lnTo>
                  <a:lnTo>
                    <a:pt x="68" y="224"/>
                  </a:lnTo>
                  <a:lnTo>
                    <a:pt x="61" y="226"/>
                  </a:lnTo>
                  <a:lnTo>
                    <a:pt x="55" y="227"/>
                  </a:lnTo>
                  <a:lnTo>
                    <a:pt x="55" y="227"/>
                  </a:lnTo>
                  <a:lnTo>
                    <a:pt x="48" y="226"/>
                  </a:lnTo>
                  <a:lnTo>
                    <a:pt x="41" y="224"/>
                  </a:lnTo>
                  <a:lnTo>
                    <a:pt x="35" y="220"/>
                  </a:lnTo>
                  <a:lnTo>
                    <a:pt x="29" y="216"/>
                  </a:lnTo>
                  <a:lnTo>
                    <a:pt x="25" y="211"/>
                  </a:lnTo>
                  <a:lnTo>
                    <a:pt x="22" y="204"/>
                  </a:lnTo>
                  <a:lnTo>
                    <a:pt x="20" y="198"/>
                  </a:lnTo>
                  <a:lnTo>
                    <a:pt x="18" y="191"/>
                  </a:lnTo>
                  <a:lnTo>
                    <a:pt x="18" y="191"/>
                  </a:lnTo>
                  <a:lnTo>
                    <a:pt x="20" y="184"/>
                  </a:lnTo>
                  <a:lnTo>
                    <a:pt x="22" y="177"/>
                  </a:lnTo>
                  <a:lnTo>
                    <a:pt x="25" y="171"/>
                  </a:lnTo>
                  <a:lnTo>
                    <a:pt x="29" y="165"/>
                  </a:lnTo>
                  <a:lnTo>
                    <a:pt x="35" y="161"/>
                  </a:lnTo>
                  <a:lnTo>
                    <a:pt x="41" y="159"/>
                  </a:lnTo>
                  <a:lnTo>
                    <a:pt x="48" y="156"/>
                  </a:lnTo>
                  <a:lnTo>
                    <a:pt x="55" y="156"/>
                  </a:lnTo>
                  <a:lnTo>
                    <a:pt x="55" y="156"/>
                  </a:lnTo>
                  <a:lnTo>
                    <a:pt x="61" y="156"/>
                  </a:lnTo>
                  <a:lnTo>
                    <a:pt x="68" y="159"/>
                  </a:lnTo>
                  <a:lnTo>
                    <a:pt x="75" y="161"/>
                  </a:lnTo>
                  <a:lnTo>
                    <a:pt x="80" y="165"/>
                  </a:lnTo>
                  <a:lnTo>
                    <a:pt x="84" y="171"/>
                  </a:lnTo>
                  <a:lnTo>
                    <a:pt x="87" y="177"/>
                  </a:lnTo>
                  <a:lnTo>
                    <a:pt x="90" y="184"/>
                  </a:lnTo>
                  <a:lnTo>
                    <a:pt x="91" y="191"/>
                  </a:lnTo>
                  <a:lnTo>
                    <a:pt x="91" y="1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grpSp>
      <p:grpSp>
        <p:nvGrpSpPr>
          <p:cNvPr id="42" name="Group 41">
            <a:extLst>
              <a:ext uri="{FF2B5EF4-FFF2-40B4-BE49-F238E27FC236}">
                <a16:creationId xmlns:a16="http://schemas.microsoft.com/office/drawing/2014/main" id="{268F43B0-0A72-4061-9BB7-6487B812ED13}"/>
              </a:ext>
            </a:extLst>
          </p:cNvPr>
          <p:cNvGrpSpPr>
            <a:grpSpLocks noChangeAspect="1"/>
          </p:cNvGrpSpPr>
          <p:nvPr/>
        </p:nvGrpSpPr>
        <p:grpSpPr>
          <a:xfrm>
            <a:off x="927776" y="4236199"/>
            <a:ext cx="548640" cy="548640"/>
            <a:chOff x="3195638" y="2503488"/>
            <a:chExt cx="520700" cy="520700"/>
          </a:xfrm>
          <a:solidFill>
            <a:schemeClr val="bg1">
              <a:lumMod val="50000"/>
            </a:schemeClr>
          </a:solidFill>
        </p:grpSpPr>
        <p:sp>
          <p:nvSpPr>
            <p:cNvPr id="43" name="Freeform 73">
              <a:extLst>
                <a:ext uri="{FF2B5EF4-FFF2-40B4-BE49-F238E27FC236}">
                  <a16:creationId xmlns:a16="http://schemas.microsoft.com/office/drawing/2014/main" id="{10E7DD82-3F16-426D-B831-AC53854DC92F}"/>
                </a:ext>
              </a:extLst>
            </p:cNvPr>
            <p:cNvSpPr>
              <a:spLocks noEditPoints="1"/>
            </p:cNvSpPr>
            <p:nvPr/>
          </p:nvSpPr>
          <p:spPr bwMode="auto">
            <a:xfrm>
              <a:off x="3195638" y="2503488"/>
              <a:ext cx="520700" cy="520700"/>
            </a:xfrm>
            <a:custGeom>
              <a:avLst/>
              <a:gdLst>
                <a:gd name="T0" fmla="*/ 312 w 657"/>
                <a:gd name="T1" fmla="*/ 658 h 658"/>
                <a:gd name="T2" fmla="*/ 262 w 657"/>
                <a:gd name="T3" fmla="*/ 651 h 658"/>
                <a:gd name="T4" fmla="*/ 200 w 657"/>
                <a:gd name="T5" fmla="*/ 632 h 658"/>
                <a:gd name="T6" fmla="*/ 120 w 657"/>
                <a:gd name="T7" fmla="*/ 583 h 658"/>
                <a:gd name="T8" fmla="*/ 55 w 657"/>
                <a:gd name="T9" fmla="*/ 513 h 658"/>
                <a:gd name="T10" fmla="*/ 15 w 657"/>
                <a:gd name="T11" fmla="*/ 427 h 658"/>
                <a:gd name="T12" fmla="*/ 3 w 657"/>
                <a:gd name="T13" fmla="*/ 379 h 658"/>
                <a:gd name="T14" fmla="*/ 0 w 657"/>
                <a:gd name="T15" fmla="*/ 329 h 658"/>
                <a:gd name="T16" fmla="*/ 2 w 657"/>
                <a:gd name="T17" fmla="*/ 296 h 658"/>
                <a:gd name="T18" fmla="*/ 10 w 657"/>
                <a:gd name="T19" fmla="*/ 247 h 658"/>
                <a:gd name="T20" fmla="*/ 39 w 657"/>
                <a:gd name="T21" fmla="*/ 173 h 658"/>
                <a:gd name="T22" fmla="*/ 96 w 657"/>
                <a:gd name="T23" fmla="*/ 97 h 658"/>
                <a:gd name="T24" fmla="*/ 172 w 657"/>
                <a:gd name="T25" fmla="*/ 40 h 658"/>
                <a:gd name="T26" fmla="*/ 246 w 657"/>
                <a:gd name="T27" fmla="*/ 11 h 658"/>
                <a:gd name="T28" fmla="*/ 294 w 657"/>
                <a:gd name="T29" fmla="*/ 3 h 658"/>
                <a:gd name="T30" fmla="*/ 328 w 657"/>
                <a:gd name="T31" fmla="*/ 0 h 658"/>
                <a:gd name="T32" fmla="*/ 379 w 657"/>
                <a:gd name="T33" fmla="*/ 4 h 658"/>
                <a:gd name="T34" fmla="*/ 426 w 657"/>
                <a:gd name="T35" fmla="*/ 15 h 658"/>
                <a:gd name="T36" fmla="*/ 512 w 657"/>
                <a:gd name="T37" fmla="*/ 57 h 658"/>
                <a:gd name="T38" fmla="*/ 582 w 657"/>
                <a:gd name="T39" fmla="*/ 120 h 658"/>
                <a:gd name="T40" fmla="*/ 631 w 657"/>
                <a:gd name="T41" fmla="*/ 202 h 658"/>
                <a:gd name="T42" fmla="*/ 650 w 657"/>
                <a:gd name="T43" fmla="*/ 263 h 658"/>
                <a:gd name="T44" fmla="*/ 657 w 657"/>
                <a:gd name="T45" fmla="*/ 313 h 658"/>
                <a:gd name="T46" fmla="*/ 657 w 657"/>
                <a:gd name="T47" fmla="*/ 347 h 658"/>
                <a:gd name="T48" fmla="*/ 650 w 657"/>
                <a:gd name="T49" fmla="*/ 395 h 658"/>
                <a:gd name="T50" fmla="*/ 631 w 657"/>
                <a:gd name="T51" fmla="*/ 457 h 658"/>
                <a:gd name="T52" fmla="*/ 582 w 657"/>
                <a:gd name="T53" fmla="*/ 539 h 658"/>
                <a:gd name="T54" fmla="*/ 512 w 657"/>
                <a:gd name="T55" fmla="*/ 602 h 658"/>
                <a:gd name="T56" fmla="*/ 426 w 657"/>
                <a:gd name="T57" fmla="*/ 643 h 658"/>
                <a:gd name="T58" fmla="*/ 379 w 657"/>
                <a:gd name="T59" fmla="*/ 654 h 658"/>
                <a:gd name="T60" fmla="*/ 328 w 657"/>
                <a:gd name="T61" fmla="*/ 658 h 658"/>
                <a:gd name="T62" fmla="*/ 328 w 657"/>
                <a:gd name="T63" fmla="*/ 38 h 658"/>
                <a:gd name="T64" fmla="*/ 242 w 657"/>
                <a:gd name="T65" fmla="*/ 51 h 658"/>
                <a:gd name="T66" fmla="*/ 165 w 657"/>
                <a:gd name="T67" fmla="*/ 87 h 658"/>
                <a:gd name="T68" fmla="*/ 104 w 657"/>
                <a:gd name="T69" fmla="*/ 144 h 658"/>
                <a:gd name="T70" fmla="*/ 61 w 657"/>
                <a:gd name="T71" fmla="*/ 216 h 658"/>
                <a:gd name="T72" fmla="*/ 39 w 657"/>
                <a:gd name="T73" fmla="*/ 300 h 658"/>
                <a:gd name="T74" fmla="*/ 39 w 657"/>
                <a:gd name="T75" fmla="*/ 359 h 658"/>
                <a:gd name="T76" fmla="*/ 61 w 657"/>
                <a:gd name="T77" fmla="*/ 442 h 658"/>
                <a:gd name="T78" fmla="*/ 104 w 657"/>
                <a:gd name="T79" fmla="*/ 514 h 658"/>
                <a:gd name="T80" fmla="*/ 165 w 657"/>
                <a:gd name="T81" fmla="*/ 571 h 658"/>
                <a:gd name="T82" fmla="*/ 242 w 657"/>
                <a:gd name="T83" fmla="*/ 607 h 658"/>
                <a:gd name="T84" fmla="*/ 328 w 657"/>
                <a:gd name="T85" fmla="*/ 620 h 658"/>
                <a:gd name="T86" fmla="*/ 387 w 657"/>
                <a:gd name="T87" fmla="*/ 614 h 658"/>
                <a:gd name="T88" fmla="*/ 467 w 657"/>
                <a:gd name="T89" fmla="*/ 585 h 658"/>
                <a:gd name="T90" fmla="*/ 533 w 657"/>
                <a:gd name="T91" fmla="*/ 534 h 658"/>
                <a:gd name="T92" fmla="*/ 584 w 657"/>
                <a:gd name="T93" fmla="*/ 467 h 658"/>
                <a:gd name="T94" fmla="*/ 614 w 657"/>
                <a:gd name="T95" fmla="*/ 388 h 658"/>
                <a:gd name="T96" fmla="*/ 619 w 657"/>
                <a:gd name="T97" fmla="*/ 329 h 658"/>
                <a:gd name="T98" fmla="*/ 606 w 657"/>
                <a:gd name="T99" fmla="*/ 243 h 658"/>
                <a:gd name="T100" fmla="*/ 569 w 657"/>
                <a:gd name="T101" fmla="*/ 167 h 658"/>
                <a:gd name="T102" fmla="*/ 513 w 657"/>
                <a:gd name="T103" fmla="*/ 105 h 658"/>
                <a:gd name="T104" fmla="*/ 442 w 657"/>
                <a:gd name="T105" fmla="*/ 61 h 658"/>
                <a:gd name="T106" fmla="*/ 357 w 657"/>
                <a:gd name="T107" fmla="*/ 39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8">
                  <a:moveTo>
                    <a:pt x="328" y="658"/>
                  </a:moveTo>
                  <a:lnTo>
                    <a:pt x="328" y="658"/>
                  </a:lnTo>
                  <a:lnTo>
                    <a:pt x="312" y="658"/>
                  </a:lnTo>
                  <a:lnTo>
                    <a:pt x="294" y="657"/>
                  </a:lnTo>
                  <a:lnTo>
                    <a:pt x="278" y="654"/>
                  </a:lnTo>
                  <a:lnTo>
                    <a:pt x="262" y="651"/>
                  </a:lnTo>
                  <a:lnTo>
                    <a:pt x="246" y="647"/>
                  </a:lnTo>
                  <a:lnTo>
                    <a:pt x="231" y="643"/>
                  </a:lnTo>
                  <a:lnTo>
                    <a:pt x="200" y="632"/>
                  </a:lnTo>
                  <a:lnTo>
                    <a:pt x="172" y="618"/>
                  </a:lnTo>
                  <a:lnTo>
                    <a:pt x="145" y="602"/>
                  </a:lnTo>
                  <a:lnTo>
                    <a:pt x="120" y="583"/>
                  </a:lnTo>
                  <a:lnTo>
                    <a:pt x="96" y="561"/>
                  </a:lnTo>
                  <a:lnTo>
                    <a:pt x="74" y="539"/>
                  </a:lnTo>
                  <a:lnTo>
                    <a:pt x="55" y="513"/>
                  </a:lnTo>
                  <a:lnTo>
                    <a:pt x="39" y="486"/>
                  </a:lnTo>
                  <a:lnTo>
                    <a:pt x="26" y="457"/>
                  </a:lnTo>
                  <a:lnTo>
                    <a:pt x="15" y="427"/>
                  </a:lnTo>
                  <a:lnTo>
                    <a:pt x="10" y="411"/>
                  </a:lnTo>
                  <a:lnTo>
                    <a:pt x="6" y="395"/>
                  </a:lnTo>
                  <a:lnTo>
                    <a:pt x="3" y="379"/>
                  </a:lnTo>
                  <a:lnTo>
                    <a:pt x="2" y="363"/>
                  </a:lnTo>
                  <a:lnTo>
                    <a:pt x="0" y="347"/>
                  </a:lnTo>
                  <a:lnTo>
                    <a:pt x="0" y="329"/>
                  </a:lnTo>
                  <a:lnTo>
                    <a:pt x="0" y="329"/>
                  </a:lnTo>
                  <a:lnTo>
                    <a:pt x="0" y="313"/>
                  </a:lnTo>
                  <a:lnTo>
                    <a:pt x="2" y="296"/>
                  </a:lnTo>
                  <a:lnTo>
                    <a:pt x="3" y="279"/>
                  </a:lnTo>
                  <a:lnTo>
                    <a:pt x="6" y="263"/>
                  </a:lnTo>
                  <a:lnTo>
                    <a:pt x="10" y="247"/>
                  </a:lnTo>
                  <a:lnTo>
                    <a:pt x="15" y="231"/>
                  </a:lnTo>
                  <a:lnTo>
                    <a:pt x="26" y="202"/>
                  </a:lnTo>
                  <a:lnTo>
                    <a:pt x="39" y="173"/>
                  </a:lnTo>
                  <a:lnTo>
                    <a:pt x="55" y="145"/>
                  </a:lnTo>
                  <a:lnTo>
                    <a:pt x="74" y="120"/>
                  </a:lnTo>
                  <a:lnTo>
                    <a:pt x="96" y="97"/>
                  </a:lnTo>
                  <a:lnTo>
                    <a:pt x="120" y="75"/>
                  </a:lnTo>
                  <a:lnTo>
                    <a:pt x="145" y="57"/>
                  </a:lnTo>
                  <a:lnTo>
                    <a:pt x="172" y="40"/>
                  </a:lnTo>
                  <a:lnTo>
                    <a:pt x="200" y="27"/>
                  </a:lnTo>
                  <a:lnTo>
                    <a:pt x="231" y="15"/>
                  </a:lnTo>
                  <a:lnTo>
                    <a:pt x="246" y="11"/>
                  </a:lnTo>
                  <a:lnTo>
                    <a:pt x="262" y="7"/>
                  </a:lnTo>
                  <a:lnTo>
                    <a:pt x="278" y="4"/>
                  </a:lnTo>
                  <a:lnTo>
                    <a:pt x="294" y="3"/>
                  </a:lnTo>
                  <a:lnTo>
                    <a:pt x="312" y="1"/>
                  </a:lnTo>
                  <a:lnTo>
                    <a:pt x="328" y="0"/>
                  </a:lnTo>
                  <a:lnTo>
                    <a:pt x="328" y="0"/>
                  </a:lnTo>
                  <a:lnTo>
                    <a:pt x="345" y="1"/>
                  </a:lnTo>
                  <a:lnTo>
                    <a:pt x="361" y="3"/>
                  </a:lnTo>
                  <a:lnTo>
                    <a:pt x="379" y="4"/>
                  </a:lnTo>
                  <a:lnTo>
                    <a:pt x="395" y="7"/>
                  </a:lnTo>
                  <a:lnTo>
                    <a:pt x="410" y="11"/>
                  </a:lnTo>
                  <a:lnTo>
                    <a:pt x="426" y="15"/>
                  </a:lnTo>
                  <a:lnTo>
                    <a:pt x="455" y="27"/>
                  </a:lnTo>
                  <a:lnTo>
                    <a:pt x="485" y="40"/>
                  </a:lnTo>
                  <a:lnTo>
                    <a:pt x="512" y="57"/>
                  </a:lnTo>
                  <a:lnTo>
                    <a:pt x="537" y="75"/>
                  </a:lnTo>
                  <a:lnTo>
                    <a:pt x="560" y="97"/>
                  </a:lnTo>
                  <a:lnTo>
                    <a:pt x="582" y="120"/>
                  </a:lnTo>
                  <a:lnTo>
                    <a:pt x="600" y="145"/>
                  </a:lnTo>
                  <a:lnTo>
                    <a:pt x="616" y="173"/>
                  </a:lnTo>
                  <a:lnTo>
                    <a:pt x="631" y="202"/>
                  </a:lnTo>
                  <a:lnTo>
                    <a:pt x="642" y="231"/>
                  </a:lnTo>
                  <a:lnTo>
                    <a:pt x="646" y="247"/>
                  </a:lnTo>
                  <a:lnTo>
                    <a:pt x="650" y="263"/>
                  </a:lnTo>
                  <a:lnTo>
                    <a:pt x="653" y="279"/>
                  </a:lnTo>
                  <a:lnTo>
                    <a:pt x="655" y="296"/>
                  </a:lnTo>
                  <a:lnTo>
                    <a:pt x="657" y="313"/>
                  </a:lnTo>
                  <a:lnTo>
                    <a:pt x="657" y="329"/>
                  </a:lnTo>
                  <a:lnTo>
                    <a:pt x="657" y="329"/>
                  </a:lnTo>
                  <a:lnTo>
                    <a:pt x="657" y="347"/>
                  </a:lnTo>
                  <a:lnTo>
                    <a:pt x="655" y="363"/>
                  </a:lnTo>
                  <a:lnTo>
                    <a:pt x="653" y="379"/>
                  </a:lnTo>
                  <a:lnTo>
                    <a:pt x="650" y="395"/>
                  </a:lnTo>
                  <a:lnTo>
                    <a:pt x="646" y="411"/>
                  </a:lnTo>
                  <a:lnTo>
                    <a:pt x="642" y="427"/>
                  </a:lnTo>
                  <a:lnTo>
                    <a:pt x="631" y="457"/>
                  </a:lnTo>
                  <a:lnTo>
                    <a:pt x="616" y="486"/>
                  </a:lnTo>
                  <a:lnTo>
                    <a:pt x="600" y="513"/>
                  </a:lnTo>
                  <a:lnTo>
                    <a:pt x="582" y="539"/>
                  </a:lnTo>
                  <a:lnTo>
                    <a:pt x="560" y="561"/>
                  </a:lnTo>
                  <a:lnTo>
                    <a:pt x="537" y="583"/>
                  </a:lnTo>
                  <a:lnTo>
                    <a:pt x="512" y="602"/>
                  </a:lnTo>
                  <a:lnTo>
                    <a:pt x="485" y="618"/>
                  </a:lnTo>
                  <a:lnTo>
                    <a:pt x="455" y="632"/>
                  </a:lnTo>
                  <a:lnTo>
                    <a:pt x="426" y="643"/>
                  </a:lnTo>
                  <a:lnTo>
                    <a:pt x="410" y="647"/>
                  </a:lnTo>
                  <a:lnTo>
                    <a:pt x="395" y="651"/>
                  </a:lnTo>
                  <a:lnTo>
                    <a:pt x="379" y="654"/>
                  </a:lnTo>
                  <a:lnTo>
                    <a:pt x="361" y="657"/>
                  </a:lnTo>
                  <a:lnTo>
                    <a:pt x="345" y="658"/>
                  </a:lnTo>
                  <a:lnTo>
                    <a:pt x="328" y="658"/>
                  </a:lnTo>
                  <a:lnTo>
                    <a:pt x="328" y="658"/>
                  </a:lnTo>
                  <a:close/>
                  <a:moveTo>
                    <a:pt x="328" y="38"/>
                  </a:moveTo>
                  <a:lnTo>
                    <a:pt x="328" y="38"/>
                  </a:lnTo>
                  <a:lnTo>
                    <a:pt x="298" y="39"/>
                  </a:lnTo>
                  <a:lnTo>
                    <a:pt x="270" y="44"/>
                  </a:lnTo>
                  <a:lnTo>
                    <a:pt x="242" y="51"/>
                  </a:lnTo>
                  <a:lnTo>
                    <a:pt x="215" y="61"/>
                  </a:lnTo>
                  <a:lnTo>
                    <a:pt x="190" y="74"/>
                  </a:lnTo>
                  <a:lnTo>
                    <a:pt x="165" y="87"/>
                  </a:lnTo>
                  <a:lnTo>
                    <a:pt x="143" y="105"/>
                  </a:lnTo>
                  <a:lnTo>
                    <a:pt x="122" y="124"/>
                  </a:lnTo>
                  <a:lnTo>
                    <a:pt x="104" y="144"/>
                  </a:lnTo>
                  <a:lnTo>
                    <a:pt x="87" y="167"/>
                  </a:lnTo>
                  <a:lnTo>
                    <a:pt x="73" y="191"/>
                  </a:lnTo>
                  <a:lnTo>
                    <a:pt x="61" y="216"/>
                  </a:lnTo>
                  <a:lnTo>
                    <a:pt x="50" y="243"/>
                  </a:lnTo>
                  <a:lnTo>
                    <a:pt x="43" y="270"/>
                  </a:lnTo>
                  <a:lnTo>
                    <a:pt x="39" y="300"/>
                  </a:lnTo>
                  <a:lnTo>
                    <a:pt x="38" y="329"/>
                  </a:lnTo>
                  <a:lnTo>
                    <a:pt x="38" y="329"/>
                  </a:lnTo>
                  <a:lnTo>
                    <a:pt x="39" y="359"/>
                  </a:lnTo>
                  <a:lnTo>
                    <a:pt x="43" y="388"/>
                  </a:lnTo>
                  <a:lnTo>
                    <a:pt x="50" y="415"/>
                  </a:lnTo>
                  <a:lnTo>
                    <a:pt x="61" y="442"/>
                  </a:lnTo>
                  <a:lnTo>
                    <a:pt x="73" y="467"/>
                  </a:lnTo>
                  <a:lnTo>
                    <a:pt x="87" y="492"/>
                  </a:lnTo>
                  <a:lnTo>
                    <a:pt x="104" y="514"/>
                  </a:lnTo>
                  <a:lnTo>
                    <a:pt x="122" y="534"/>
                  </a:lnTo>
                  <a:lnTo>
                    <a:pt x="143" y="553"/>
                  </a:lnTo>
                  <a:lnTo>
                    <a:pt x="165" y="571"/>
                  </a:lnTo>
                  <a:lnTo>
                    <a:pt x="190" y="585"/>
                  </a:lnTo>
                  <a:lnTo>
                    <a:pt x="215" y="598"/>
                  </a:lnTo>
                  <a:lnTo>
                    <a:pt x="242" y="607"/>
                  </a:lnTo>
                  <a:lnTo>
                    <a:pt x="270" y="614"/>
                  </a:lnTo>
                  <a:lnTo>
                    <a:pt x="298" y="619"/>
                  </a:lnTo>
                  <a:lnTo>
                    <a:pt x="328" y="620"/>
                  </a:lnTo>
                  <a:lnTo>
                    <a:pt x="328" y="620"/>
                  </a:lnTo>
                  <a:lnTo>
                    <a:pt x="357" y="619"/>
                  </a:lnTo>
                  <a:lnTo>
                    <a:pt x="387" y="614"/>
                  </a:lnTo>
                  <a:lnTo>
                    <a:pt x="415" y="607"/>
                  </a:lnTo>
                  <a:lnTo>
                    <a:pt x="442" y="598"/>
                  </a:lnTo>
                  <a:lnTo>
                    <a:pt x="467" y="585"/>
                  </a:lnTo>
                  <a:lnTo>
                    <a:pt x="490" y="571"/>
                  </a:lnTo>
                  <a:lnTo>
                    <a:pt x="513" y="553"/>
                  </a:lnTo>
                  <a:lnTo>
                    <a:pt x="533" y="534"/>
                  </a:lnTo>
                  <a:lnTo>
                    <a:pt x="552" y="514"/>
                  </a:lnTo>
                  <a:lnTo>
                    <a:pt x="569" y="492"/>
                  </a:lnTo>
                  <a:lnTo>
                    <a:pt x="584" y="467"/>
                  </a:lnTo>
                  <a:lnTo>
                    <a:pt x="596" y="442"/>
                  </a:lnTo>
                  <a:lnTo>
                    <a:pt x="606" y="415"/>
                  </a:lnTo>
                  <a:lnTo>
                    <a:pt x="614" y="388"/>
                  </a:lnTo>
                  <a:lnTo>
                    <a:pt x="618" y="359"/>
                  </a:lnTo>
                  <a:lnTo>
                    <a:pt x="619" y="329"/>
                  </a:lnTo>
                  <a:lnTo>
                    <a:pt x="619" y="329"/>
                  </a:lnTo>
                  <a:lnTo>
                    <a:pt x="618" y="300"/>
                  </a:lnTo>
                  <a:lnTo>
                    <a:pt x="614" y="270"/>
                  </a:lnTo>
                  <a:lnTo>
                    <a:pt x="606" y="243"/>
                  </a:lnTo>
                  <a:lnTo>
                    <a:pt x="596" y="216"/>
                  </a:lnTo>
                  <a:lnTo>
                    <a:pt x="584" y="191"/>
                  </a:lnTo>
                  <a:lnTo>
                    <a:pt x="569" y="167"/>
                  </a:lnTo>
                  <a:lnTo>
                    <a:pt x="552" y="144"/>
                  </a:lnTo>
                  <a:lnTo>
                    <a:pt x="533" y="124"/>
                  </a:lnTo>
                  <a:lnTo>
                    <a:pt x="513" y="105"/>
                  </a:lnTo>
                  <a:lnTo>
                    <a:pt x="490" y="87"/>
                  </a:lnTo>
                  <a:lnTo>
                    <a:pt x="467" y="74"/>
                  </a:lnTo>
                  <a:lnTo>
                    <a:pt x="442" y="61"/>
                  </a:lnTo>
                  <a:lnTo>
                    <a:pt x="415" y="51"/>
                  </a:lnTo>
                  <a:lnTo>
                    <a:pt x="387" y="44"/>
                  </a:lnTo>
                  <a:lnTo>
                    <a:pt x="357" y="39"/>
                  </a:lnTo>
                  <a:lnTo>
                    <a:pt x="328" y="38"/>
                  </a:lnTo>
                  <a:lnTo>
                    <a:pt x="32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sp>
          <p:nvSpPr>
            <p:cNvPr id="44" name="Freeform 238">
              <a:extLst>
                <a:ext uri="{FF2B5EF4-FFF2-40B4-BE49-F238E27FC236}">
                  <a16:creationId xmlns:a16="http://schemas.microsoft.com/office/drawing/2014/main" id="{2FCAD1CD-1D92-4E68-9B9D-5AD14B748FF5}"/>
                </a:ext>
              </a:extLst>
            </p:cNvPr>
            <p:cNvSpPr>
              <a:spLocks/>
            </p:cNvSpPr>
            <p:nvPr/>
          </p:nvSpPr>
          <p:spPr bwMode="auto">
            <a:xfrm>
              <a:off x="3333751" y="2668588"/>
              <a:ext cx="101600" cy="77788"/>
            </a:xfrm>
            <a:custGeom>
              <a:avLst/>
              <a:gdLst>
                <a:gd name="T0" fmla="*/ 38 w 129"/>
                <a:gd name="T1" fmla="*/ 98 h 98"/>
                <a:gd name="T2" fmla="*/ 38 w 129"/>
                <a:gd name="T3" fmla="*/ 98 h 98"/>
                <a:gd name="T4" fmla="*/ 53 w 129"/>
                <a:gd name="T5" fmla="*/ 76 h 98"/>
                <a:gd name="T6" fmla="*/ 73 w 129"/>
                <a:gd name="T7" fmla="*/ 52 h 98"/>
                <a:gd name="T8" fmla="*/ 85 w 129"/>
                <a:gd name="T9" fmla="*/ 40 h 98"/>
                <a:gd name="T10" fmla="*/ 98 w 129"/>
                <a:gd name="T11" fmla="*/ 28 h 98"/>
                <a:gd name="T12" fmla="*/ 113 w 129"/>
                <a:gd name="T13" fmla="*/ 16 h 98"/>
                <a:gd name="T14" fmla="*/ 129 w 129"/>
                <a:gd name="T15" fmla="*/ 4 h 98"/>
                <a:gd name="T16" fmla="*/ 129 w 129"/>
                <a:gd name="T17" fmla="*/ 4 h 98"/>
                <a:gd name="T18" fmla="*/ 115 w 129"/>
                <a:gd name="T19" fmla="*/ 1 h 98"/>
                <a:gd name="T20" fmla="*/ 100 w 129"/>
                <a:gd name="T21" fmla="*/ 0 h 98"/>
                <a:gd name="T22" fmla="*/ 85 w 129"/>
                <a:gd name="T23" fmla="*/ 1 h 98"/>
                <a:gd name="T24" fmla="*/ 70 w 129"/>
                <a:gd name="T25" fmla="*/ 4 h 98"/>
                <a:gd name="T26" fmla="*/ 55 w 129"/>
                <a:gd name="T27" fmla="*/ 8 h 98"/>
                <a:gd name="T28" fmla="*/ 42 w 129"/>
                <a:gd name="T29" fmla="*/ 14 h 98"/>
                <a:gd name="T30" fmla="*/ 30 w 129"/>
                <a:gd name="T31" fmla="*/ 22 h 98"/>
                <a:gd name="T32" fmla="*/ 18 w 129"/>
                <a:gd name="T33" fmla="*/ 33 h 98"/>
                <a:gd name="T34" fmla="*/ 18 w 129"/>
                <a:gd name="T35" fmla="*/ 33 h 98"/>
                <a:gd name="T36" fmla="*/ 8 w 129"/>
                <a:gd name="T37" fmla="*/ 44 h 98"/>
                <a:gd name="T38" fmla="*/ 0 w 129"/>
                <a:gd name="T39" fmla="*/ 56 h 98"/>
                <a:gd name="T40" fmla="*/ 0 w 129"/>
                <a:gd name="T41" fmla="*/ 56 h 98"/>
                <a:gd name="T42" fmla="*/ 0 w 129"/>
                <a:gd name="T43" fmla="*/ 59 h 98"/>
                <a:gd name="T44" fmla="*/ 2 w 129"/>
                <a:gd name="T45" fmla="*/ 61 h 98"/>
                <a:gd name="T46" fmla="*/ 38 w 129"/>
                <a:gd name="T47"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9" h="98">
                  <a:moveTo>
                    <a:pt x="38" y="98"/>
                  </a:moveTo>
                  <a:lnTo>
                    <a:pt x="38" y="98"/>
                  </a:lnTo>
                  <a:lnTo>
                    <a:pt x="53" y="76"/>
                  </a:lnTo>
                  <a:lnTo>
                    <a:pt x="73" y="52"/>
                  </a:lnTo>
                  <a:lnTo>
                    <a:pt x="85" y="40"/>
                  </a:lnTo>
                  <a:lnTo>
                    <a:pt x="98" y="28"/>
                  </a:lnTo>
                  <a:lnTo>
                    <a:pt x="113" y="16"/>
                  </a:lnTo>
                  <a:lnTo>
                    <a:pt x="129" y="4"/>
                  </a:lnTo>
                  <a:lnTo>
                    <a:pt x="129" y="4"/>
                  </a:lnTo>
                  <a:lnTo>
                    <a:pt x="115" y="1"/>
                  </a:lnTo>
                  <a:lnTo>
                    <a:pt x="100" y="0"/>
                  </a:lnTo>
                  <a:lnTo>
                    <a:pt x="85" y="1"/>
                  </a:lnTo>
                  <a:lnTo>
                    <a:pt x="70" y="4"/>
                  </a:lnTo>
                  <a:lnTo>
                    <a:pt x="55" y="8"/>
                  </a:lnTo>
                  <a:lnTo>
                    <a:pt x="42" y="14"/>
                  </a:lnTo>
                  <a:lnTo>
                    <a:pt x="30" y="22"/>
                  </a:lnTo>
                  <a:lnTo>
                    <a:pt x="18" y="33"/>
                  </a:lnTo>
                  <a:lnTo>
                    <a:pt x="18" y="33"/>
                  </a:lnTo>
                  <a:lnTo>
                    <a:pt x="8" y="44"/>
                  </a:lnTo>
                  <a:lnTo>
                    <a:pt x="0" y="56"/>
                  </a:lnTo>
                  <a:lnTo>
                    <a:pt x="0" y="56"/>
                  </a:lnTo>
                  <a:lnTo>
                    <a:pt x="0" y="59"/>
                  </a:lnTo>
                  <a:lnTo>
                    <a:pt x="2" y="61"/>
                  </a:lnTo>
                  <a:lnTo>
                    <a:pt x="38"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sp>
          <p:nvSpPr>
            <p:cNvPr id="45" name="Freeform 239">
              <a:extLst>
                <a:ext uri="{FF2B5EF4-FFF2-40B4-BE49-F238E27FC236}">
                  <a16:creationId xmlns:a16="http://schemas.microsoft.com/office/drawing/2014/main" id="{C70D141F-B1A8-4ADD-A096-1190BB49B3F4}"/>
                </a:ext>
              </a:extLst>
            </p:cNvPr>
            <p:cNvSpPr>
              <a:spLocks/>
            </p:cNvSpPr>
            <p:nvPr/>
          </p:nvSpPr>
          <p:spPr bwMode="auto">
            <a:xfrm>
              <a:off x="3463926" y="2774950"/>
              <a:ext cx="79375" cy="104775"/>
            </a:xfrm>
            <a:custGeom>
              <a:avLst/>
              <a:gdLst>
                <a:gd name="T0" fmla="*/ 0 w 99"/>
                <a:gd name="T1" fmla="*/ 92 h 130"/>
                <a:gd name="T2" fmla="*/ 37 w 99"/>
                <a:gd name="T3" fmla="*/ 129 h 130"/>
                <a:gd name="T4" fmla="*/ 37 w 99"/>
                <a:gd name="T5" fmla="*/ 129 h 130"/>
                <a:gd name="T6" fmla="*/ 40 w 99"/>
                <a:gd name="T7" fmla="*/ 130 h 130"/>
                <a:gd name="T8" fmla="*/ 40 w 99"/>
                <a:gd name="T9" fmla="*/ 130 h 130"/>
                <a:gd name="T10" fmla="*/ 43 w 99"/>
                <a:gd name="T11" fmla="*/ 129 h 130"/>
                <a:gd name="T12" fmla="*/ 43 w 99"/>
                <a:gd name="T13" fmla="*/ 129 h 130"/>
                <a:gd name="T14" fmla="*/ 55 w 99"/>
                <a:gd name="T15" fmla="*/ 121 h 130"/>
                <a:gd name="T16" fmla="*/ 65 w 99"/>
                <a:gd name="T17" fmla="*/ 111 h 130"/>
                <a:gd name="T18" fmla="*/ 65 w 99"/>
                <a:gd name="T19" fmla="*/ 111 h 130"/>
                <a:gd name="T20" fmla="*/ 76 w 99"/>
                <a:gd name="T21" fmla="*/ 101 h 130"/>
                <a:gd name="T22" fmla="*/ 84 w 99"/>
                <a:gd name="T23" fmla="*/ 87 h 130"/>
                <a:gd name="T24" fmla="*/ 91 w 99"/>
                <a:gd name="T25" fmla="*/ 74 h 130"/>
                <a:gd name="T26" fmla="*/ 95 w 99"/>
                <a:gd name="T27" fmla="*/ 60 h 130"/>
                <a:gd name="T28" fmla="*/ 98 w 99"/>
                <a:gd name="T29" fmla="*/ 45 h 130"/>
                <a:gd name="T30" fmla="*/ 99 w 99"/>
                <a:gd name="T31" fmla="*/ 31 h 130"/>
                <a:gd name="T32" fmla="*/ 98 w 99"/>
                <a:gd name="T33" fmla="*/ 16 h 130"/>
                <a:gd name="T34" fmla="*/ 94 w 99"/>
                <a:gd name="T35" fmla="*/ 0 h 130"/>
                <a:gd name="T36" fmla="*/ 94 w 99"/>
                <a:gd name="T37" fmla="*/ 0 h 130"/>
                <a:gd name="T38" fmla="*/ 83 w 99"/>
                <a:gd name="T39" fmla="*/ 16 h 130"/>
                <a:gd name="T40" fmla="*/ 71 w 99"/>
                <a:gd name="T41" fmla="*/ 31 h 130"/>
                <a:gd name="T42" fmla="*/ 59 w 99"/>
                <a:gd name="T43" fmla="*/ 44 h 130"/>
                <a:gd name="T44" fmla="*/ 47 w 99"/>
                <a:gd name="T45" fmla="*/ 56 h 130"/>
                <a:gd name="T46" fmla="*/ 22 w 99"/>
                <a:gd name="T47" fmla="*/ 76 h 130"/>
                <a:gd name="T48" fmla="*/ 0 w 99"/>
                <a:gd name="T49" fmla="*/ 92 h 130"/>
                <a:gd name="T50" fmla="*/ 0 w 99"/>
                <a:gd name="T51" fmla="*/ 9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9" h="130">
                  <a:moveTo>
                    <a:pt x="0" y="92"/>
                  </a:moveTo>
                  <a:lnTo>
                    <a:pt x="37" y="129"/>
                  </a:lnTo>
                  <a:lnTo>
                    <a:pt x="37" y="129"/>
                  </a:lnTo>
                  <a:lnTo>
                    <a:pt x="40" y="130"/>
                  </a:lnTo>
                  <a:lnTo>
                    <a:pt x="40" y="130"/>
                  </a:lnTo>
                  <a:lnTo>
                    <a:pt x="43" y="129"/>
                  </a:lnTo>
                  <a:lnTo>
                    <a:pt x="43" y="129"/>
                  </a:lnTo>
                  <a:lnTo>
                    <a:pt x="55" y="121"/>
                  </a:lnTo>
                  <a:lnTo>
                    <a:pt x="65" y="111"/>
                  </a:lnTo>
                  <a:lnTo>
                    <a:pt x="65" y="111"/>
                  </a:lnTo>
                  <a:lnTo>
                    <a:pt x="76" y="101"/>
                  </a:lnTo>
                  <a:lnTo>
                    <a:pt x="84" y="87"/>
                  </a:lnTo>
                  <a:lnTo>
                    <a:pt x="91" y="74"/>
                  </a:lnTo>
                  <a:lnTo>
                    <a:pt x="95" y="60"/>
                  </a:lnTo>
                  <a:lnTo>
                    <a:pt x="98" y="45"/>
                  </a:lnTo>
                  <a:lnTo>
                    <a:pt x="99" y="31"/>
                  </a:lnTo>
                  <a:lnTo>
                    <a:pt x="98" y="16"/>
                  </a:lnTo>
                  <a:lnTo>
                    <a:pt x="94" y="0"/>
                  </a:lnTo>
                  <a:lnTo>
                    <a:pt x="94" y="0"/>
                  </a:lnTo>
                  <a:lnTo>
                    <a:pt x="83" y="16"/>
                  </a:lnTo>
                  <a:lnTo>
                    <a:pt x="71" y="31"/>
                  </a:lnTo>
                  <a:lnTo>
                    <a:pt x="59" y="44"/>
                  </a:lnTo>
                  <a:lnTo>
                    <a:pt x="47" y="56"/>
                  </a:lnTo>
                  <a:lnTo>
                    <a:pt x="22" y="76"/>
                  </a:lnTo>
                  <a:lnTo>
                    <a:pt x="0" y="92"/>
                  </a:lnTo>
                  <a:lnTo>
                    <a:pt x="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sp>
          <p:nvSpPr>
            <p:cNvPr id="46" name="Freeform 240">
              <a:extLst>
                <a:ext uri="{FF2B5EF4-FFF2-40B4-BE49-F238E27FC236}">
                  <a16:creationId xmlns:a16="http://schemas.microsoft.com/office/drawing/2014/main" id="{6E25C6F9-FFCC-42F5-B08F-BA43D6DC5601}"/>
                </a:ext>
              </a:extLst>
            </p:cNvPr>
            <p:cNvSpPr>
              <a:spLocks/>
            </p:cNvSpPr>
            <p:nvPr/>
          </p:nvSpPr>
          <p:spPr bwMode="auto">
            <a:xfrm>
              <a:off x="3330576" y="2828925"/>
              <a:ext cx="52388" cy="50800"/>
            </a:xfrm>
            <a:custGeom>
              <a:avLst/>
              <a:gdLst>
                <a:gd name="T0" fmla="*/ 5 w 64"/>
                <a:gd name="T1" fmla="*/ 64 h 64"/>
                <a:gd name="T2" fmla="*/ 5 w 64"/>
                <a:gd name="T3" fmla="*/ 64 h 64"/>
                <a:gd name="T4" fmla="*/ 14 w 64"/>
                <a:gd name="T5" fmla="*/ 64 h 64"/>
                <a:gd name="T6" fmla="*/ 14 w 64"/>
                <a:gd name="T7" fmla="*/ 64 h 64"/>
                <a:gd name="T8" fmla="*/ 29 w 64"/>
                <a:gd name="T9" fmla="*/ 64 h 64"/>
                <a:gd name="T10" fmla="*/ 40 w 64"/>
                <a:gd name="T11" fmla="*/ 63 h 64"/>
                <a:gd name="T12" fmla="*/ 49 w 64"/>
                <a:gd name="T13" fmla="*/ 59 h 64"/>
                <a:gd name="T14" fmla="*/ 55 w 64"/>
                <a:gd name="T15" fmla="*/ 55 h 64"/>
                <a:gd name="T16" fmla="*/ 55 w 64"/>
                <a:gd name="T17" fmla="*/ 55 h 64"/>
                <a:gd name="T18" fmla="*/ 59 w 64"/>
                <a:gd name="T19" fmla="*/ 50 h 64"/>
                <a:gd name="T20" fmla="*/ 61 w 64"/>
                <a:gd name="T21" fmla="*/ 44 h 64"/>
                <a:gd name="T22" fmla="*/ 64 w 64"/>
                <a:gd name="T23" fmla="*/ 39 h 64"/>
                <a:gd name="T24" fmla="*/ 64 w 64"/>
                <a:gd name="T25" fmla="*/ 32 h 64"/>
                <a:gd name="T26" fmla="*/ 64 w 64"/>
                <a:gd name="T27" fmla="*/ 32 h 64"/>
                <a:gd name="T28" fmla="*/ 64 w 64"/>
                <a:gd name="T29" fmla="*/ 27 h 64"/>
                <a:gd name="T30" fmla="*/ 61 w 64"/>
                <a:gd name="T31" fmla="*/ 20 h 64"/>
                <a:gd name="T32" fmla="*/ 59 w 64"/>
                <a:gd name="T33" fmla="*/ 15 h 64"/>
                <a:gd name="T34" fmla="*/ 55 w 64"/>
                <a:gd name="T35" fmla="*/ 9 h 64"/>
                <a:gd name="T36" fmla="*/ 55 w 64"/>
                <a:gd name="T37" fmla="*/ 9 h 64"/>
                <a:gd name="T38" fmla="*/ 51 w 64"/>
                <a:gd name="T39" fmla="*/ 5 h 64"/>
                <a:gd name="T40" fmla="*/ 45 w 64"/>
                <a:gd name="T41" fmla="*/ 3 h 64"/>
                <a:gd name="T42" fmla="*/ 39 w 64"/>
                <a:gd name="T43" fmla="*/ 1 h 64"/>
                <a:gd name="T44" fmla="*/ 32 w 64"/>
                <a:gd name="T45" fmla="*/ 0 h 64"/>
                <a:gd name="T46" fmla="*/ 32 w 64"/>
                <a:gd name="T47" fmla="*/ 0 h 64"/>
                <a:gd name="T48" fmla="*/ 27 w 64"/>
                <a:gd name="T49" fmla="*/ 1 h 64"/>
                <a:gd name="T50" fmla="*/ 20 w 64"/>
                <a:gd name="T51" fmla="*/ 3 h 64"/>
                <a:gd name="T52" fmla="*/ 14 w 64"/>
                <a:gd name="T53" fmla="*/ 5 h 64"/>
                <a:gd name="T54" fmla="*/ 10 w 64"/>
                <a:gd name="T55" fmla="*/ 9 h 64"/>
                <a:gd name="T56" fmla="*/ 10 w 64"/>
                <a:gd name="T57" fmla="*/ 9 h 64"/>
                <a:gd name="T58" fmla="*/ 6 w 64"/>
                <a:gd name="T59" fmla="*/ 15 h 64"/>
                <a:gd name="T60" fmla="*/ 4 w 64"/>
                <a:gd name="T61" fmla="*/ 23 h 64"/>
                <a:gd name="T62" fmla="*/ 1 w 64"/>
                <a:gd name="T63" fmla="*/ 30 h 64"/>
                <a:gd name="T64" fmla="*/ 1 w 64"/>
                <a:gd name="T65" fmla="*/ 38 h 64"/>
                <a:gd name="T66" fmla="*/ 0 w 64"/>
                <a:gd name="T67" fmla="*/ 52 h 64"/>
                <a:gd name="T68" fmla="*/ 1 w 64"/>
                <a:gd name="T69" fmla="*/ 60 h 64"/>
                <a:gd name="T70" fmla="*/ 1 w 64"/>
                <a:gd name="T71" fmla="*/ 60 h 64"/>
                <a:gd name="T72" fmla="*/ 2 w 64"/>
                <a:gd name="T73" fmla="*/ 63 h 64"/>
                <a:gd name="T74" fmla="*/ 5 w 64"/>
                <a:gd name="T75" fmla="*/ 64 h 64"/>
                <a:gd name="T76" fmla="*/ 5 w 64"/>
                <a:gd name="T77"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64">
                  <a:moveTo>
                    <a:pt x="5" y="64"/>
                  </a:moveTo>
                  <a:lnTo>
                    <a:pt x="5" y="64"/>
                  </a:lnTo>
                  <a:lnTo>
                    <a:pt x="14" y="64"/>
                  </a:lnTo>
                  <a:lnTo>
                    <a:pt x="14" y="64"/>
                  </a:lnTo>
                  <a:lnTo>
                    <a:pt x="29" y="64"/>
                  </a:lnTo>
                  <a:lnTo>
                    <a:pt x="40" y="63"/>
                  </a:lnTo>
                  <a:lnTo>
                    <a:pt x="49" y="59"/>
                  </a:lnTo>
                  <a:lnTo>
                    <a:pt x="55" y="55"/>
                  </a:lnTo>
                  <a:lnTo>
                    <a:pt x="55" y="55"/>
                  </a:lnTo>
                  <a:lnTo>
                    <a:pt x="59" y="50"/>
                  </a:lnTo>
                  <a:lnTo>
                    <a:pt x="61" y="44"/>
                  </a:lnTo>
                  <a:lnTo>
                    <a:pt x="64" y="39"/>
                  </a:lnTo>
                  <a:lnTo>
                    <a:pt x="64" y="32"/>
                  </a:lnTo>
                  <a:lnTo>
                    <a:pt x="64" y="32"/>
                  </a:lnTo>
                  <a:lnTo>
                    <a:pt x="64" y="27"/>
                  </a:lnTo>
                  <a:lnTo>
                    <a:pt x="61" y="20"/>
                  </a:lnTo>
                  <a:lnTo>
                    <a:pt x="59" y="15"/>
                  </a:lnTo>
                  <a:lnTo>
                    <a:pt x="55" y="9"/>
                  </a:lnTo>
                  <a:lnTo>
                    <a:pt x="55" y="9"/>
                  </a:lnTo>
                  <a:lnTo>
                    <a:pt x="51" y="5"/>
                  </a:lnTo>
                  <a:lnTo>
                    <a:pt x="45" y="3"/>
                  </a:lnTo>
                  <a:lnTo>
                    <a:pt x="39" y="1"/>
                  </a:lnTo>
                  <a:lnTo>
                    <a:pt x="32" y="0"/>
                  </a:lnTo>
                  <a:lnTo>
                    <a:pt x="32" y="0"/>
                  </a:lnTo>
                  <a:lnTo>
                    <a:pt x="27" y="1"/>
                  </a:lnTo>
                  <a:lnTo>
                    <a:pt x="20" y="3"/>
                  </a:lnTo>
                  <a:lnTo>
                    <a:pt x="14" y="5"/>
                  </a:lnTo>
                  <a:lnTo>
                    <a:pt x="10" y="9"/>
                  </a:lnTo>
                  <a:lnTo>
                    <a:pt x="10" y="9"/>
                  </a:lnTo>
                  <a:lnTo>
                    <a:pt x="6" y="15"/>
                  </a:lnTo>
                  <a:lnTo>
                    <a:pt x="4" y="23"/>
                  </a:lnTo>
                  <a:lnTo>
                    <a:pt x="1" y="30"/>
                  </a:lnTo>
                  <a:lnTo>
                    <a:pt x="1" y="38"/>
                  </a:lnTo>
                  <a:lnTo>
                    <a:pt x="0" y="52"/>
                  </a:lnTo>
                  <a:lnTo>
                    <a:pt x="1" y="60"/>
                  </a:lnTo>
                  <a:lnTo>
                    <a:pt x="1" y="60"/>
                  </a:lnTo>
                  <a:lnTo>
                    <a:pt x="2" y="63"/>
                  </a:lnTo>
                  <a:lnTo>
                    <a:pt x="5" y="64"/>
                  </a:lnTo>
                  <a:lnTo>
                    <a:pt x="5"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sp>
          <p:nvSpPr>
            <p:cNvPr id="47" name="Freeform 241">
              <a:extLst>
                <a:ext uri="{FF2B5EF4-FFF2-40B4-BE49-F238E27FC236}">
                  <a16:creationId xmlns:a16="http://schemas.microsoft.com/office/drawing/2014/main" id="{C3663A86-9C3F-46B2-A4A3-14B830EDA8A7}"/>
                </a:ext>
              </a:extLst>
            </p:cNvPr>
            <p:cNvSpPr>
              <a:spLocks/>
            </p:cNvSpPr>
            <p:nvPr/>
          </p:nvSpPr>
          <p:spPr bwMode="auto">
            <a:xfrm>
              <a:off x="3492501" y="2638425"/>
              <a:ext cx="80963" cy="80963"/>
            </a:xfrm>
            <a:custGeom>
              <a:avLst/>
              <a:gdLst>
                <a:gd name="T0" fmla="*/ 79 w 102"/>
                <a:gd name="T1" fmla="*/ 102 h 102"/>
                <a:gd name="T2" fmla="*/ 79 w 102"/>
                <a:gd name="T3" fmla="*/ 102 h 102"/>
                <a:gd name="T4" fmla="*/ 87 w 102"/>
                <a:gd name="T5" fmla="*/ 80 h 102"/>
                <a:gd name="T6" fmla="*/ 94 w 102"/>
                <a:gd name="T7" fmla="*/ 56 h 102"/>
                <a:gd name="T8" fmla="*/ 99 w 102"/>
                <a:gd name="T9" fmla="*/ 32 h 102"/>
                <a:gd name="T10" fmla="*/ 102 w 102"/>
                <a:gd name="T11" fmla="*/ 5 h 102"/>
                <a:gd name="T12" fmla="*/ 102 w 102"/>
                <a:gd name="T13" fmla="*/ 5 h 102"/>
                <a:gd name="T14" fmla="*/ 100 w 102"/>
                <a:gd name="T15" fmla="*/ 4 h 102"/>
                <a:gd name="T16" fmla="*/ 99 w 102"/>
                <a:gd name="T17" fmla="*/ 1 h 102"/>
                <a:gd name="T18" fmla="*/ 99 w 102"/>
                <a:gd name="T19" fmla="*/ 1 h 102"/>
                <a:gd name="T20" fmla="*/ 98 w 102"/>
                <a:gd name="T21" fmla="*/ 0 h 102"/>
                <a:gd name="T22" fmla="*/ 96 w 102"/>
                <a:gd name="T23" fmla="*/ 0 h 102"/>
                <a:gd name="T24" fmla="*/ 96 w 102"/>
                <a:gd name="T25" fmla="*/ 0 h 102"/>
                <a:gd name="T26" fmla="*/ 70 w 102"/>
                <a:gd name="T27" fmla="*/ 2 h 102"/>
                <a:gd name="T28" fmla="*/ 44 w 102"/>
                <a:gd name="T29" fmla="*/ 6 h 102"/>
                <a:gd name="T30" fmla="*/ 21 w 102"/>
                <a:gd name="T31" fmla="*/ 13 h 102"/>
                <a:gd name="T32" fmla="*/ 0 w 102"/>
                <a:gd name="T33" fmla="*/ 21 h 102"/>
                <a:gd name="T34" fmla="*/ 79 w 102"/>
                <a:gd name="T35"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102">
                  <a:moveTo>
                    <a:pt x="79" y="102"/>
                  </a:moveTo>
                  <a:lnTo>
                    <a:pt x="79" y="102"/>
                  </a:lnTo>
                  <a:lnTo>
                    <a:pt x="87" y="80"/>
                  </a:lnTo>
                  <a:lnTo>
                    <a:pt x="94" y="56"/>
                  </a:lnTo>
                  <a:lnTo>
                    <a:pt x="99" y="32"/>
                  </a:lnTo>
                  <a:lnTo>
                    <a:pt x="102" y="5"/>
                  </a:lnTo>
                  <a:lnTo>
                    <a:pt x="102" y="5"/>
                  </a:lnTo>
                  <a:lnTo>
                    <a:pt x="100" y="4"/>
                  </a:lnTo>
                  <a:lnTo>
                    <a:pt x="99" y="1"/>
                  </a:lnTo>
                  <a:lnTo>
                    <a:pt x="99" y="1"/>
                  </a:lnTo>
                  <a:lnTo>
                    <a:pt x="98" y="0"/>
                  </a:lnTo>
                  <a:lnTo>
                    <a:pt x="96" y="0"/>
                  </a:lnTo>
                  <a:lnTo>
                    <a:pt x="96" y="0"/>
                  </a:lnTo>
                  <a:lnTo>
                    <a:pt x="70" y="2"/>
                  </a:lnTo>
                  <a:lnTo>
                    <a:pt x="44" y="6"/>
                  </a:lnTo>
                  <a:lnTo>
                    <a:pt x="21" y="13"/>
                  </a:lnTo>
                  <a:lnTo>
                    <a:pt x="0" y="21"/>
                  </a:lnTo>
                  <a:lnTo>
                    <a:pt x="7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sp>
          <p:nvSpPr>
            <p:cNvPr id="48" name="Freeform 242">
              <a:extLst>
                <a:ext uri="{FF2B5EF4-FFF2-40B4-BE49-F238E27FC236}">
                  <a16:creationId xmlns:a16="http://schemas.microsoft.com/office/drawing/2014/main" id="{28986A80-B389-4A24-BA36-55788F414C1E}"/>
                </a:ext>
              </a:extLst>
            </p:cNvPr>
            <p:cNvSpPr>
              <a:spLocks noEditPoints="1"/>
            </p:cNvSpPr>
            <p:nvPr/>
          </p:nvSpPr>
          <p:spPr bwMode="auto">
            <a:xfrm>
              <a:off x="3360738" y="2667000"/>
              <a:ext cx="184150" cy="184150"/>
            </a:xfrm>
            <a:custGeom>
              <a:avLst/>
              <a:gdLst>
                <a:gd name="T0" fmla="*/ 147 w 231"/>
                <a:gd name="T1" fmla="*/ 0 h 232"/>
                <a:gd name="T2" fmla="*/ 110 w 231"/>
                <a:gd name="T3" fmla="*/ 20 h 232"/>
                <a:gd name="T4" fmla="*/ 80 w 231"/>
                <a:gd name="T5" fmla="*/ 44 h 232"/>
                <a:gd name="T6" fmla="*/ 54 w 231"/>
                <a:gd name="T7" fmla="*/ 68 h 232"/>
                <a:gd name="T8" fmla="*/ 19 w 231"/>
                <a:gd name="T9" fmla="*/ 114 h 232"/>
                <a:gd name="T10" fmla="*/ 0 w 231"/>
                <a:gd name="T11" fmla="*/ 149 h 232"/>
                <a:gd name="T12" fmla="*/ 0 w 231"/>
                <a:gd name="T13" fmla="*/ 152 h 232"/>
                <a:gd name="T14" fmla="*/ 78 w 231"/>
                <a:gd name="T15" fmla="*/ 231 h 232"/>
                <a:gd name="T16" fmla="*/ 81 w 231"/>
                <a:gd name="T17" fmla="*/ 232 h 232"/>
                <a:gd name="T18" fmla="*/ 84 w 231"/>
                <a:gd name="T19" fmla="*/ 232 h 232"/>
                <a:gd name="T20" fmla="*/ 100 w 231"/>
                <a:gd name="T21" fmla="*/ 223 h 232"/>
                <a:gd name="T22" fmla="*/ 140 w 231"/>
                <a:gd name="T23" fmla="*/ 197 h 232"/>
                <a:gd name="T24" fmla="*/ 176 w 231"/>
                <a:gd name="T25" fmla="*/ 165 h 232"/>
                <a:gd name="T26" fmla="*/ 200 w 231"/>
                <a:gd name="T27" fmla="*/ 138 h 232"/>
                <a:gd name="T28" fmla="*/ 222 w 231"/>
                <a:gd name="T29" fmla="*/ 105 h 232"/>
                <a:gd name="T30" fmla="*/ 147 w 231"/>
                <a:gd name="T31" fmla="*/ 0 h 232"/>
                <a:gd name="T32" fmla="*/ 152 w 231"/>
                <a:gd name="T33" fmla="*/ 126 h 232"/>
                <a:gd name="T34" fmla="*/ 141 w 231"/>
                <a:gd name="T35" fmla="*/ 133 h 232"/>
                <a:gd name="T36" fmla="*/ 129 w 231"/>
                <a:gd name="T37" fmla="*/ 135 h 232"/>
                <a:gd name="T38" fmla="*/ 122 w 231"/>
                <a:gd name="T39" fmla="*/ 134 h 232"/>
                <a:gd name="T40" fmla="*/ 112 w 231"/>
                <a:gd name="T41" fmla="*/ 130 h 232"/>
                <a:gd name="T42" fmla="*/ 106 w 231"/>
                <a:gd name="T43" fmla="*/ 126 h 232"/>
                <a:gd name="T44" fmla="*/ 100 w 231"/>
                <a:gd name="T45" fmla="*/ 115 h 232"/>
                <a:gd name="T46" fmla="*/ 97 w 231"/>
                <a:gd name="T47" fmla="*/ 103 h 232"/>
                <a:gd name="T48" fmla="*/ 100 w 231"/>
                <a:gd name="T49" fmla="*/ 91 h 232"/>
                <a:gd name="T50" fmla="*/ 106 w 231"/>
                <a:gd name="T51" fmla="*/ 80 h 232"/>
                <a:gd name="T52" fmla="*/ 112 w 231"/>
                <a:gd name="T53" fmla="*/ 76 h 232"/>
                <a:gd name="T54" fmla="*/ 122 w 231"/>
                <a:gd name="T55" fmla="*/ 71 h 232"/>
                <a:gd name="T56" fmla="*/ 129 w 231"/>
                <a:gd name="T57" fmla="*/ 71 h 232"/>
                <a:gd name="T58" fmla="*/ 141 w 231"/>
                <a:gd name="T59" fmla="*/ 74 h 232"/>
                <a:gd name="T60" fmla="*/ 152 w 231"/>
                <a:gd name="T61" fmla="*/ 80 h 232"/>
                <a:gd name="T62" fmla="*/ 156 w 231"/>
                <a:gd name="T63" fmla="*/ 86 h 232"/>
                <a:gd name="T64" fmla="*/ 160 w 231"/>
                <a:gd name="T65" fmla="*/ 97 h 232"/>
                <a:gd name="T66" fmla="*/ 160 w 231"/>
                <a:gd name="T67" fmla="*/ 109 h 232"/>
                <a:gd name="T68" fmla="*/ 156 w 231"/>
                <a:gd name="T69" fmla="*/ 121 h 232"/>
                <a:gd name="T70" fmla="*/ 152 w 231"/>
                <a:gd name="T71" fmla="*/ 12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1" h="232">
                  <a:moveTo>
                    <a:pt x="147" y="0"/>
                  </a:moveTo>
                  <a:lnTo>
                    <a:pt x="147" y="0"/>
                  </a:lnTo>
                  <a:lnTo>
                    <a:pt x="128" y="9"/>
                  </a:lnTo>
                  <a:lnTo>
                    <a:pt x="110" y="20"/>
                  </a:lnTo>
                  <a:lnTo>
                    <a:pt x="94" y="32"/>
                  </a:lnTo>
                  <a:lnTo>
                    <a:pt x="80" y="44"/>
                  </a:lnTo>
                  <a:lnTo>
                    <a:pt x="66" y="56"/>
                  </a:lnTo>
                  <a:lnTo>
                    <a:pt x="54" y="68"/>
                  </a:lnTo>
                  <a:lnTo>
                    <a:pt x="34" y="93"/>
                  </a:lnTo>
                  <a:lnTo>
                    <a:pt x="19" y="114"/>
                  </a:lnTo>
                  <a:lnTo>
                    <a:pt x="8" y="131"/>
                  </a:lnTo>
                  <a:lnTo>
                    <a:pt x="0" y="149"/>
                  </a:lnTo>
                  <a:lnTo>
                    <a:pt x="0" y="149"/>
                  </a:lnTo>
                  <a:lnTo>
                    <a:pt x="0" y="152"/>
                  </a:lnTo>
                  <a:lnTo>
                    <a:pt x="2" y="154"/>
                  </a:lnTo>
                  <a:lnTo>
                    <a:pt x="78" y="231"/>
                  </a:lnTo>
                  <a:lnTo>
                    <a:pt x="78" y="231"/>
                  </a:lnTo>
                  <a:lnTo>
                    <a:pt x="81" y="232"/>
                  </a:lnTo>
                  <a:lnTo>
                    <a:pt x="81" y="232"/>
                  </a:lnTo>
                  <a:lnTo>
                    <a:pt x="84" y="232"/>
                  </a:lnTo>
                  <a:lnTo>
                    <a:pt x="84" y="232"/>
                  </a:lnTo>
                  <a:lnTo>
                    <a:pt x="100" y="223"/>
                  </a:lnTo>
                  <a:lnTo>
                    <a:pt x="118" y="212"/>
                  </a:lnTo>
                  <a:lnTo>
                    <a:pt x="140" y="197"/>
                  </a:lnTo>
                  <a:lnTo>
                    <a:pt x="164" y="177"/>
                  </a:lnTo>
                  <a:lnTo>
                    <a:pt x="176" y="165"/>
                  </a:lnTo>
                  <a:lnTo>
                    <a:pt x="188" y="152"/>
                  </a:lnTo>
                  <a:lnTo>
                    <a:pt x="200" y="138"/>
                  </a:lnTo>
                  <a:lnTo>
                    <a:pt x="211" y="122"/>
                  </a:lnTo>
                  <a:lnTo>
                    <a:pt x="222" y="105"/>
                  </a:lnTo>
                  <a:lnTo>
                    <a:pt x="231" y="86"/>
                  </a:lnTo>
                  <a:lnTo>
                    <a:pt x="147" y="0"/>
                  </a:lnTo>
                  <a:close/>
                  <a:moveTo>
                    <a:pt x="152" y="126"/>
                  </a:moveTo>
                  <a:lnTo>
                    <a:pt x="152" y="126"/>
                  </a:lnTo>
                  <a:lnTo>
                    <a:pt x="147" y="130"/>
                  </a:lnTo>
                  <a:lnTo>
                    <a:pt x="141" y="133"/>
                  </a:lnTo>
                  <a:lnTo>
                    <a:pt x="136" y="134"/>
                  </a:lnTo>
                  <a:lnTo>
                    <a:pt x="129" y="135"/>
                  </a:lnTo>
                  <a:lnTo>
                    <a:pt x="129" y="135"/>
                  </a:lnTo>
                  <a:lnTo>
                    <a:pt x="122" y="134"/>
                  </a:lnTo>
                  <a:lnTo>
                    <a:pt x="117" y="133"/>
                  </a:lnTo>
                  <a:lnTo>
                    <a:pt x="112" y="130"/>
                  </a:lnTo>
                  <a:lnTo>
                    <a:pt x="106" y="126"/>
                  </a:lnTo>
                  <a:lnTo>
                    <a:pt x="106" y="126"/>
                  </a:lnTo>
                  <a:lnTo>
                    <a:pt x="102" y="121"/>
                  </a:lnTo>
                  <a:lnTo>
                    <a:pt x="100" y="115"/>
                  </a:lnTo>
                  <a:lnTo>
                    <a:pt x="97" y="109"/>
                  </a:lnTo>
                  <a:lnTo>
                    <a:pt x="97" y="103"/>
                  </a:lnTo>
                  <a:lnTo>
                    <a:pt x="97" y="97"/>
                  </a:lnTo>
                  <a:lnTo>
                    <a:pt x="100" y="91"/>
                  </a:lnTo>
                  <a:lnTo>
                    <a:pt x="102" y="86"/>
                  </a:lnTo>
                  <a:lnTo>
                    <a:pt x="106" y="80"/>
                  </a:lnTo>
                  <a:lnTo>
                    <a:pt x="106" y="80"/>
                  </a:lnTo>
                  <a:lnTo>
                    <a:pt x="112" y="76"/>
                  </a:lnTo>
                  <a:lnTo>
                    <a:pt x="117" y="74"/>
                  </a:lnTo>
                  <a:lnTo>
                    <a:pt x="122" y="71"/>
                  </a:lnTo>
                  <a:lnTo>
                    <a:pt x="129" y="71"/>
                  </a:lnTo>
                  <a:lnTo>
                    <a:pt x="129" y="71"/>
                  </a:lnTo>
                  <a:lnTo>
                    <a:pt x="136" y="71"/>
                  </a:lnTo>
                  <a:lnTo>
                    <a:pt x="141" y="74"/>
                  </a:lnTo>
                  <a:lnTo>
                    <a:pt x="147" y="76"/>
                  </a:lnTo>
                  <a:lnTo>
                    <a:pt x="152" y="80"/>
                  </a:lnTo>
                  <a:lnTo>
                    <a:pt x="152" y="80"/>
                  </a:lnTo>
                  <a:lnTo>
                    <a:pt x="156" y="86"/>
                  </a:lnTo>
                  <a:lnTo>
                    <a:pt x="159" y="91"/>
                  </a:lnTo>
                  <a:lnTo>
                    <a:pt x="160" y="97"/>
                  </a:lnTo>
                  <a:lnTo>
                    <a:pt x="161" y="103"/>
                  </a:lnTo>
                  <a:lnTo>
                    <a:pt x="160" y="109"/>
                  </a:lnTo>
                  <a:lnTo>
                    <a:pt x="159" y="115"/>
                  </a:lnTo>
                  <a:lnTo>
                    <a:pt x="156" y="121"/>
                  </a:lnTo>
                  <a:lnTo>
                    <a:pt x="152" y="126"/>
                  </a:lnTo>
                  <a:lnTo>
                    <a:pt x="152"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grpSp>
      <p:grpSp>
        <p:nvGrpSpPr>
          <p:cNvPr id="49" name="Group 48">
            <a:extLst>
              <a:ext uri="{FF2B5EF4-FFF2-40B4-BE49-F238E27FC236}">
                <a16:creationId xmlns:a16="http://schemas.microsoft.com/office/drawing/2014/main" id="{211B80D8-2245-4FC0-9F4E-323B68A944AF}"/>
              </a:ext>
            </a:extLst>
          </p:cNvPr>
          <p:cNvGrpSpPr>
            <a:grpSpLocks noChangeAspect="1"/>
          </p:cNvGrpSpPr>
          <p:nvPr/>
        </p:nvGrpSpPr>
        <p:grpSpPr>
          <a:xfrm>
            <a:off x="919277" y="1930920"/>
            <a:ext cx="550313" cy="548640"/>
            <a:chOff x="1433513" y="822325"/>
            <a:chExt cx="522288" cy="520700"/>
          </a:xfrm>
          <a:solidFill>
            <a:schemeClr val="accent2"/>
          </a:solidFill>
        </p:grpSpPr>
        <p:sp>
          <p:nvSpPr>
            <p:cNvPr id="50" name="Freeform 7">
              <a:extLst>
                <a:ext uri="{FF2B5EF4-FFF2-40B4-BE49-F238E27FC236}">
                  <a16:creationId xmlns:a16="http://schemas.microsoft.com/office/drawing/2014/main" id="{D7A43552-E956-4D91-8E34-C852565C4BED}"/>
                </a:ext>
              </a:extLst>
            </p:cNvPr>
            <p:cNvSpPr>
              <a:spLocks noEditPoints="1"/>
            </p:cNvSpPr>
            <p:nvPr/>
          </p:nvSpPr>
          <p:spPr bwMode="auto">
            <a:xfrm>
              <a:off x="1433513" y="822325"/>
              <a:ext cx="522288" cy="520700"/>
            </a:xfrm>
            <a:custGeom>
              <a:avLst/>
              <a:gdLst>
                <a:gd name="T0" fmla="*/ 313 w 658"/>
                <a:gd name="T1" fmla="*/ 657 h 657"/>
                <a:gd name="T2" fmla="*/ 263 w 658"/>
                <a:gd name="T3" fmla="*/ 650 h 657"/>
                <a:gd name="T4" fmla="*/ 202 w 658"/>
                <a:gd name="T5" fmla="*/ 631 h 657"/>
                <a:gd name="T6" fmla="*/ 121 w 658"/>
                <a:gd name="T7" fmla="*/ 582 h 657"/>
                <a:gd name="T8" fmla="*/ 57 w 658"/>
                <a:gd name="T9" fmla="*/ 512 h 657"/>
                <a:gd name="T10" fmla="*/ 15 w 658"/>
                <a:gd name="T11" fmla="*/ 426 h 657"/>
                <a:gd name="T12" fmla="*/ 4 w 658"/>
                <a:gd name="T13" fmla="*/ 379 h 657"/>
                <a:gd name="T14" fmla="*/ 0 w 658"/>
                <a:gd name="T15" fmla="*/ 329 h 657"/>
                <a:gd name="T16" fmla="*/ 3 w 658"/>
                <a:gd name="T17" fmla="*/ 295 h 657"/>
                <a:gd name="T18" fmla="*/ 11 w 658"/>
                <a:gd name="T19" fmla="*/ 246 h 657"/>
                <a:gd name="T20" fmla="*/ 40 w 658"/>
                <a:gd name="T21" fmla="*/ 172 h 657"/>
                <a:gd name="T22" fmla="*/ 97 w 658"/>
                <a:gd name="T23" fmla="*/ 97 h 657"/>
                <a:gd name="T24" fmla="*/ 173 w 658"/>
                <a:gd name="T25" fmla="*/ 39 h 657"/>
                <a:gd name="T26" fmla="*/ 247 w 658"/>
                <a:gd name="T27" fmla="*/ 9 h 657"/>
                <a:gd name="T28" fmla="*/ 296 w 658"/>
                <a:gd name="T29" fmla="*/ 1 h 657"/>
                <a:gd name="T30" fmla="*/ 329 w 658"/>
                <a:gd name="T31" fmla="*/ 0 h 657"/>
                <a:gd name="T32" fmla="*/ 379 w 658"/>
                <a:gd name="T33" fmla="*/ 4 h 657"/>
                <a:gd name="T34" fmla="*/ 427 w 658"/>
                <a:gd name="T35" fmla="*/ 15 h 657"/>
                <a:gd name="T36" fmla="*/ 513 w 658"/>
                <a:gd name="T37" fmla="*/ 56 h 657"/>
                <a:gd name="T38" fmla="*/ 583 w 658"/>
                <a:gd name="T39" fmla="*/ 120 h 657"/>
                <a:gd name="T40" fmla="*/ 633 w 658"/>
                <a:gd name="T41" fmla="*/ 200 h 657"/>
                <a:gd name="T42" fmla="*/ 652 w 658"/>
                <a:gd name="T43" fmla="*/ 262 h 657"/>
                <a:gd name="T44" fmla="*/ 658 w 658"/>
                <a:gd name="T45" fmla="*/ 312 h 657"/>
                <a:gd name="T46" fmla="*/ 658 w 658"/>
                <a:gd name="T47" fmla="*/ 345 h 657"/>
                <a:gd name="T48" fmla="*/ 652 w 658"/>
                <a:gd name="T49" fmla="*/ 395 h 657"/>
                <a:gd name="T50" fmla="*/ 633 w 658"/>
                <a:gd name="T51" fmla="*/ 457 h 657"/>
                <a:gd name="T52" fmla="*/ 583 w 658"/>
                <a:gd name="T53" fmla="*/ 537 h 657"/>
                <a:gd name="T54" fmla="*/ 513 w 658"/>
                <a:gd name="T55" fmla="*/ 600 h 657"/>
                <a:gd name="T56" fmla="*/ 427 w 658"/>
                <a:gd name="T57" fmla="*/ 642 h 657"/>
                <a:gd name="T58" fmla="*/ 379 w 658"/>
                <a:gd name="T59" fmla="*/ 653 h 657"/>
                <a:gd name="T60" fmla="*/ 329 w 658"/>
                <a:gd name="T61" fmla="*/ 657 h 657"/>
                <a:gd name="T62" fmla="*/ 329 w 658"/>
                <a:gd name="T63" fmla="*/ 38 h 657"/>
                <a:gd name="T64" fmla="*/ 243 w 658"/>
                <a:gd name="T65" fmla="*/ 51 h 657"/>
                <a:gd name="T66" fmla="*/ 167 w 658"/>
                <a:gd name="T67" fmla="*/ 87 h 657"/>
                <a:gd name="T68" fmla="*/ 105 w 658"/>
                <a:gd name="T69" fmla="*/ 144 h 657"/>
                <a:gd name="T70" fmla="*/ 62 w 658"/>
                <a:gd name="T71" fmla="*/ 215 h 657"/>
                <a:gd name="T72" fmla="*/ 40 w 658"/>
                <a:gd name="T73" fmla="*/ 298 h 657"/>
                <a:gd name="T74" fmla="*/ 40 w 658"/>
                <a:gd name="T75" fmla="*/ 359 h 657"/>
                <a:gd name="T76" fmla="*/ 62 w 658"/>
                <a:gd name="T77" fmla="*/ 442 h 657"/>
                <a:gd name="T78" fmla="*/ 105 w 658"/>
                <a:gd name="T79" fmla="*/ 513 h 657"/>
                <a:gd name="T80" fmla="*/ 167 w 658"/>
                <a:gd name="T81" fmla="*/ 570 h 657"/>
                <a:gd name="T82" fmla="*/ 243 w 658"/>
                <a:gd name="T83" fmla="*/ 607 h 657"/>
                <a:gd name="T84" fmla="*/ 329 w 658"/>
                <a:gd name="T85" fmla="*/ 619 h 657"/>
                <a:gd name="T86" fmla="*/ 388 w 658"/>
                <a:gd name="T87" fmla="*/ 614 h 657"/>
                <a:gd name="T88" fmla="*/ 468 w 658"/>
                <a:gd name="T89" fmla="*/ 584 h 657"/>
                <a:gd name="T90" fmla="*/ 535 w 658"/>
                <a:gd name="T91" fmla="*/ 535 h 657"/>
                <a:gd name="T92" fmla="*/ 586 w 658"/>
                <a:gd name="T93" fmla="*/ 467 h 657"/>
                <a:gd name="T94" fmla="*/ 615 w 658"/>
                <a:gd name="T95" fmla="*/ 387 h 657"/>
                <a:gd name="T96" fmla="*/ 621 w 658"/>
                <a:gd name="T97" fmla="*/ 329 h 657"/>
                <a:gd name="T98" fmla="*/ 607 w 658"/>
                <a:gd name="T99" fmla="*/ 242 h 657"/>
                <a:gd name="T100" fmla="*/ 571 w 658"/>
                <a:gd name="T101" fmla="*/ 165 h 657"/>
                <a:gd name="T102" fmla="*/ 515 w 658"/>
                <a:gd name="T103" fmla="*/ 103 h 657"/>
                <a:gd name="T104" fmla="*/ 443 w 658"/>
                <a:gd name="T105" fmla="*/ 60 h 657"/>
                <a:gd name="T106" fmla="*/ 359 w 658"/>
                <a:gd name="T107" fmla="*/ 39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8" h="657">
                  <a:moveTo>
                    <a:pt x="329" y="657"/>
                  </a:moveTo>
                  <a:lnTo>
                    <a:pt x="329" y="657"/>
                  </a:lnTo>
                  <a:lnTo>
                    <a:pt x="313" y="657"/>
                  </a:lnTo>
                  <a:lnTo>
                    <a:pt x="296" y="655"/>
                  </a:lnTo>
                  <a:lnTo>
                    <a:pt x="280" y="653"/>
                  </a:lnTo>
                  <a:lnTo>
                    <a:pt x="263" y="650"/>
                  </a:lnTo>
                  <a:lnTo>
                    <a:pt x="247" y="647"/>
                  </a:lnTo>
                  <a:lnTo>
                    <a:pt x="233" y="642"/>
                  </a:lnTo>
                  <a:lnTo>
                    <a:pt x="202" y="631"/>
                  </a:lnTo>
                  <a:lnTo>
                    <a:pt x="173" y="618"/>
                  </a:lnTo>
                  <a:lnTo>
                    <a:pt x="145" y="600"/>
                  </a:lnTo>
                  <a:lnTo>
                    <a:pt x="121" y="582"/>
                  </a:lnTo>
                  <a:lnTo>
                    <a:pt x="97" y="561"/>
                  </a:lnTo>
                  <a:lnTo>
                    <a:pt x="75" y="537"/>
                  </a:lnTo>
                  <a:lnTo>
                    <a:pt x="57" y="512"/>
                  </a:lnTo>
                  <a:lnTo>
                    <a:pt x="40" y="485"/>
                  </a:lnTo>
                  <a:lnTo>
                    <a:pt x="27" y="457"/>
                  </a:lnTo>
                  <a:lnTo>
                    <a:pt x="15" y="426"/>
                  </a:lnTo>
                  <a:lnTo>
                    <a:pt x="11" y="411"/>
                  </a:lnTo>
                  <a:lnTo>
                    <a:pt x="7" y="395"/>
                  </a:lnTo>
                  <a:lnTo>
                    <a:pt x="4" y="379"/>
                  </a:lnTo>
                  <a:lnTo>
                    <a:pt x="3" y="363"/>
                  </a:lnTo>
                  <a:lnTo>
                    <a:pt x="1" y="345"/>
                  </a:lnTo>
                  <a:lnTo>
                    <a:pt x="0" y="329"/>
                  </a:lnTo>
                  <a:lnTo>
                    <a:pt x="0" y="329"/>
                  </a:lnTo>
                  <a:lnTo>
                    <a:pt x="1" y="312"/>
                  </a:lnTo>
                  <a:lnTo>
                    <a:pt x="3" y="295"/>
                  </a:lnTo>
                  <a:lnTo>
                    <a:pt x="4" y="278"/>
                  </a:lnTo>
                  <a:lnTo>
                    <a:pt x="7" y="262"/>
                  </a:lnTo>
                  <a:lnTo>
                    <a:pt x="11" y="246"/>
                  </a:lnTo>
                  <a:lnTo>
                    <a:pt x="15" y="231"/>
                  </a:lnTo>
                  <a:lnTo>
                    <a:pt x="27" y="200"/>
                  </a:lnTo>
                  <a:lnTo>
                    <a:pt x="40" y="172"/>
                  </a:lnTo>
                  <a:lnTo>
                    <a:pt x="57" y="145"/>
                  </a:lnTo>
                  <a:lnTo>
                    <a:pt x="75" y="120"/>
                  </a:lnTo>
                  <a:lnTo>
                    <a:pt x="97" y="97"/>
                  </a:lnTo>
                  <a:lnTo>
                    <a:pt x="121" y="75"/>
                  </a:lnTo>
                  <a:lnTo>
                    <a:pt x="145" y="56"/>
                  </a:lnTo>
                  <a:lnTo>
                    <a:pt x="173" y="39"/>
                  </a:lnTo>
                  <a:lnTo>
                    <a:pt x="202" y="26"/>
                  </a:lnTo>
                  <a:lnTo>
                    <a:pt x="233" y="15"/>
                  </a:lnTo>
                  <a:lnTo>
                    <a:pt x="247" y="9"/>
                  </a:lnTo>
                  <a:lnTo>
                    <a:pt x="263" y="7"/>
                  </a:lnTo>
                  <a:lnTo>
                    <a:pt x="280" y="4"/>
                  </a:lnTo>
                  <a:lnTo>
                    <a:pt x="296" y="1"/>
                  </a:lnTo>
                  <a:lnTo>
                    <a:pt x="313" y="0"/>
                  </a:lnTo>
                  <a:lnTo>
                    <a:pt x="329" y="0"/>
                  </a:lnTo>
                  <a:lnTo>
                    <a:pt x="329" y="0"/>
                  </a:lnTo>
                  <a:lnTo>
                    <a:pt x="347" y="0"/>
                  </a:lnTo>
                  <a:lnTo>
                    <a:pt x="363" y="1"/>
                  </a:lnTo>
                  <a:lnTo>
                    <a:pt x="379" y="4"/>
                  </a:lnTo>
                  <a:lnTo>
                    <a:pt x="396" y="7"/>
                  </a:lnTo>
                  <a:lnTo>
                    <a:pt x="411" y="9"/>
                  </a:lnTo>
                  <a:lnTo>
                    <a:pt x="427" y="15"/>
                  </a:lnTo>
                  <a:lnTo>
                    <a:pt x="457" y="26"/>
                  </a:lnTo>
                  <a:lnTo>
                    <a:pt x="486" y="39"/>
                  </a:lnTo>
                  <a:lnTo>
                    <a:pt x="513" y="56"/>
                  </a:lnTo>
                  <a:lnTo>
                    <a:pt x="539" y="75"/>
                  </a:lnTo>
                  <a:lnTo>
                    <a:pt x="562" y="97"/>
                  </a:lnTo>
                  <a:lnTo>
                    <a:pt x="583" y="120"/>
                  </a:lnTo>
                  <a:lnTo>
                    <a:pt x="602" y="145"/>
                  </a:lnTo>
                  <a:lnTo>
                    <a:pt x="618" y="172"/>
                  </a:lnTo>
                  <a:lnTo>
                    <a:pt x="633" y="200"/>
                  </a:lnTo>
                  <a:lnTo>
                    <a:pt x="644" y="231"/>
                  </a:lnTo>
                  <a:lnTo>
                    <a:pt x="648" y="246"/>
                  </a:lnTo>
                  <a:lnTo>
                    <a:pt x="652" y="262"/>
                  </a:lnTo>
                  <a:lnTo>
                    <a:pt x="654" y="278"/>
                  </a:lnTo>
                  <a:lnTo>
                    <a:pt x="657" y="295"/>
                  </a:lnTo>
                  <a:lnTo>
                    <a:pt x="658" y="312"/>
                  </a:lnTo>
                  <a:lnTo>
                    <a:pt x="658" y="329"/>
                  </a:lnTo>
                  <a:lnTo>
                    <a:pt x="658" y="329"/>
                  </a:lnTo>
                  <a:lnTo>
                    <a:pt x="658" y="345"/>
                  </a:lnTo>
                  <a:lnTo>
                    <a:pt x="657" y="363"/>
                  </a:lnTo>
                  <a:lnTo>
                    <a:pt x="654" y="379"/>
                  </a:lnTo>
                  <a:lnTo>
                    <a:pt x="652" y="395"/>
                  </a:lnTo>
                  <a:lnTo>
                    <a:pt x="648" y="411"/>
                  </a:lnTo>
                  <a:lnTo>
                    <a:pt x="644" y="426"/>
                  </a:lnTo>
                  <a:lnTo>
                    <a:pt x="633" y="457"/>
                  </a:lnTo>
                  <a:lnTo>
                    <a:pt x="618" y="485"/>
                  </a:lnTo>
                  <a:lnTo>
                    <a:pt x="602" y="512"/>
                  </a:lnTo>
                  <a:lnTo>
                    <a:pt x="583" y="537"/>
                  </a:lnTo>
                  <a:lnTo>
                    <a:pt x="562" y="561"/>
                  </a:lnTo>
                  <a:lnTo>
                    <a:pt x="539" y="582"/>
                  </a:lnTo>
                  <a:lnTo>
                    <a:pt x="513" y="600"/>
                  </a:lnTo>
                  <a:lnTo>
                    <a:pt x="486" y="618"/>
                  </a:lnTo>
                  <a:lnTo>
                    <a:pt x="457" y="631"/>
                  </a:lnTo>
                  <a:lnTo>
                    <a:pt x="427" y="642"/>
                  </a:lnTo>
                  <a:lnTo>
                    <a:pt x="411" y="647"/>
                  </a:lnTo>
                  <a:lnTo>
                    <a:pt x="396" y="650"/>
                  </a:lnTo>
                  <a:lnTo>
                    <a:pt x="379" y="653"/>
                  </a:lnTo>
                  <a:lnTo>
                    <a:pt x="363" y="655"/>
                  </a:lnTo>
                  <a:lnTo>
                    <a:pt x="347" y="657"/>
                  </a:lnTo>
                  <a:lnTo>
                    <a:pt x="329" y="657"/>
                  </a:lnTo>
                  <a:lnTo>
                    <a:pt x="329" y="657"/>
                  </a:lnTo>
                  <a:close/>
                  <a:moveTo>
                    <a:pt x="329" y="38"/>
                  </a:moveTo>
                  <a:lnTo>
                    <a:pt x="329" y="38"/>
                  </a:lnTo>
                  <a:lnTo>
                    <a:pt x="300" y="39"/>
                  </a:lnTo>
                  <a:lnTo>
                    <a:pt x="271" y="43"/>
                  </a:lnTo>
                  <a:lnTo>
                    <a:pt x="243" y="51"/>
                  </a:lnTo>
                  <a:lnTo>
                    <a:pt x="216" y="60"/>
                  </a:lnTo>
                  <a:lnTo>
                    <a:pt x="191" y="73"/>
                  </a:lnTo>
                  <a:lnTo>
                    <a:pt x="167" y="87"/>
                  </a:lnTo>
                  <a:lnTo>
                    <a:pt x="144" y="103"/>
                  </a:lnTo>
                  <a:lnTo>
                    <a:pt x="124" y="122"/>
                  </a:lnTo>
                  <a:lnTo>
                    <a:pt x="105" y="144"/>
                  </a:lnTo>
                  <a:lnTo>
                    <a:pt x="89" y="165"/>
                  </a:lnTo>
                  <a:lnTo>
                    <a:pt x="74" y="189"/>
                  </a:lnTo>
                  <a:lnTo>
                    <a:pt x="62" y="215"/>
                  </a:lnTo>
                  <a:lnTo>
                    <a:pt x="51" y="242"/>
                  </a:lnTo>
                  <a:lnTo>
                    <a:pt x="44" y="270"/>
                  </a:lnTo>
                  <a:lnTo>
                    <a:pt x="40" y="298"/>
                  </a:lnTo>
                  <a:lnTo>
                    <a:pt x="38" y="329"/>
                  </a:lnTo>
                  <a:lnTo>
                    <a:pt x="38" y="329"/>
                  </a:lnTo>
                  <a:lnTo>
                    <a:pt x="40" y="359"/>
                  </a:lnTo>
                  <a:lnTo>
                    <a:pt x="44" y="387"/>
                  </a:lnTo>
                  <a:lnTo>
                    <a:pt x="51" y="415"/>
                  </a:lnTo>
                  <a:lnTo>
                    <a:pt x="62" y="442"/>
                  </a:lnTo>
                  <a:lnTo>
                    <a:pt x="74" y="467"/>
                  </a:lnTo>
                  <a:lnTo>
                    <a:pt x="89" y="492"/>
                  </a:lnTo>
                  <a:lnTo>
                    <a:pt x="105" y="513"/>
                  </a:lnTo>
                  <a:lnTo>
                    <a:pt x="124" y="535"/>
                  </a:lnTo>
                  <a:lnTo>
                    <a:pt x="144" y="553"/>
                  </a:lnTo>
                  <a:lnTo>
                    <a:pt x="167" y="570"/>
                  </a:lnTo>
                  <a:lnTo>
                    <a:pt x="191" y="584"/>
                  </a:lnTo>
                  <a:lnTo>
                    <a:pt x="216" y="596"/>
                  </a:lnTo>
                  <a:lnTo>
                    <a:pt x="243" y="607"/>
                  </a:lnTo>
                  <a:lnTo>
                    <a:pt x="271" y="614"/>
                  </a:lnTo>
                  <a:lnTo>
                    <a:pt x="300" y="618"/>
                  </a:lnTo>
                  <a:lnTo>
                    <a:pt x="329" y="619"/>
                  </a:lnTo>
                  <a:lnTo>
                    <a:pt x="329" y="619"/>
                  </a:lnTo>
                  <a:lnTo>
                    <a:pt x="359" y="618"/>
                  </a:lnTo>
                  <a:lnTo>
                    <a:pt x="388" y="614"/>
                  </a:lnTo>
                  <a:lnTo>
                    <a:pt x="417" y="607"/>
                  </a:lnTo>
                  <a:lnTo>
                    <a:pt x="443" y="596"/>
                  </a:lnTo>
                  <a:lnTo>
                    <a:pt x="468" y="584"/>
                  </a:lnTo>
                  <a:lnTo>
                    <a:pt x="492" y="570"/>
                  </a:lnTo>
                  <a:lnTo>
                    <a:pt x="515" y="553"/>
                  </a:lnTo>
                  <a:lnTo>
                    <a:pt x="535" y="535"/>
                  </a:lnTo>
                  <a:lnTo>
                    <a:pt x="554" y="513"/>
                  </a:lnTo>
                  <a:lnTo>
                    <a:pt x="571" y="492"/>
                  </a:lnTo>
                  <a:lnTo>
                    <a:pt x="586" y="467"/>
                  </a:lnTo>
                  <a:lnTo>
                    <a:pt x="598" y="442"/>
                  </a:lnTo>
                  <a:lnTo>
                    <a:pt x="607" y="415"/>
                  </a:lnTo>
                  <a:lnTo>
                    <a:pt x="615" y="387"/>
                  </a:lnTo>
                  <a:lnTo>
                    <a:pt x="619" y="359"/>
                  </a:lnTo>
                  <a:lnTo>
                    <a:pt x="621" y="329"/>
                  </a:lnTo>
                  <a:lnTo>
                    <a:pt x="621" y="329"/>
                  </a:lnTo>
                  <a:lnTo>
                    <a:pt x="619" y="298"/>
                  </a:lnTo>
                  <a:lnTo>
                    <a:pt x="615" y="270"/>
                  </a:lnTo>
                  <a:lnTo>
                    <a:pt x="607" y="242"/>
                  </a:lnTo>
                  <a:lnTo>
                    <a:pt x="598" y="215"/>
                  </a:lnTo>
                  <a:lnTo>
                    <a:pt x="586" y="189"/>
                  </a:lnTo>
                  <a:lnTo>
                    <a:pt x="571" y="165"/>
                  </a:lnTo>
                  <a:lnTo>
                    <a:pt x="554" y="144"/>
                  </a:lnTo>
                  <a:lnTo>
                    <a:pt x="535" y="122"/>
                  </a:lnTo>
                  <a:lnTo>
                    <a:pt x="515" y="103"/>
                  </a:lnTo>
                  <a:lnTo>
                    <a:pt x="492" y="87"/>
                  </a:lnTo>
                  <a:lnTo>
                    <a:pt x="468" y="73"/>
                  </a:lnTo>
                  <a:lnTo>
                    <a:pt x="443" y="60"/>
                  </a:lnTo>
                  <a:lnTo>
                    <a:pt x="417" y="51"/>
                  </a:lnTo>
                  <a:lnTo>
                    <a:pt x="388" y="43"/>
                  </a:lnTo>
                  <a:lnTo>
                    <a:pt x="359" y="39"/>
                  </a:lnTo>
                  <a:lnTo>
                    <a:pt x="329" y="38"/>
                  </a:lnTo>
                  <a:lnTo>
                    <a:pt x="329"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sp>
          <p:nvSpPr>
            <p:cNvPr id="51" name="Freeform 226">
              <a:extLst>
                <a:ext uri="{FF2B5EF4-FFF2-40B4-BE49-F238E27FC236}">
                  <a16:creationId xmlns:a16="http://schemas.microsoft.com/office/drawing/2014/main" id="{916F09C9-C95F-4B43-99F5-9979C2145A66}"/>
                </a:ext>
              </a:extLst>
            </p:cNvPr>
            <p:cNvSpPr>
              <a:spLocks noEditPoints="1"/>
            </p:cNvSpPr>
            <p:nvPr/>
          </p:nvSpPr>
          <p:spPr bwMode="auto">
            <a:xfrm>
              <a:off x="1587501" y="974725"/>
              <a:ext cx="227013" cy="231775"/>
            </a:xfrm>
            <a:custGeom>
              <a:avLst/>
              <a:gdLst>
                <a:gd name="T0" fmla="*/ 4 w 285"/>
                <a:gd name="T1" fmla="*/ 173 h 293"/>
                <a:gd name="T2" fmla="*/ 12 w 285"/>
                <a:gd name="T3" fmla="*/ 191 h 293"/>
                <a:gd name="T4" fmla="*/ 32 w 285"/>
                <a:gd name="T5" fmla="*/ 198 h 293"/>
                <a:gd name="T6" fmla="*/ 35 w 285"/>
                <a:gd name="T7" fmla="*/ 214 h 293"/>
                <a:gd name="T8" fmla="*/ 56 w 285"/>
                <a:gd name="T9" fmla="*/ 226 h 293"/>
                <a:gd name="T10" fmla="*/ 62 w 285"/>
                <a:gd name="T11" fmla="*/ 241 h 293"/>
                <a:gd name="T12" fmla="*/ 83 w 285"/>
                <a:gd name="T13" fmla="*/ 253 h 293"/>
                <a:gd name="T14" fmla="*/ 89 w 285"/>
                <a:gd name="T15" fmla="*/ 267 h 293"/>
                <a:gd name="T16" fmla="*/ 110 w 285"/>
                <a:gd name="T17" fmla="*/ 279 h 293"/>
                <a:gd name="T18" fmla="*/ 129 w 285"/>
                <a:gd name="T19" fmla="*/ 270 h 293"/>
                <a:gd name="T20" fmla="*/ 161 w 285"/>
                <a:gd name="T21" fmla="*/ 293 h 293"/>
                <a:gd name="T22" fmla="*/ 179 w 285"/>
                <a:gd name="T23" fmla="*/ 285 h 293"/>
                <a:gd name="T24" fmla="*/ 188 w 285"/>
                <a:gd name="T25" fmla="*/ 266 h 293"/>
                <a:gd name="T26" fmla="*/ 205 w 285"/>
                <a:gd name="T27" fmla="*/ 258 h 293"/>
                <a:gd name="T28" fmla="*/ 212 w 285"/>
                <a:gd name="T29" fmla="*/ 238 h 293"/>
                <a:gd name="T30" fmla="*/ 228 w 285"/>
                <a:gd name="T31" fmla="*/ 235 h 293"/>
                <a:gd name="T32" fmla="*/ 239 w 285"/>
                <a:gd name="T33" fmla="*/ 214 h 293"/>
                <a:gd name="T34" fmla="*/ 247 w 285"/>
                <a:gd name="T35" fmla="*/ 211 h 293"/>
                <a:gd name="T36" fmla="*/ 265 w 285"/>
                <a:gd name="T37" fmla="*/ 196 h 293"/>
                <a:gd name="T38" fmla="*/ 259 w 285"/>
                <a:gd name="T39" fmla="*/ 171 h 293"/>
                <a:gd name="T40" fmla="*/ 278 w 285"/>
                <a:gd name="T41" fmla="*/ 137 h 293"/>
                <a:gd name="T42" fmla="*/ 285 w 285"/>
                <a:gd name="T43" fmla="*/ 90 h 293"/>
                <a:gd name="T44" fmla="*/ 263 w 285"/>
                <a:gd name="T45" fmla="*/ 36 h 293"/>
                <a:gd name="T46" fmla="*/ 201 w 285"/>
                <a:gd name="T47" fmla="*/ 1 h 293"/>
                <a:gd name="T48" fmla="*/ 129 w 285"/>
                <a:gd name="T49" fmla="*/ 4 h 293"/>
                <a:gd name="T50" fmla="*/ 42 w 285"/>
                <a:gd name="T51" fmla="*/ 19 h 293"/>
                <a:gd name="T52" fmla="*/ 1 w 285"/>
                <a:gd name="T53" fmla="*/ 89 h 293"/>
                <a:gd name="T54" fmla="*/ 171 w 285"/>
                <a:gd name="T55" fmla="*/ 278 h 293"/>
                <a:gd name="T56" fmla="*/ 136 w 285"/>
                <a:gd name="T57" fmla="*/ 262 h 293"/>
                <a:gd name="T58" fmla="*/ 171 w 285"/>
                <a:gd name="T59" fmla="*/ 258 h 293"/>
                <a:gd name="T60" fmla="*/ 38 w 285"/>
                <a:gd name="T61" fmla="*/ 36 h 293"/>
                <a:gd name="T62" fmla="*/ 94 w 285"/>
                <a:gd name="T63" fmla="*/ 11 h 293"/>
                <a:gd name="T64" fmla="*/ 114 w 285"/>
                <a:gd name="T65" fmla="*/ 30 h 293"/>
                <a:gd name="T66" fmla="*/ 46 w 285"/>
                <a:gd name="T67" fmla="*/ 103 h 293"/>
                <a:gd name="T68" fmla="*/ 81 w 285"/>
                <a:gd name="T69" fmla="*/ 112 h 293"/>
                <a:gd name="T70" fmla="*/ 118 w 285"/>
                <a:gd name="T71" fmla="*/ 93 h 293"/>
                <a:gd name="T72" fmla="*/ 184 w 285"/>
                <a:gd name="T73" fmla="*/ 106 h 293"/>
                <a:gd name="T74" fmla="*/ 251 w 285"/>
                <a:gd name="T75" fmla="*/ 198 h 293"/>
                <a:gd name="T76" fmla="*/ 208 w 285"/>
                <a:gd name="T77" fmla="*/ 173 h 293"/>
                <a:gd name="T78" fmla="*/ 200 w 285"/>
                <a:gd name="T79" fmla="*/ 173 h 293"/>
                <a:gd name="T80" fmla="*/ 224 w 285"/>
                <a:gd name="T81" fmla="*/ 204 h 293"/>
                <a:gd name="T82" fmla="*/ 224 w 285"/>
                <a:gd name="T83" fmla="*/ 224 h 293"/>
                <a:gd name="T84" fmla="*/ 181 w 285"/>
                <a:gd name="T85" fmla="*/ 200 h 293"/>
                <a:gd name="T86" fmla="*/ 172 w 285"/>
                <a:gd name="T87" fmla="*/ 202 h 293"/>
                <a:gd name="T88" fmla="*/ 200 w 285"/>
                <a:gd name="T89" fmla="*/ 236 h 293"/>
                <a:gd name="T90" fmla="*/ 193 w 285"/>
                <a:gd name="T91" fmla="*/ 254 h 293"/>
                <a:gd name="T92" fmla="*/ 146 w 285"/>
                <a:gd name="T93" fmla="*/ 218 h 293"/>
                <a:gd name="T94" fmla="*/ 130 w 285"/>
                <a:gd name="T95" fmla="*/ 210 h 293"/>
                <a:gd name="T96" fmla="*/ 125 w 285"/>
                <a:gd name="T97" fmla="*/ 198 h 293"/>
                <a:gd name="T98" fmla="*/ 107 w 285"/>
                <a:gd name="T99" fmla="*/ 184 h 293"/>
                <a:gd name="T100" fmla="*/ 101 w 285"/>
                <a:gd name="T101" fmla="*/ 180 h 293"/>
                <a:gd name="T102" fmla="*/ 90 w 285"/>
                <a:gd name="T103" fmla="*/ 160 h 293"/>
                <a:gd name="T104" fmla="*/ 74 w 285"/>
                <a:gd name="T105" fmla="*/ 156 h 293"/>
                <a:gd name="T106" fmla="*/ 63 w 285"/>
                <a:gd name="T107" fmla="*/ 133 h 293"/>
                <a:gd name="T108" fmla="*/ 40 w 285"/>
                <a:gd name="T109" fmla="*/ 132 h 293"/>
                <a:gd name="T110" fmla="*/ 13 w 285"/>
                <a:gd name="T111" fmla="*/ 117 h 293"/>
                <a:gd name="T112" fmla="*/ 38 w 285"/>
                <a:gd name="T113" fmla="*/ 3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5" h="293">
                  <a:moveTo>
                    <a:pt x="12" y="157"/>
                  </a:moveTo>
                  <a:lnTo>
                    <a:pt x="12" y="157"/>
                  </a:lnTo>
                  <a:lnTo>
                    <a:pt x="9" y="160"/>
                  </a:lnTo>
                  <a:lnTo>
                    <a:pt x="7" y="164"/>
                  </a:lnTo>
                  <a:lnTo>
                    <a:pt x="5" y="169"/>
                  </a:lnTo>
                  <a:lnTo>
                    <a:pt x="4" y="173"/>
                  </a:lnTo>
                  <a:lnTo>
                    <a:pt x="4" y="173"/>
                  </a:lnTo>
                  <a:lnTo>
                    <a:pt x="5" y="179"/>
                  </a:lnTo>
                  <a:lnTo>
                    <a:pt x="7" y="183"/>
                  </a:lnTo>
                  <a:lnTo>
                    <a:pt x="9" y="188"/>
                  </a:lnTo>
                  <a:lnTo>
                    <a:pt x="12" y="191"/>
                  </a:lnTo>
                  <a:lnTo>
                    <a:pt x="12" y="191"/>
                  </a:lnTo>
                  <a:lnTo>
                    <a:pt x="16" y="195"/>
                  </a:lnTo>
                  <a:lnTo>
                    <a:pt x="20" y="196"/>
                  </a:lnTo>
                  <a:lnTo>
                    <a:pt x="24" y="198"/>
                  </a:lnTo>
                  <a:lnTo>
                    <a:pt x="29" y="199"/>
                  </a:lnTo>
                  <a:lnTo>
                    <a:pt x="29" y="199"/>
                  </a:lnTo>
                  <a:lnTo>
                    <a:pt x="32" y="198"/>
                  </a:lnTo>
                  <a:lnTo>
                    <a:pt x="32" y="198"/>
                  </a:lnTo>
                  <a:lnTo>
                    <a:pt x="31" y="200"/>
                  </a:lnTo>
                  <a:lnTo>
                    <a:pt x="31" y="200"/>
                  </a:lnTo>
                  <a:lnTo>
                    <a:pt x="32" y="206"/>
                  </a:lnTo>
                  <a:lnTo>
                    <a:pt x="33" y="210"/>
                  </a:lnTo>
                  <a:lnTo>
                    <a:pt x="35" y="214"/>
                  </a:lnTo>
                  <a:lnTo>
                    <a:pt x="39" y="218"/>
                  </a:lnTo>
                  <a:lnTo>
                    <a:pt x="39" y="218"/>
                  </a:lnTo>
                  <a:lnTo>
                    <a:pt x="43" y="222"/>
                  </a:lnTo>
                  <a:lnTo>
                    <a:pt x="47" y="223"/>
                  </a:lnTo>
                  <a:lnTo>
                    <a:pt x="51" y="224"/>
                  </a:lnTo>
                  <a:lnTo>
                    <a:pt x="56" y="226"/>
                  </a:lnTo>
                  <a:lnTo>
                    <a:pt x="56" y="226"/>
                  </a:lnTo>
                  <a:lnTo>
                    <a:pt x="59" y="224"/>
                  </a:lnTo>
                  <a:lnTo>
                    <a:pt x="59" y="224"/>
                  </a:lnTo>
                  <a:lnTo>
                    <a:pt x="59" y="230"/>
                  </a:lnTo>
                  <a:lnTo>
                    <a:pt x="59" y="235"/>
                  </a:lnTo>
                  <a:lnTo>
                    <a:pt x="62" y="241"/>
                  </a:lnTo>
                  <a:lnTo>
                    <a:pt x="66" y="245"/>
                  </a:lnTo>
                  <a:lnTo>
                    <a:pt x="66" y="245"/>
                  </a:lnTo>
                  <a:lnTo>
                    <a:pt x="70" y="249"/>
                  </a:lnTo>
                  <a:lnTo>
                    <a:pt x="74" y="250"/>
                  </a:lnTo>
                  <a:lnTo>
                    <a:pt x="78" y="251"/>
                  </a:lnTo>
                  <a:lnTo>
                    <a:pt x="83" y="253"/>
                  </a:lnTo>
                  <a:lnTo>
                    <a:pt x="83" y="253"/>
                  </a:lnTo>
                  <a:lnTo>
                    <a:pt x="86" y="251"/>
                  </a:lnTo>
                  <a:lnTo>
                    <a:pt x="86" y="251"/>
                  </a:lnTo>
                  <a:lnTo>
                    <a:pt x="86" y="257"/>
                  </a:lnTo>
                  <a:lnTo>
                    <a:pt x="86" y="262"/>
                  </a:lnTo>
                  <a:lnTo>
                    <a:pt x="89" y="267"/>
                  </a:lnTo>
                  <a:lnTo>
                    <a:pt x="93" y="271"/>
                  </a:lnTo>
                  <a:lnTo>
                    <a:pt x="93" y="271"/>
                  </a:lnTo>
                  <a:lnTo>
                    <a:pt x="97" y="275"/>
                  </a:lnTo>
                  <a:lnTo>
                    <a:pt x="101" y="277"/>
                  </a:lnTo>
                  <a:lnTo>
                    <a:pt x="105" y="278"/>
                  </a:lnTo>
                  <a:lnTo>
                    <a:pt x="110" y="279"/>
                  </a:lnTo>
                  <a:lnTo>
                    <a:pt x="110" y="279"/>
                  </a:lnTo>
                  <a:lnTo>
                    <a:pt x="114" y="278"/>
                  </a:lnTo>
                  <a:lnTo>
                    <a:pt x="119" y="277"/>
                  </a:lnTo>
                  <a:lnTo>
                    <a:pt x="123" y="275"/>
                  </a:lnTo>
                  <a:lnTo>
                    <a:pt x="126" y="271"/>
                  </a:lnTo>
                  <a:lnTo>
                    <a:pt x="129" y="270"/>
                  </a:lnTo>
                  <a:lnTo>
                    <a:pt x="144" y="285"/>
                  </a:lnTo>
                  <a:lnTo>
                    <a:pt x="144" y="285"/>
                  </a:lnTo>
                  <a:lnTo>
                    <a:pt x="148" y="289"/>
                  </a:lnTo>
                  <a:lnTo>
                    <a:pt x="152" y="290"/>
                  </a:lnTo>
                  <a:lnTo>
                    <a:pt x="156" y="292"/>
                  </a:lnTo>
                  <a:lnTo>
                    <a:pt x="161" y="293"/>
                  </a:lnTo>
                  <a:lnTo>
                    <a:pt x="161" y="293"/>
                  </a:lnTo>
                  <a:lnTo>
                    <a:pt x="166" y="292"/>
                  </a:lnTo>
                  <a:lnTo>
                    <a:pt x="171" y="290"/>
                  </a:lnTo>
                  <a:lnTo>
                    <a:pt x="175" y="289"/>
                  </a:lnTo>
                  <a:lnTo>
                    <a:pt x="179" y="285"/>
                  </a:lnTo>
                  <a:lnTo>
                    <a:pt x="179" y="285"/>
                  </a:lnTo>
                  <a:lnTo>
                    <a:pt x="181" y="281"/>
                  </a:lnTo>
                  <a:lnTo>
                    <a:pt x="184" y="275"/>
                  </a:lnTo>
                  <a:lnTo>
                    <a:pt x="185" y="270"/>
                  </a:lnTo>
                  <a:lnTo>
                    <a:pt x="185" y="265"/>
                  </a:lnTo>
                  <a:lnTo>
                    <a:pt x="185" y="265"/>
                  </a:lnTo>
                  <a:lnTo>
                    <a:pt x="188" y="266"/>
                  </a:lnTo>
                  <a:lnTo>
                    <a:pt x="188" y="266"/>
                  </a:lnTo>
                  <a:lnTo>
                    <a:pt x="193" y="265"/>
                  </a:lnTo>
                  <a:lnTo>
                    <a:pt x="197" y="263"/>
                  </a:lnTo>
                  <a:lnTo>
                    <a:pt x="201" y="262"/>
                  </a:lnTo>
                  <a:lnTo>
                    <a:pt x="205" y="258"/>
                  </a:lnTo>
                  <a:lnTo>
                    <a:pt x="205" y="258"/>
                  </a:lnTo>
                  <a:lnTo>
                    <a:pt x="208" y="254"/>
                  </a:lnTo>
                  <a:lnTo>
                    <a:pt x="211" y="250"/>
                  </a:lnTo>
                  <a:lnTo>
                    <a:pt x="212" y="246"/>
                  </a:lnTo>
                  <a:lnTo>
                    <a:pt x="212" y="241"/>
                  </a:lnTo>
                  <a:lnTo>
                    <a:pt x="212" y="241"/>
                  </a:lnTo>
                  <a:lnTo>
                    <a:pt x="212" y="238"/>
                  </a:lnTo>
                  <a:lnTo>
                    <a:pt x="212" y="238"/>
                  </a:lnTo>
                  <a:lnTo>
                    <a:pt x="215" y="239"/>
                  </a:lnTo>
                  <a:lnTo>
                    <a:pt x="215" y="239"/>
                  </a:lnTo>
                  <a:lnTo>
                    <a:pt x="220" y="238"/>
                  </a:lnTo>
                  <a:lnTo>
                    <a:pt x="224" y="236"/>
                  </a:lnTo>
                  <a:lnTo>
                    <a:pt x="228" y="235"/>
                  </a:lnTo>
                  <a:lnTo>
                    <a:pt x="232" y="231"/>
                  </a:lnTo>
                  <a:lnTo>
                    <a:pt x="232" y="231"/>
                  </a:lnTo>
                  <a:lnTo>
                    <a:pt x="235" y="227"/>
                  </a:lnTo>
                  <a:lnTo>
                    <a:pt x="238" y="223"/>
                  </a:lnTo>
                  <a:lnTo>
                    <a:pt x="239" y="219"/>
                  </a:lnTo>
                  <a:lnTo>
                    <a:pt x="239" y="214"/>
                  </a:lnTo>
                  <a:lnTo>
                    <a:pt x="239" y="214"/>
                  </a:lnTo>
                  <a:lnTo>
                    <a:pt x="239" y="211"/>
                  </a:lnTo>
                  <a:lnTo>
                    <a:pt x="239" y="211"/>
                  </a:lnTo>
                  <a:lnTo>
                    <a:pt x="242" y="212"/>
                  </a:lnTo>
                  <a:lnTo>
                    <a:pt x="242" y="212"/>
                  </a:lnTo>
                  <a:lnTo>
                    <a:pt x="247" y="211"/>
                  </a:lnTo>
                  <a:lnTo>
                    <a:pt x="251" y="210"/>
                  </a:lnTo>
                  <a:lnTo>
                    <a:pt x="255" y="207"/>
                  </a:lnTo>
                  <a:lnTo>
                    <a:pt x="259" y="204"/>
                  </a:lnTo>
                  <a:lnTo>
                    <a:pt x="259" y="204"/>
                  </a:lnTo>
                  <a:lnTo>
                    <a:pt x="262" y="200"/>
                  </a:lnTo>
                  <a:lnTo>
                    <a:pt x="265" y="196"/>
                  </a:lnTo>
                  <a:lnTo>
                    <a:pt x="266" y="192"/>
                  </a:lnTo>
                  <a:lnTo>
                    <a:pt x="266" y="187"/>
                  </a:lnTo>
                  <a:lnTo>
                    <a:pt x="266" y="183"/>
                  </a:lnTo>
                  <a:lnTo>
                    <a:pt x="265" y="179"/>
                  </a:lnTo>
                  <a:lnTo>
                    <a:pt x="263" y="175"/>
                  </a:lnTo>
                  <a:lnTo>
                    <a:pt x="259" y="171"/>
                  </a:lnTo>
                  <a:lnTo>
                    <a:pt x="258" y="168"/>
                  </a:lnTo>
                  <a:lnTo>
                    <a:pt x="258" y="168"/>
                  </a:lnTo>
                  <a:lnTo>
                    <a:pt x="265" y="161"/>
                  </a:lnTo>
                  <a:lnTo>
                    <a:pt x="270" y="153"/>
                  </a:lnTo>
                  <a:lnTo>
                    <a:pt x="274" y="145"/>
                  </a:lnTo>
                  <a:lnTo>
                    <a:pt x="278" y="137"/>
                  </a:lnTo>
                  <a:lnTo>
                    <a:pt x="281" y="128"/>
                  </a:lnTo>
                  <a:lnTo>
                    <a:pt x="283" y="120"/>
                  </a:lnTo>
                  <a:lnTo>
                    <a:pt x="285" y="110"/>
                  </a:lnTo>
                  <a:lnTo>
                    <a:pt x="285" y="99"/>
                  </a:lnTo>
                  <a:lnTo>
                    <a:pt x="285" y="99"/>
                  </a:lnTo>
                  <a:lnTo>
                    <a:pt x="285" y="90"/>
                  </a:lnTo>
                  <a:lnTo>
                    <a:pt x="283" y="81"/>
                  </a:lnTo>
                  <a:lnTo>
                    <a:pt x="281" y="71"/>
                  </a:lnTo>
                  <a:lnTo>
                    <a:pt x="278" y="62"/>
                  </a:lnTo>
                  <a:lnTo>
                    <a:pt x="274" y="52"/>
                  </a:lnTo>
                  <a:lnTo>
                    <a:pt x="269" y="44"/>
                  </a:lnTo>
                  <a:lnTo>
                    <a:pt x="263" y="36"/>
                  </a:lnTo>
                  <a:lnTo>
                    <a:pt x="256" y="30"/>
                  </a:lnTo>
                  <a:lnTo>
                    <a:pt x="256" y="30"/>
                  </a:lnTo>
                  <a:lnTo>
                    <a:pt x="244" y="19"/>
                  </a:lnTo>
                  <a:lnTo>
                    <a:pt x="231" y="11"/>
                  </a:lnTo>
                  <a:lnTo>
                    <a:pt x="216" y="5"/>
                  </a:lnTo>
                  <a:lnTo>
                    <a:pt x="201" y="1"/>
                  </a:lnTo>
                  <a:lnTo>
                    <a:pt x="187" y="0"/>
                  </a:lnTo>
                  <a:lnTo>
                    <a:pt x="172" y="1"/>
                  </a:lnTo>
                  <a:lnTo>
                    <a:pt x="157" y="4"/>
                  </a:lnTo>
                  <a:lnTo>
                    <a:pt x="142" y="9"/>
                  </a:lnTo>
                  <a:lnTo>
                    <a:pt x="142" y="9"/>
                  </a:lnTo>
                  <a:lnTo>
                    <a:pt x="129" y="4"/>
                  </a:lnTo>
                  <a:lnTo>
                    <a:pt x="113" y="0"/>
                  </a:lnTo>
                  <a:lnTo>
                    <a:pt x="98" y="0"/>
                  </a:lnTo>
                  <a:lnTo>
                    <a:pt x="83" y="1"/>
                  </a:lnTo>
                  <a:lnTo>
                    <a:pt x="68" y="5"/>
                  </a:lnTo>
                  <a:lnTo>
                    <a:pt x="55" y="11"/>
                  </a:lnTo>
                  <a:lnTo>
                    <a:pt x="42" y="19"/>
                  </a:lnTo>
                  <a:lnTo>
                    <a:pt x="29" y="30"/>
                  </a:lnTo>
                  <a:lnTo>
                    <a:pt x="29" y="30"/>
                  </a:lnTo>
                  <a:lnTo>
                    <a:pt x="19" y="43"/>
                  </a:lnTo>
                  <a:lnTo>
                    <a:pt x="11" y="56"/>
                  </a:lnTo>
                  <a:lnTo>
                    <a:pt x="4" y="73"/>
                  </a:lnTo>
                  <a:lnTo>
                    <a:pt x="1" y="89"/>
                  </a:lnTo>
                  <a:lnTo>
                    <a:pt x="0" y="105"/>
                  </a:lnTo>
                  <a:lnTo>
                    <a:pt x="3" y="122"/>
                  </a:lnTo>
                  <a:lnTo>
                    <a:pt x="8" y="137"/>
                  </a:lnTo>
                  <a:lnTo>
                    <a:pt x="16" y="153"/>
                  </a:lnTo>
                  <a:lnTo>
                    <a:pt x="12" y="157"/>
                  </a:lnTo>
                  <a:close/>
                  <a:moveTo>
                    <a:pt x="171" y="278"/>
                  </a:moveTo>
                  <a:lnTo>
                    <a:pt x="171" y="278"/>
                  </a:lnTo>
                  <a:lnTo>
                    <a:pt x="166" y="281"/>
                  </a:lnTo>
                  <a:lnTo>
                    <a:pt x="161" y="281"/>
                  </a:lnTo>
                  <a:lnTo>
                    <a:pt x="156" y="281"/>
                  </a:lnTo>
                  <a:lnTo>
                    <a:pt x="152" y="278"/>
                  </a:lnTo>
                  <a:lnTo>
                    <a:pt x="136" y="262"/>
                  </a:lnTo>
                  <a:lnTo>
                    <a:pt x="146" y="251"/>
                  </a:lnTo>
                  <a:lnTo>
                    <a:pt x="146" y="251"/>
                  </a:lnTo>
                  <a:lnTo>
                    <a:pt x="150" y="246"/>
                  </a:lnTo>
                  <a:lnTo>
                    <a:pt x="153" y="241"/>
                  </a:lnTo>
                  <a:lnTo>
                    <a:pt x="171" y="258"/>
                  </a:lnTo>
                  <a:lnTo>
                    <a:pt x="171" y="258"/>
                  </a:lnTo>
                  <a:lnTo>
                    <a:pt x="173" y="263"/>
                  </a:lnTo>
                  <a:lnTo>
                    <a:pt x="175" y="267"/>
                  </a:lnTo>
                  <a:lnTo>
                    <a:pt x="173" y="273"/>
                  </a:lnTo>
                  <a:lnTo>
                    <a:pt x="171" y="278"/>
                  </a:lnTo>
                  <a:lnTo>
                    <a:pt x="171" y="278"/>
                  </a:lnTo>
                  <a:close/>
                  <a:moveTo>
                    <a:pt x="38" y="36"/>
                  </a:moveTo>
                  <a:lnTo>
                    <a:pt x="38" y="36"/>
                  </a:lnTo>
                  <a:lnTo>
                    <a:pt x="47" y="28"/>
                  </a:lnTo>
                  <a:lnTo>
                    <a:pt x="58" y="22"/>
                  </a:lnTo>
                  <a:lnTo>
                    <a:pt x="70" y="16"/>
                  </a:lnTo>
                  <a:lnTo>
                    <a:pt x="81" y="14"/>
                  </a:lnTo>
                  <a:lnTo>
                    <a:pt x="94" y="11"/>
                  </a:lnTo>
                  <a:lnTo>
                    <a:pt x="106" y="11"/>
                  </a:lnTo>
                  <a:lnTo>
                    <a:pt x="118" y="12"/>
                  </a:lnTo>
                  <a:lnTo>
                    <a:pt x="130" y="16"/>
                  </a:lnTo>
                  <a:lnTo>
                    <a:pt x="130" y="16"/>
                  </a:lnTo>
                  <a:lnTo>
                    <a:pt x="122" y="22"/>
                  </a:lnTo>
                  <a:lnTo>
                    <a:pt x="114" y="30"/>
                  </a:lnTo>
                  <a:lnTo>
                    <a:pt x="47" y="97"/>
                  </a:lnTo>
                  <a:lnTo>
                    <a:pt x="47" y="97"/>
                  </a:lnTo>
                  <a:lnTo>
                    <a:pt x="46" y="98"/>
                  </a:lnTo>
                  <a:lnTo>
                    <a:pt x="46" y="101"/>
                  </a:lnTo>
                  <a:lnTo>
                    <a:pt x="46" y="101"/>
                  </a:lnTo>
                  <a:lnTo>
                    <a:pt x="46" y="103"/>
                  </a:lnTo>
                  <a:lnTo>
                    <a:pt x="48" y="105"/>
                  </a:lnTo>
                  <a:lnTo>
                    <a:pt x="48" y="105"/>
                  </a:lnTo>
                  <a:lnTo>
                    <a:pt x="54" y="108"/>
                  </a:lnTo>
                  <a:lnTo>
                    <a:pt x="60" y="110"/>
                  </a:lnTo>
                  <a:lnTo>
                    <a:pt x="70" y="112"/>
                  </a:lnTo>
                  <a:lnTo>
                    <a:pt x="81" y="112"/>
                  </a:lnTo>
                  <a:lnTo>
                    <a:pt x="93" y="109"/>
                  </a:lnTo>
                  <a:lnTo>
                    <a:pt x="99" y="106"/>
                  </a:lnTo>
                  <a:lnTo>
                    <a:pt x="105" y="103"/>
                  </a:lnTo>
                  <a:lnTo>
                    <a:pt x="111" y="99"/>
                  </a:lnTo>
                  <a:lnTo>
                    <a:pt x="118" y="93"/>
                  </a:lnTo>
                  <a:lnTo>
                    <a:pt x="118" y="93"/>
                  </a:lnTo>
                  <a:lnTo>
                    <a:pt x="129" y="98"/>
                  </a:lnTo>
                  <a:lnTo>
                    <a:pt x="145" y="103"/>
                  </a:lnTo>
                  <a:lnTo>
                    <a:pt x="154" y="105"/>
                  </a:lnTo>
                  <a:lnTo>
                    <a:pt x="164" y="106"/>
                  </a:lnTo>
                  <a:lnTo>
                    <a:pt x="175" y="108"/>
                  </a:lnTo>
                  <a:lnTo>
                    <a:pt x="184" y="106"/>
                  </a:lnTo>
                  <a:lnTo>
                    <a:pt x="252" y="177"/>
                  </a:lnTo>
                  <a:lnTo>
                    <a:pt x="252" y="177"/>
                  </a:lnTo>
                  <a:lnTo>
                    <a:pt x="255" y="183"/>
                  </a:lnTo>
                  <a:lnTo>
                    <a:pt x="255" y="187"/>
                  </a:lnTo>
                  <a:lnTo>
                    <a:pt x="254" y="192"/>
                  </a:lnTo>
                  <a:lnTo>
                    <a:pt x="251" y="198"/>
                  </a:lnTo>
                  <a:lnTo>
                    <a:pt x="251" y="198"/>
                  </a:lnTo>
                  <a:lnTo>
                    <a:pt x="247" y="200"/>
                  </a:lnTo>
                  <a:lnTo>
                    <a:pt x="242" y="200"/>
                  </a:lnTo>
                  <a:lnTo>
                    <a:pt x="236" y="200"/>
                  </a:lnTo>
                  <a:lnTo>
                    <a:pt x="232" y="198"/>
                  </a:lnTo>
                  <a:lnTo>
                    <a:pt x="208" y="173"/>
                  </a:lnTo>
                  <a:lnTo>
                    <a:pt x="208" y="173"/>
                  </a:lnTo>
                  <a:lnTo>
                    <a:pt x="207" y="172"/>
                  </a:lnTo>
                  <a:lnTo>
                    <a:pt x="204" y="171"/>
                  </a:lnTo>
                  <a:lnTo>
                    <a:pt x="203" y="172"/>
                  </a:lnTo>
                  <a:lnTo>
                    <a:pt x="200" y="173"/>
                  </a:lnTo>
                  <a:lnTo>
                    <a:pt x="200" y="173"/>
                  </a:lnTo>
                  <a:lnTo>
                    <a:pt x="199" y="175"/>
                  </a:lnTo>
                  <a:lnTo>
                    <a:pt x="199" y="177"/>
                  </a:lnTo>
                  <a:lnTo>
                    <a:pt x="199" y="179"/>
                  </a:lnTo>
                  <a:lnTo>
                    <a:pt x="200" y="180"/>
                  </a:lnTo>
                  <a:lnTo>
                    <a:pt x="224" y="204"/>
                  </a:lnTo>
                  <a:lnTo>
                    <a:pt x="224" y="204"/>
                  </a:lnTo>
                  <a:lnTo>
                    <a:pt x="227" y="210"/>
                  </a:lnTo>
                  <a:lnTo>
                    <a:pt x="228" y="214"/>
                  </a:lnTo>
                  <a:lnTo>
                    <a:pt x="228" y="214"/>
                  </a:lnTo>
                  <a:lnTo>
                    <a:pt x="227" y="219"/>
                  </a:lnTo>
                  <a:lnTo>
                    <a:pt x="224" y="224"/>
                  </a:lnTo>
                  <a:lnTo>
                    <a:pt x="224" y="224"/>
                  </a:lnTo>
                  <a:lnTo>
                    <a:pt x="220" y="227"/>
                  </a:lnTo>
                  <a:lnTo>
                    <a:pt x="215" y="227"/>
                  </a:lnTo>
                  <a:lnTo>
                    <a:pt x="209" y="227"/>
                  </a:lnTo>
                  <a:lnTo>
                    <a:pt x="205" y="224"/>
                  </a:lnTo>
                  <a:lnTo>
                    <a:pt x="181" y="200"/>
                  </a:lnTo>
                  <a:lnTo>
                    <a:pt x="181" y="200"/>
                  </a:lnTo>
                  <a:lnTo>
                    <a:pt x="180" y="199"/>
                  </a:lnTo>
                  <a:lnTo>
                    <a:pt x="177" y="198"/>
                  </a:lnTo>
                  <a:lnTo>
                    <a:pt x="176" y="199"/>
                  </a:lnTo>
                  <a:lnTo>
                    <a:pt x="173" y="200"/>
                  </a:lnTo>
                  <a:lnTo>
                    <a:pt x="173" y="200"/>
                  </a:lnTo>
                  <a:lnTo>
                    <a:pt x="172" y="202"/>
                  </a:lnTo>
                  <a:lnTo>
                    <a:pt x="172" y="203"/>
                  </a:lnTo>
                  <a:lnTo>
                    <a:pt x="172" y="206"/>
                  </a:lnTo>
                  <a:lnTo>
                    <a:pt x="173" y="207"/>
                  </a:lnTo>
                  <a:lnTo>
                    <a:pt x="197" y="231"/>
                  </a:lnTo>
                  <a:lnTo>
                    <a:pt x="197" y="231"/>
                  </a:lnTo>
                  <a:lnTo>
                    <a:pt x="200" y="236"/>
                  </a:lnTo>
                  <a:lnTo>
                    <a:pt x="201" y="241"/>
                  </a:lnTo>
                  <a:lnTo>
                    <a:pt x="201" y="241"/>
                  </a:lnTo>
                  <a:lnTo>
                    <a:pt x="200" y="246"/>
                  </a:lnTo>
                  <a:lnTo>
                    <a:pt x="197" y="251"/>
                  </a:lnTo>
                  <a:lnTo>
                    <a:pt x="197" y="251"/>
                  </a:lnTo>
                  <a:lnTo>
                    <a:pt x="193" y="254"/>
                  </a:lnTo>
                  <a:lnTo>
                    <a:pt x="188" y="254"/>
                  </a:lnTo>
                  <a:lnTo>
                    <a:pt x="183" y="254"/>
                  </a:lnTo>
                  <a:lnTo>
                    <a:pt x="179" y="251"/>
                  </a:lnTo>
                  <a:lnTo>
                    <a:pt x="152" y="224"/>
                  </a:lnTo>
                  <a:lnTo>
                    <a:pt x="152" y="224"/>
                  </a:lnTo>
                  <a:lnTo>
                    <a:pt x="146" y="218"/>
                  </a:lnTo>
                  <a:lnTo>
                    <a:pt x="146" y="218"/>
                  </a:lnTo>
                  <a:lnTo>
                    <a:pt x="144" y="214"/>
                  </a:lnTo>
                  <a:lnTo>
                    <a:pt x="140" y="212"/>
                  </a:lnTo>
                  <a:lnTo>
                    <a:pt x="134" y="211"/>
                  </a:lnTo>
                  <a:lnTo>
                    <a:pt x="130" y="210"/>
                  </a:lnTo>
                  <a:lnTo>
                    <a:pt x="130" y="210"/>
                  </a:lnTo>
                  <a:lnTo>
                    <a:pt x="128" y="210"/>
                  </a:lnTo>
                  <a:lnTo>
                    <a:pt x="128" y="210"/>
                  </a:lnTo>
                  <a:lnTo>
                    <a:pt x="128" y="207"/>
                  </a:lnTo>
                  <a:lnTo>
                    <a:pt x="128" y="207"/>
                  </a:lnTo>
                  <a:lnTo>
                    <a:pt x="126" y="203"/>
                  </a:lnTo>
                  <a:lnTo>
                    <a:pt x="125" y="198"/>
                  </a:lnTo>
                  <a:lnTo>
                    <a:pt x="123" y="193"/>
                  </a:lnTo>
                  <a:lnTo>
                    <a:pt x="119" y="191"/>
                  </a:lnTo>
                  <a:lnTo>
                    <a:pt x="119" y="191"/>
                  </a:lnTo>
                  <a:lnTo>
                    <a:pt x="117" y="187"/>
                  </a:lnTo>
                  <a:lnTo>
                    <a:pt x="113" y="185"/>
                  </a:lnTo>
                  <a:lnTo>
                    <a:pt x="107" y="184"/>
                  </a:lnTo>
                  <a:lnTo>
                    <a:pt x="103" y="183"/>
                  </a:lnTo>
                  <a:lnTo>
                    <a:pt x="103" y="183"/>
                  </a:lnTo>
                  <a:lnTo>
                    <a:pt x="101" y="183"/>
                  </a:lnTo>
                  <a:lnTo>
                    <a:pt x="101" y="183"/>
                  </a:lnTo>
                  <a:lnTo>
                    <a:pt x="101" y="180"/>
                  </a:lnTo>
                  <a:lnTo>
                    <a:pt x="101" y="180"/>
                  </a:lnTo>
                  <a:lnTo>
                    <a:pt x="99" y="176"/>
                  </a:lnTo>
                  <a:lnTo>
                    <a:pt x="98" y="171"/>
                  </a:lnTo>
                  <a:lnTo>
                    <a:pt x="97" y="167"/>
                  </a:lnTo>
                  <a:lnTo>
                    <a:pt x="93" y="164"/>
                  </a:lnTo>
                  <a:lnTo>
                    <a:pt x="93" y="164"/>
                  </a:lnTo>
                  <a:lnTo>
                    <a:pt x="90" y="160"/>
                  </a:lnTo>
                  <a:lnTo>
                    <a:pt x="86" y="159"/>
                  </a:lnTo>
                  <a:lnTo>
                    <a:pt x="81" y="157"/>
                  </a:lnTo>
                  <a:lnTo>
                    <a:pt x="76" y="156"/>
                  </a:lnTo>
                  <a:lnTo>
                    <a:pt x="76" y="156"/>
                  </a:lnTo>
                  <a:lnTo>
                    <a:pt x="74" y="156"/>
                  </a:lnTo>
                  <a:lnTo>
                    <a:pt x="74" y="156"/>
                  </a:lnTo>
                  <a:lnTo>
                    <a:pt x="74" y="151"/>
                  </a:lnTo>
                  <a:lnTo>
                    <a:pt x="72" y="146"/>
                  </a:lnTo>
                  <a:lnTo>
                    <a:pt x="70" y="141"/>
                  </a:lnTo>
                  <a:lnTo>
                    <a:pt x="66" y="137"/>
                  </a:lnTo>
                  <a:lnTo>
                    <a:pt x="66" y="137"/>
                  </a:lnTo>
                  <a:lnTo>
                    <a:pt x="63" y="133"/>
                  </a:lnTo>
                  <a:lnTo>
                    <a:pt x="59" y="132"/>
                  </a:lnTo>
                  <a:lnTo>
                    <a:pt x="54" y="130"/>
                  </a:lnTo>
                  <a:lnTo>
                    <a:pt x="50" y="129"/>
                  </a:lnTo>
                  <a:lnTo>
                    <a:pt x="50" y="129"/>
                  </a:lnTo>
                  <a:lnTo>
                    <a:pt x="44" y="130"/>
                  </a:lnTo>
                  <a:lnTo>
                    <a:pt x="40" y="132"/>
                  </a:lnTo>
                  <a:lnTo>
                    <a:pt x="36" y="133"/>
                  </a:lnTo>
                  <a:lnTo>
                    <a:pt x="32" y="137"/>
                  </a:lnTo>
                  <a:lnTo>
                    <a:pt x="23" y="145"/>
                  </a:lnTo>
                  <a:lnTo>
                    <a:pt x="23" y="145"/>
                  </a:lnTo>
                  <a:lnTo>
                    <a:pt x="17" y="132"/>
                  </a:lnTo>
                  <a:lnTo>
                    <a:pt x="13" y="117"/>
                  </a:lnTo>
                  <a:lnTo>
                    <a:pt x="11" y="103"/>
                  </a:lnTo>
                  <a:lnTo>
                    <a:pt x="12" y="89"/>
                  </a:lnTo>
                  <a:lnTo>
                    <a:pt x="15" y="75"/>
                  </a:lnTo>
                  <a:lnTo>
                    <a:pt x="20" y="61"/>
                  </a:lnTo>
                  <a:lnTo>
                    <a:pt x="28" y="48"/>
                  </a:lnTo>
                  <a:lnTo>
                    <a:pt x="38" y="36"/>
                  </a:lnTo>
                  <a:lnTo>
                    <a:pt x="3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Open Sans"/>
                <a:ea typeface="+mn-ea"/>
                <a:cs typeface="+mn-cs"/>
              </a:endParaRPr>
            </a:p>
          </p:txBody>
        </p:sp>
      </p:grpSp>
      <p:sp>
        <p:nvSpPr>
          <p:cNvPr id="52" name="TextBox 51">
            <a:extLst>
              <a:ext uri="{FF2B5EF4-FFF2-40B4-BE49-F238E27FC236}">
                <a16:creationId xmlns:a16="http://schemas.microsoft.com/office/drawing/2014/main" id="{FE26F04B-724B-44E9-A63D-E5A434219559}"/>
              </a:ext>
            </a:extLst>
          </p:cNvPr>
          <p:cNvSpPr txBox="1"/>
          <p:nvPr/>
        </p:nvSpPr>
        <p:spPr>
          <a:xfrm>
            <a:off x="1524034" y="1933793"/>
            <a:ext cx="9995448" cy="3585597"/>
          </a:xfrm>
          <a:prstGeom prst="rect">
            <a:avLst/>
          </a:prstGeom>
          <a:noFill/>
        </p:spPr>
        <p:txBody>
          <a:bodyPr wrap="square" rtlCol="0">
            <a:spAutoFit/>
          </a:bodyPr>
          <a:lstStyle/>
          <a:p>
            <a:r>
              <a:rPr lang="en-US" sz="1600" dirty="0">
                <a:latin typeface="Verdana" panose="020B0604030504040204" pitchFamily="34" charset="0"/>
                <a:ea typeface="Verdana" panose="020B0604030504040204" pitchFamily="34" charset="0"/>
              </a:rPr>
              <a:t>Is a cross-discipline group of professional organizations, clinical societies, and healthcare providers working together to develop and pilot standards-driven healthcare process automation techniques to fully realize the benefits of Healthcare IT</a:t>
            </a:r>
          </a:p>
          <a:p>
            <a:endParaRPr lang="en-US" sz="1600" dirty="0">
              <a:latin typeface="Verdana" panose="020B0604030504040204" pitchFamily="34" charset="0"/>
              <a:ea typeface="Verdana" panose="020B0604030504040204" pitchFamily="34" charset="0"/>
            </a:endParaRPr>
          </a:p>
          <a:p>
            <a:endParaRPr lang="en-US" sz="1600" dirty="0">
              <a:latin typeface="Verdana" panose="020B0604030504040204" pitchFamily="34" charset="0"/>
              <a:ea typeface="Verdana" panose="020B0604030504040204" pitchFamily="34" charset="0"/>
            </a:endParaRPr>
          </a:p>
          <a:p>
            <a:r>
              <a:rPr lang="en-US" sz="1600" dirty="0">
                <a:latin typeface="Verdana" panose="020B0604030504040204" pitchFamily="34" charset="0"/>
                <a:ea typeface="Verdana" panose="020B0604030504040204" pitchFamily="34" charset="0"/>
              </a:rPr>
              <a:t>Achieves improved quality by applying business process modeling standards to clinical best practices, care pathways and workflows directly at the point of care</a:t>
            </a:r>
          </a:p>
          <a:p>
            <a:endParaRPr lang="en-US" sz="1600" dirty="0">
              <a:latin typeface="Verdana" panose="020B0604030504040204" pitchFamily="34" charset="0"/>
              <a:ea typeface="Verdana" panose="020B0604030504040204" pitchFamily="34" charset="0"/>
            </a:endParaRPr>
          </a:p>
          <a:p>
            <a:endParaRPr lang="en-US" sz="1600" dirty="0">
              <a:latin typeface="Verdana" panose="020B0604030504040204" pitchFamily="34" charset="0"/>
              <a:ea typeface="Verdana" panose="020B0604030504040204" pitchFamily="34" charset="0"/>
            </a:endParaRPr>
          </a:p>
          <a:p>
            <a:endParaRPr lang="en-US" sz="500" dirty="0">
              <a:latin typeface="Verdana" panose="020B0604030504040204" pitchFamily="34" charset="0"/>
              <a:ea typeface="Verdana" panose="020B0604030504040204" pitchFamily="34" charset="0"/>
            </a:endParaRPr>
          </a:p>
          <a:p>
            <a:r>
              <a:rPr lang="en-US" sz="1600" dirty="0">
                <a:latin typeface="Verdana" panose="020B0604030504040204" pitchFamily="34" charset="0"/>
                <a:ea typeface="Verdana" panose="020B0604030504040204" pitchFamily="34" charset="0"/>
              </a:rPr>
              <a:t>Combines BPMN™ with Case Management Model and Notation (CMMN™) and Decision Model and Notations (DMN™) to disseminate and leverage evidence-based best-practices</a:t>
            </a:r>
          </a:p>
          <a:p>
            <a:pPr marL="0" marR="0" lvl="0" indent="0" algn="l" defTabSz="914400" rtl="0" eaLnBrk="1" fontAlgn="auto" latinLnBrk="0" hangingPunct="1">
              <a:lnSpc>
                <a:spcPct val="100000"/>
              </a:lnSpc>
              <a:spcBef>
                <a:spcPts val="3600"/>
              </a:spcBef>
              <a:spcAft>
                <a:spcPts val="0"/>
              </a:spcAft>
              <a:buClrTx/>
              <a:buSzTx/>
              <a:buFontTx/>
              <a:buNone/>
              <a:tabLst/>
              <a:defRPr/>
            </a:pPr>
            <a:endParaRPr kumimoji="0" lang="en-US" sz="1600" b="0" i="1"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endParaRPr>
          </a:p>
        </p:txBody>
      </p:sp>
      <p:sp>
        <p:nvSpPr>
          <p:cNvPr id="21" name="Slide Number Placeholder 10">
            <a:extLst>
              <a:ext uri="{FF2B5EF4-FFF2-40B4-BE49-F238E27FC236}">
                <a16:creationId xmlns:a16="http://schemas.microsoft.com/office/drawing/2014/main" id="{AA448923-1B6C-48BA-8E55-54F180882A0D}"/>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23</a:t>
            </a:fld>
            <a:endParaRPr lang="en-US" dirty="0"/>
          </a:p>
        </p:txBody>
      </p:sp>
    </p:spTree>
    <p:extLst>
      <p:ext uri="{BB962C8B-B14F-4D97-AF65-F5344CB8AC3E}">
        <p14:creationId xmlns:p14="http://schemas.microsoft.com/office/powerpoint/2010/main" val="18099019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6DDDD-B13B-4D32-82F5-BE1F60FFED55}"/>
              </a:ext>
            </a:extLst>
          </p:cNvPr>
          <p:cNvSpPr>
            <a:spLocks noGrp="1"/>
          </p:cNvSpPr>
          <p:nvPr>
            <p:ph type="title"/>
          </p:nvPr>
        </p:nvSpPr>
        <p:spPr>
          <a:xfrm>
            <a:off x="1320800" y="198438"/>
            <a:ext cx="10261600" cy="487362"/>
          </a:xfrm>
        </p:spPr>
        <p:txBody>
          <a:bodyPr/>
          <a:lstStyle/>
          <a:p>
            <a:r>
              <a:rPr lang="en-US" dirty="0"/>
              <a:t>Confluence Overview </a:t>
            </a:r>
          </a:p>
        </p:txBody>
      </p:sp>
      <p:sp>
        <p:nvSpPr>
          <p:cNvPr id="3" name="Content Placeholder 2">
            <a:extLst>
              <a:ext uri="{FF2B5EF4-FFF2-40B4-BE49-F238E27FC236}">
                <a16:creationId xmlns:a16="http://schemas.microsoft.com/office/drawing/2014/main" id="{03C54503-F700-40AF-ADB6-142C80FE3CEF}"/>
              </a:ext>
            </a:extLst>
          </p:cNvPr>
          <p:cNvSpPr>
            <a:spLocks noGrp="1"/>
          </p:cNvSpPr>
          <p:nvPr>
            <p:ph idx="1"/>
          </p:nvPr>
        </p:nvSpPr>
        <p:spPr>
          <a:xfrm>
            <a:off x="609600" y="1387786"/>
            <a:ext cx="10972800" cy="4525963"/>
          </a:xfrm>
        </p:spPr>
        <p:txBody>
          <a:bodyPr/>
          <a:lstStyle/>
          <a:p>
            <a:pPr marL="0" indent="0">
              <a:buNone/>
            </a:pPr>
            <a:r>
              <a:rPr lang="en-US" b="1" dirty="0"/>
              <a:t>Designing Interoperable Clinical Practice Guidelines</a:t>
            </a:r>
          </a:p>
          <a:p>
            <a:r>
              <a:rPr lang="en-US" sz="1600" dirty="0"/>
              <a:t>Background</a:t>
            </a:r>
          </a:p>
          <a:p>
            <a:r>
              <a:rPr lang="en-US" sz="1600" dirty="0"/>
              <a:t>Mission and Value Statement</a:t>
            </a:r>
          </a:p>
          <a:p>
            <a:r>
              <a:rPr lang="en-US" sz="1600" dirty="0"/>
              <a:t>Objective</a:t>
            </a:r>
          </a:p>
          <a:p>
            <a:r>
              <a:rPr lang="en-US" sz="1600" dirty="0"/>
              <a:t>Operational Readiness </a:t>
            </a:r>
          </a:p>
          <a:p>
            <a:pPr lvl="1"/>
            <a:r>
              <a:rPr lang="en-US" sz="1600" dirty="0"/>
              <a:t>BPM+</a:t>
            </a:r>
          </a:p>
          <a:p>
            <a:pPr lvl="1"/>
            <a:r>
              <a:rPr lang="en-US" sz="1600" dirty="0"/>
              <a:t>Solor Terminology</a:t>
            </a:r>
          </a:p>
          <a:p>
            <a:pPr lvl="1"/>
            <a:r>
              <a:rPr lang="en-US" sz="1600" dirty="0"/>
              <a:t>Analysis Normal Form</a:t>
            </a:r>
          </a:p>
          <a:p>
            <a:pPr lvl="1"/>
            <a:r>
              <a:rPr lang="en-US" sz="1600" dirty="0"/>
              <a:t>Alignment to Existing Standards and Initiatives (e.g., HRO, LHS, FHIR)</a:t>
            </a:r>
          </a:p>
          <a:p>
            <a:r>
              <a:rPr lang="en-US" sz="1600" dirty="0"/>
              <a:t>Work Products</a:t>
            </a:r>
          </a:p>
          <a:p>
            <a:pPr lvl="1"/>
            <a:r>
              <a:rPr lang="en-US" sz="1600" dirty="0"/>
              <a:t>Notional Workflow</a:t>
            </a:r>
          </a:p>
          <a:p>
            <a:pPr lvl="1"/>
            <a:r>
              <a:rPr lang="en-US" sz="1600" dirty="0"/>
              <a:t>BPMN</a:t>
            </a:r>
          </a:p>
          <a:p>
            <a:pPr lvl="1"/>
            <a:r>
              <a:rPr lang="en-US" sz="1600" dirty="0"/>
              <a:t>Questionnaire</a:t>
            </a:r>
          </a:p>
          <a:p>
            <a:pPr lvl="1"/>
            <a:r>
              <a:rPr lang="en-US" sz="1600" dirty="0"/>
              <a:t>DMN</a:t>
            </a:r>
          </a:p>
        </p:txBody>
      </p:sp>
      <p:sp>
        <p:nvSpPr>
          <p:cNvPr id="5" name="Text Placeholder 4">
            <a:extLst>
              <a:ext uri="{FF2B5EF4-FFF2-40B4-BE49-F238E27FC236}">
                <a16:creationId xmlns:a16="http://schemas.microsoft.com/office/drawing/2014/main" id="{9FB0B30B-C7B1-4DFA-9D36-C1C784F4D5AD}"/>
              </a:ext>
            </a:extLst>
          </p:cNvPr>
          <p:cNvSpPr>
            <a:spLocks noGrp="1"/>
          </p:cNvSpPr>
          <p:nvPr>
            <p:ph type="body" sz="quarter" idx="13"/>
          </p:nvPr>
        </p:nvSpPr>
        <p:spPr>
          <a:xfrm>
            <a:off x="461818" y="944251"/>
            <a:ext cx="11425382" cy="417512"/>
          </a:xfrm>
        </p:spPr>
        <p:txBody>
          <a:bodyPr/>
          <a:lstStyle/>
          <a:p>
            <a:r>
              <a:rPr lang="en-US" sz="1300" dirty="0">
                <a:hlinkClick r:id="rId2"/>
              </a:rPr>
              <a:t>https://logica.atlassian.net/wiki/spaces/SOLOR/pages/924680274/Business+Process+Automation+BPA+Implementation+Guide+IG</a:t>
            </a:r>
            <a:endParaRPr lang="en-US" sz="1300" dirty="0"/>
          </a:p>
          <a:p>
            <a:endParaRPr lang="en-US" dirty="0"/>
          </a:p>
        </p:txBody>
      </p:sp>
      <p:sp>
        <p:nvSpPr>
          <p:cNvPr id="6" name="Slide Number Placeholder 10">
            <a:extLst>
              <a:ext uri="{FF2B5EF4-FFF2-40B4-BE49-F238E27FC236}">
                <a16:creationId xmlns:a16="http://schemas.microsoft.com/office/drawing/2014/main" id="{AFB49288-6C23-402A-8923-AFB848948F3A}"/>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24</a:t>
            </a:fld>
            <a:endParaRPr lang="en-US" dirty="0"/>
          </a:p>
        </p:txBody>
      </p:sp>
    </p:spTree>
    <p:extLst>
      <p:ext uri="{BB962C8B-B14F-4D97-AF65-F5344CB8AC3E}">
        <p14:creationId xmlns:p14="http://schemas.microsoft.com/office/powerpoint/2010/main" val="865612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E56EDAE-5E3A-4D8C-819E-59E29F5F6636}"/>
              </a:ext>
            </a:extLst>
          </p:cNvPr>
          <p:cNvSpPr>
            <a:spLocks noGrp="1"/>
          </p:cNvSpPr>
          <p:nvPr>
            <p:ph idx="1"/>
          </p:nvPr>
        </p:nvSpPr>
        <p:spPr/>
        <p:txBody>
          <a:bodyPr/>
          <a:lstStyle/>
          <a:p>
            <a:pPr algn="ctr"/>
            <a:r>
              <a:rPr lang="en-US" dirty="0"/>
              <a:t>Context</a:t>
            </a:r>
          </a:p>
        </p:txBody>
      </p:sp>
      <p:cxnSp>
        <p:nvCxnSpPr>
          <p:cNvPr id="3" name="Straight Connector 2">
            <a:extLst>
              <a:ext uri="{FF2B5EF4-FFF2-40B4-BE49-F238E27FC236}">
                <a16:creationId xmlns:a16="http://schemas.microsoft.com/office/drawing/2014/main" id="{CFF36E78-C7D6-4539-A6FA-0BBDF1935E75}"/>
              </a:ext>
            </a:extLst>
          </p:cNvPr>
          <p:cNvCxnSpPr>
            <a:cxnSpLocks/>
          </p:cNvCxnSpPr>
          <p:nvPr/>
        </p:nvCxnSpPr>
        <p:spPr>
          <a:xfrm>
            <a:off x="3775710" y="3677920"/>
            <a:ext cx="4667250" cy="0"/>
          </a:xfrm>
          <a:prstGeom prst="line">
            <a:avLst/>
          </a:prstGeom>
          <a:ln w="57150">
            <a:solidFill>
              <a:srgbClr val="801D3B"/>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300924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F269E-6488-4F6A-815D-82408814BE78}"/>
              </a:ext>
            </a:extLst>
          </p:cNvPr>
          <p:cNvSpPr>
            <a:spLocks noGrp="1"/>
          </p:cNvSpPr>
          <p:nvPr>
            <p:ph type="title"/>
          </p:nvPr>
        </p:nvSpPr>
        <p:spPr/>
        <p:txBody>
          <a:bodyPr/>
          <a:lstStyle/>
          <a:p>
            <a:r>
              <a:rPr lang="en-US" dirty="0"/>
              <a:t>transform COVID-19 CLINICAL WORKFLOWS</a:t>
            </a:r>
          </a:p>
        </p:txBody>
      </p:sp>
      <p:grpSp>
        <p:nvGrpSpPr>
          <p:cNvPr id="3" name="Group 2">
            <a:extLst>
              <a:ext uri="{FF2B5EF4-FFF2-40B4-BE49-F238E27FC236}">
                <a16:creationId xmlns:a16="http://schemas.microsoft.com/office/drawing/2014/main" id="{0AD38D0A-A8F3-45A0-8FC3-95E5D2D6300A}"/>
              </a:ext>
            </a:extLst>
          </p:cNvPr>
          <p:cNvGrpSpPr/>
          <p:nvPr/>
        </p:nvGrpSpPr>
        <p:grpSpPr>
          <a:xfrm>
            <a:off x="7000393" y="2058183"/>
            <a:ext cx="4152375" cy="4161262"/>
            <a:chOff x="439603" y="1136985"/>
            <a:chExt cx="6585508" cy="5690386"/>
          </a:xfrm>
        </p:grpSpPr>
        <p:sp>
          <p:nvSpPr>
            <p:cNvPr id="9" name="Content Placeholder 2">
              <a:extLst>
                <a:ext uri="{FF2B5EF4-FFF2-40B4-BE49-F238E27FC236}">
                  <a16:creationId xmlns:a16="http://schemas.microsoft.com/office/drawing/2014/main" id="{0E32550E-BB2E-4720-B339-DF8B307AEF35}"/>
                </a:ext>
              </a:extLst>
            </p:cNvPr>
            <p:cNvSpPr txBox="1">
              <a:spLocks/>
            </p:cNvSpPr>
            <p:nvPr/>
          </p:nvSpPr>
          <p:spPr>
            <a:xfrm>
              <a:off x="595317" y="1136985"/>
              <a:ext cx="4106781" cy="3288627"/>
            </a:xfrm>
            <a:prstGeom prst="rect">
              <a:avLst/>
            </a:prstGeom>
          </p:spPr>
          <p:txBody>
            <a:bodyPr anchor="ctr"/>
            <a:lstStyle>
              <a:lvl1pPr marL="342900" indent="-342900" algn="l" defTabSz="457200" rtl="0" eaLnBrk="1" fontAlgn="base" hangingPunct="1">
                <a:spcBef>
                  <a:spcPct val="20000"/>
                </a:spcBef>
                <a:spcAft>
                  <a:spcPct val="0"/>
                </a:spcAft>
                <a:buFont typeface="Arial" charset="0"/>
                <a:buChar char="•"/>
                <a:defRPr sz="1800" kern="1200">
                  <a:solidFill>
                    <a:schemeClr val="tx1"/>
                  </a:solidFill>
                  <a:latin typeface="Verdana" panose="020B0604030504040204" pitchFamily="34" charset="0"/>
                  <a:ea typeface="Verdana" panose="020B0604030504040204" pitchFamily="34" charset="0"/>
                  <a:cs typeface="ヒラギノ角ゴ Pro W3" charset="-128"/>
                </a:defRPr>
              </a:lvl1pPr>
              <a:lvl2pPr marL="742950" indent="-285750" algn="l" defTabSz="457200" rtl="0" eaLnBrk="1" fontAlgn="base" hangingPunct="1">
                <a:spcBef>
                  <a:spcPct val="20000"/>
                </a:spcBef>
                <a:spcAft>
                  <a:spcPct val="0"/>
                </a:spcAft>
                <a:buFont typeface="Arial" charset="0"/>
                <a:buChar char="–"/>
                <a:defRPr sz="1800" kern="1200">
                  <a:solidFill>
                    <a:schemeClr val="tx1"/>
                  </a:solidFill>
                  <a:latin typeface="Verdana" panose="020B0604030504040204" pitchFamily="34" charset="0"/>
                  <a:ea typeface="Verdana" panose="020B0604030504040204" pitchFamily="34" charset="0"/>
                  <a:cs typeface="ヒラギノ角ゴ Pro W3" charset="0"/>
                </a:defRPr>
              </a:lvl2pPr>
              <a:lvl3pPr marL="1143000" indent="-228600" algn="l" defTabSz="457200" rtl="0" eaLnBrk="1" fontAlgn="base" hangingPunct="1">
                <a:spcBef>
                  <a:spcPct val="20000"/>
                </a:spcBef>
                <a:spcAft>
                  <a:spcPct val="0"/>
                </a:spcAft>
                <a:buFont typeface="Arial" charset="0"/>
                <a:buChar char="•"/>
                <a:defRPr sz="1800" kern="1200">
                  <a:solidFill>
                    <a:schemeClr val="tx1"/>
                  </a:solidFill>
                  <a:latin typeface="Verdana" panose="020B0604030504040204" pitchFamily="34" charset="0"/>
                  <a:ea typeface="Verdana" panose="020B0604030504040204" pitchFamily="34" charset="0"/>
                  <a:cs typeface="ヒラギノ角ゴ Pro W3"/>
                </a:defRPr>
              </a:lvl3pPr>
              <a:lvl4pPr marL="1600200" indent="-228600" algn="l" defTabSz="457200" rtl="0" eaLnBrk="1" fontAlgn="base" hangingPunct="1">
                <a:spcBef>
                  <a:spcPct val="20000"/>
                </a:spcBef>
                <a:spcAft>
                  <a:spcPct val="0"/>
                </a:spcAft>
                <a:buFont typeface="Arial" charset="0"/>
                <a:buChar char="–"/>
                <a:defRPr sz="1800" kern="1200">
                  <a:solidFill>
                    <a:schemeClr val="tx1"/>
                  </a:solidFill>
                  <a:latin typeface="Verdana" panose="020B0604030504040204" pitchFamily="34" charset="0"/>
                  <a:ea typeface="Verdana" panose="020B0604030504040204" pitchFamily="34" charset="0"/>
                  <a:cs typeface="ヒラギノ角ゴ Pro W3"/>
                </a:defRPr>
              </a:lvl4pPr>
              <a:lvl5pPr marL="2057400" indent="-228600" algn="l" defTabSz="457200" rtl="0" eaLnBrk="1" fontAlgn="base" hangingPunct="1">
                <a:spcBef>
                  <a:spcPct val="20000"/>
                </a:spcBef>
                <a:spcAft>
                  <a:spcPct val="0"/>
                </a:spcAft>
                <a:buFont typeface="Arial" charset="0"/>
                <a:buChar char="»"/>
                <a:defRPr sz="1800" kern="1200">
                  <a:solidFill>
                    <a:schemeClr val="tx1"/>
                  </a:solidFill>
                  <a:latin typeface="Verdana" panose="020B0604030504040204" pitchFamily="34" charset="0"/>
                  <a:ea typeface="Verdana" panose="020B0604030504040204" pitchFamily="34" charset="0"/>
                  <a:cs typeface="ヒラギノ角ゴ Pro W3"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endParaRPr lang="en-US" i="1" dirty="0"/>
            </a:p>
          </p:txBody>
        </p:sp>
        <p:pic>
          <p:nvPicPr>
            <p:cNvPr id="4" name="Picture 3">
              <a:extLst>
                <a:ext uri="{FF2B5EF4-FFF2-40B4-BE49-F238E27FC236}">
                  <a16:creationId xmlns:a16="http://schemas.microsoft.com/office/drawing/2014/main" id="{6169E158-6CD1-4646-8D16-A154D251FCE9}"/>
                </a:ext>
              </a:extLst>
            </p:cNvPr>
            <p:cNvPicPr>
              <a:picLocks noChangeAspect="1"/>
            </p:cNvPicPr>
            <p:nvPr/>
          </p:nvPicPr>
          <p:blipFill rotWithShape="1">
            <a:blip r:embed="rId3"/>
            <a:srcRect l="-2" t="4786" r="21527"/>
            <a:stretch/>
          </p:blipFill>
          <p:spPr>
            <a:xfrm>
              <a:off x="439603" y="1287003"/>
              <a:ext cx="5823508" cy="4778368"/>
            </a:xfrm>
            <a:prstGeom prst="rect">
              <a:avLst/>
            </a:prstGeom>
            <a:ln w="3175">
              <a:solidFill>
                <a:schemeClr val="tx2"/>
              </a:solidFill>
            </a:ln>
          </p:spPr>
        </p:pic>
        <p:pic>
          <p:nvPicPr>
            <p:cNvPr id="10" name="Picture 9">
              <a:extLst>
                <a:ext uri="{FF2B5EF4-FFF2-40B4-BE49-F238E27FC236}">
                  <a16:creationId xmlns:a16="http://schemas.microsoft.com/office/drawing/2014/main" id="{1449673E-8C12-4CA7-A768-91B972572180}"/>
                </a:ext>
              </a:extLst>
            </p:cNvPr>
            <p:cNvPicPr>
              <a:picLocks noChangeAspect="1"/>
            </p:cNvPicPr>
            <p:nvPr/>
          </p:nvPicPr>
          <p:blipFill rotWithShape="1">
            <a:blip r:embed="rId3"/>
            <a:srcRect l="-2" t="4786" r="21527"/>
            <a:stretch/>
          </p:blipFill>
          <p:spPr>
            <a:xfrm>
              <a:off x="592003" y="1439403"/>
              <a:ext cx="5823508" cy="4778368"/>
            </a:xfrm>
            <a:prstGeom prst="rect">
              <a:avLst/>
            </a:prstGeom>
            <a:ln w="3175">
              <a:solidFill>
                <a:schemeClr val="tx2"/>
              </a:solidFill>
            </a:ln>
          </p:spPr>
        </p:pic>
        <p:pic>
          <p:nvPicPr>
            <p:cNvPr id="11" name="Picture 10">
              <a:extLst>
                <a:ext uri="{FF2B5EF4-FFF2-40B4-BE49-F238E27FC236}">
                  <a16:creationId xmlns:a16="http://schemas.microsoft.com/office/drawing/2014/main" id="{69A46A0C-569B-423C-9769-05282713726A}"/>
                </a:ext>
              </a:extLst>
            </p:cNvPr>
            <p:cNvPicPr>
              <a:picLocks noChangeAspect="1"/>
            </p:cNvPicPr>
            <p:nvPr/>
          </p:nvPicPr>
          <p:blipFill rotWithShape="1">
            <a:blip r:embed="rId3"/>
            <a:srcRect l="-2" t="4786" r="21527"/>
            <a:stretch/>
          </p:blipFill>
          <p:spPr>
            <a:xfrm>
              <a:off x="744403" y="1591803"/>
              <a:ext cx="5823508" cy="4778368"/>
            </a:xfrm>
            <a:prstGeom prst="rect">
              <a:avLst/>
            </a:prstGeom>
            <a:ln w="3175">
              <a:solidFill>
                <a:schemeClr val="tx2"/>
              </a:solidFill>
            </a:ln>
          </p:spPr>
        </p:pic>
        <p:pic>
          <p:nvPicPr>
            <p:cNvPr id="12" name="Picture 11">
              <a:extLst>
                <a:ext uri="{FF2B5EF4-FFF2-40B4-BE49-F238E27FC236}">
                  <a16:creationId xmlns:a16="http://schemas.microsoft.com/office/drawing/2014/main" id="{451A0187-AAA3-4E17-BA5A-99A9383912F9}"/>
                </a:ext>
              </a:extLst>
            </p:cNvPr>
            <p:cNvPicPr>
              <a:picLocks noChangeAspect="1"/>
            </p:cNvPicPr>
            <p:nvPr/>
          </p:nvPicPr>
          <p:blipFill rotWithShape="1">
            <a:blip r:embed="rId3"/>
            <a:srcRect l="-2" t="4786" r="21527"/>
            <a:stretch/>
          </p:blipFill>
          <p:spPr>
            <a:xfrm>
              <a:off x="896803" y="1744203"/>
              <a:ext cx="5823508" cy="4778368"/>
            </a:xfrm>
            <a:prstGeom prst="rect">
              <a:avLst/>
            </a:prstGeom>
            <a:ln w="3175">
              <a:solidFill>
                <a:schemeClr val="tx2"/>
              </a:solidFill>
            </a:ln>
          </p:spPr>
        </p:pic>
        <p:pic>
          <p:nvPicPr>
            <p:cNvPr id="13" name="Picture 12">
              <a:extLst>
                <a:ext uri="{FF2B5EF4-FFF2-40B4-BE49-F238E27FC236}">
                  <a16:creationId xmlns:a16="http://schemas.microsoft.com/office/drawing/2014/main" id="{97F04433-92F6-4E59-993F-2151A6F56948}"/>
                </a:ext>
              </a:extLst>
            </p:cNvPr>
            <p:cNvPicPr>
              <a:picLocks noChangeAspect="1"/>
            </p:cNvPicPr>
            <p:nvPr/>
          </p:nvPicPr>
          <p:blipFill rotWithShape="1">
            <a:blip r:embed="rId3"/>
            <a:srcRect l="-2" t="4786" r="21527"/>
            <a:stretch/>
          </p:blipFill>
          <p:spPr>
            <a:xfrm>
              <a:off x="1049203" y="1896603"/>
              <a:ext cx="5823508" cy="4778368"/>
            </a:xfrm>
            <a:prstGeom prst="rect">
              <a:avLst/>
            </a:prstGeom>
            <a:ln w="3175">
              <a:solidFill>
                <a:schemeClr val="tx2"/>
              </a:solidFill>
            </a:ln>
          </p:spPr>
        </p:pic>
        <p:pic>
          <p:nvPicPr>
            <p:cNvPr id="16" name="Picture 15">
              <a:extLst>
                <a:ext uri="{FF2B5EF4-FFF2-40B4-BE49-F238E27FC236}">
                  <a16:creationId xmlns:a16="http://schemas.microsoft.com/office/drawing/2014/main" id="{ECBBD190-7A8E-4107-850E-A3271DE1D536}"/>
                </a:ext>
              </a:extLst>
            </p:cNvPr>
            <p:cNvPicPr>
              <a:picLocks noChangeAspect="1"/>
            </p:cNvPicPr>
            <p:nvPr/>
          </p:nvPicPr>
          <p:blipFill rotWithShape="1">
            <a:blip r:embed="rId3"/>
            <a:srcRect l="-2" t="4786" r="21527"/>
            <a:stretch/>
          </p:blipFill>
          <p:spPr>
            <a:xfrm>
              <a:off x="1201603" y="2049003"/>
              <a:ext cx="5823508" cy="4778368"/>
            </a:xfrm>
            <a:prstGeom prst="rect">
              <a:avLst/>
            </a:prstGeom>
            <a:ln w="3175">
              <a:solidFill>
                <a:schemeClr val="tx2"/>
              </a:solidFill>
            </a:ln>
          </p:spPr>
        </p:pic>
      </p:grpSp>
      <p:grpSp>
        <p:nvGrpSpPr>
          <p:cNvPr id="8" name="Group 7">
            <a:extLst>
              <a:ext uri="{FF2B5EF4-FFF2-40B4-BE49-F238E27FC236}">
                <a16:creationId xmlns:a16="http://schemas.microsoft.com/office/drawing/2014/main" id="{0DC62DAE-EA5C-4F7B-A122-F381AAD5AF9A}"/>
              </a:ext>
            </a:extLst>
          </p:cNvPr>
          <p:cNvGrpSpPr/>
          <p:nvPr/>
        </p:nvGrpSpPr>
        <p:grpSpPr>
          <a:xfrm>
            <a:off x="804907" y="3075449"/>
            <a:ext cx="5819952" cy="1735341"/>
            <a:chOff x="380548" y="2846403"/>
            <a:chExt cx="5819952" cy="1735341"/>
          </a:xfrm>
        </p:grpSpPr>
        <p:sp>
          <p:nvSpPr>
            <p:cNvPr id="20" name="Freeform 8">
              <a:extLst>
                <a:ext uri="{FF2B5EF4-FFF2-40B4-BE49-F238E27FC236}">
                  <a16:creationId xmlns:a16="http://schemas.microsoft.com/office/drawing/2014/main" id="{DBE5C712-8272-44D1-A30A-31D5D3ADEC8D}"/>
                </a:ext>
              </a:extLst>
            </p:cNvPr>
            <p:cNvSpPr>
              <a:spLocks/>
            </p:cNvSpPr>
            <p:nvPr/>
          </p:nvSpPr>
          <p:spPr bwMode="auto">
            <a:xfrm>
              <a:off x="380548" y="2846403"/>
              <a:ext cx="863384" cy="1383762"/>
            </a:xfrm>
            <a:custGeom>
              <a:avLst/>
              <a:gdLst>
                <a:gd name="T0" fmla="*/ 221 w 1925"/>
                <a:gd name="T1" fmla="*/ 0 h 1529"/>
                <a:gd name="T2" fmla="*/ 1925 w 1925"/>
                <a:gd name="T3" fmla="*/ 0 h 1529"/>
                <a:gd name="T4" fmla="*/ 1925 w 1925"/>
                <a:gd name="T5" fmla="*/ 1529 h 1529"/>
                <a:gd name="T6" fmla="*/ 221 w 1925"/>
                <a:gd name="T7" fmla="*/ 1529 h 1529"/>
                <a:gd name="T8" fmla="*/ 0 w 1925"/>
                <a:gd name="T9" fmla="*/ 1308 h 1529"/>
                <a:gd name="T10" fmla="*/ 0 w 1925"/>
                <a:gd name="T11" fmla="*/ 221 h 1529"/>
                <a:gd name="T12" fmla="*/ 221 w 1925"/>
                <a:gd name="T13" fmla="*/ 0 h 1529"/>
              </a:gdLst>
              <a:ahLst/>
              <a:cxnLst>
                <a:cxn ang="0">
                  <a:pos x="T0" y="T1"/>
                </a:cxn>
                <a:cxn ang="0">
                  <a:pos x="T2" y="T3"/>
                </a:cxn>
                <a:cxn ang="0">
                  <a:pos x="T4" y="T5"/>
                </a:cxn>
                <a:cxn ang="0">
                  <a:pos x="T6" y="T7"/>
                </a:cxn>
                <a:cxn ang="0">
                  <a:pos x="T8" y="T9"/>
                </a:cxn>
                <a:cxn ang="0">
                  <a:pos x="T10" y="T11"/>
                </a:cxn>
                <a:cxn ang="0">
                  <a:pos x="T12" y="T13"/>
                </a:cxn>
              </a:cxnLst>
              <a:rect l="0" t="0" r="r" b="b"/>
              <a:pathLst>
                <a:path w="1925" h="1529">
                  <a:moveTo>
                    <a:pt x="221" y="0"/>
                  </a:moveTo>
                  <a:cubicBezTo>
                    <a:pt x="1925" y="0"/>
                    <a:pt x="1925" y="0"/>
                    <a:pt x="1925" y="0"/>
                  </a:cubicBezTo>
                  <a:cubicBezTo>
                    <a:pt x="1925" y="1529"/>
                    <a:pt x="1925" y="1529"/>
                    <a:pt x="1925" y="1529"/>
                  </a:cubicBezTo>
                  <a:cubicBezTo>
                    <a:pt x="221" y="1529"/>
                    <a:pt x="221" y="1529"/>
                    <a:pt x="221" y="1529"/>
                  </a:cubicBezTo>
                  <a:cubicBezTo>
                    <a:pt x="100" y="1529"/>
                    <a:pt x="0" y="1430"/>
                    <a:pt x="0" y="1308"/>
                  </a:cubicBezTo>
                  <a:cubicBezTo>
                    <a:pt x="0" y="221"/>
                    <a:pt x="0" y="221"/>
                    <a:pt x="0" y="221"/>
                  </a:cubicBezTo>
                  <a:cubicBezTo>
                    <a:pt x="0" y="100"/>
                    <a:pt x="100" y="0"/>
                    <a:pt x="221" y="0"/>
                  </a:cubicBezTo>
                  <a:close/>
                </a:path>
              </a:pathLst>
            </a:custGeom>
            <a:solidFill>
              <a:schemeClr val="tx2"/>
            </a:solidFill>
            <a:ln>
              <a:noFill/>
            </a:ln>
          </p:spPr>
          <p:txBody>
            <a:bodyPr vert="horz" wrap="square" lIns="91416" tIns="45708" rIns="91416" bIns="45708" numCol="1" anchor="t" anchorCtr="0" compatLnSpc="1">
              <a:prstTxWarp prst="textNoShape">
                <a:avLst/>
              </a:prstTxWarp>
            </a:bodyPr>
            <a:lstStyle/>
            <a:p>
              <a:endParaRPr lang="en-US" sz="3599" b="1" dirty="0">
                <a:latin typeface="Roboto Bold" charset="0"/>
              </a:endParaRPr>
            </a:p>
          </p:txBody>
        </p:sp>
        <p:sp>
          <p:nvSpPr>
            <p:cNvPr id="21" name="Freeform 9">
              <a:extLst>
                <a:ext uri="{FF2B5EF4-FFF2-40B4-BE49-F238E27FC236}">
                  <a16:creationId xmlns:a16="http://schemas.microsoft.com/office/drawing/2014/main" id="{08CC9E04-FD71-4196-81CA-084D64719258}"/>
                </a:ext>
              </a:extLst>
            </p:cNvPr>
            <p:cNvSpPr>
              <a:spLocks/>
            </p:cNvSpPr>
            <p:nvPr/>
          </p:nvSpPr>
          <p:spPr bwMode="auto">
            <a:xfrm>
              <a:off x="1234127" y="2846404"/>
              <a:ext cx="254236" cy="1735340"/>
            </a:xfrm>
            <a:custGeom>
              <a:avLst/>
              <a:gdLst>
                <a:gd name="T0" fmla="*/ 0 w 500"/>
                <a:gd name="T1" fmla="*/ 0 h 1693"/>
                <a:gd name="T2" fmla="*/ 500 w 500"/>
                <a:gd name="T3" fmla="*/ 343 h 1693"/>
                <a:gd name="T4" fmla="*/ 500 w 500"/>
                <a:gd name="T5" fmla="*/ 1693 h 1693"/>
                <a:gd name="T6" fmla="*/ 0 w 500"/>
                <a:gd name="T7" fmla="*/ 1350 h 1693"/>
                <a:gd name="T8" fmla="*/ 0 w 500"/>
                <a:gd name="T9" fmla="*/ 0 h 1693"/>
                <a:gd name="T10" fmla="*/ 0 w 500"/>
                <a:gd name="T11" fmla="*/ 0 h 1693"/>
              </a:gdLst>
              <a:ahLst/>
              <a:cxnLst>
                <a:cxn ang="0">
                  <a:pos x="T0" y="T1"/>
                </a:cxn>
                <a:cxn ang="0">
                  <a:pos x="T2" y="T3"/>
                </a:cxn>
                <a:cxn ang="0">
                  <a:pos x="T4" y="T5"/>
                </a:cxn>
                <a:cxn ang="0">
                  <a:pos x="T6" y="T7"/>
                </a:cxn>
                <a:cxn ang="0">
                  <a:pos x="T8" y="T9"/>
                </a:cxn>
                <a:cxn ang="0">
                  <a:pos x="T10" y="T11"/>
                </a:cxn>
              </a:cxnLst>
              <a:rect l="0" t="0" r="r" b="b"/>
              <a:pathLst>
                <a:path w="500" h="1693">
                  <a:moveTo>
                    <a:pt x="0" y="0"/>
                  </a:moveTo>
                  <a:lnTo>
                    <a:pt x="500" y="343"/>
                  </a:lnTo>
                  <a:lnTo>
                    <a:pt x="500" y="1693"/>
                  </a:lnTo>
                  <a:lnTo>
                    <a:pt x="0" y="1350"/>
                  </a:lnTo>
                  <a:lnTo>
                    <a:pt x="0" y="0"/>
                  </a:lnTo>
                  <a:lnTo>
                    <a:pt x="0" y="0"/>
                  </a:lnTo>
                  <a:close/>
                </a:path>
              </a:pathLst>
            </a:custGeom>
            <a:solidFill>
              <a:schemeClr val="tx2">
                <a:lumMod val="75000"/>
              </a:schemeClr>
            </a:solidFill>
            <a:ln>
              <a:noFill/>
            </a:ln>
          </p:spPr>
          <p:txBody>
            <a:bodyPr vert="horz" wrap="square" lIns="91416" tIns="45708" rIns="91416" bIns="45708" numCol="1" anchor="t" anchorCtr="0" compatLnSpc="1">
              <a:prstTxWarp prst="textNoShape">
                <a:avLst/>
              </a:prstTxWarp>
            </a:bodyPr>
            <a:lstStyle/>
            <a:p>
              <a:endParaRPr lang="en-US" sz="3599" b="1" dirty="0">
                <a:latin typeface="Roboto Bold" charset="0"/>
              </a:endParaRPr>
            </a:p>
          </p:txBody>
        </p:sp>
        <p:sp>
          <p:nvSpPr>
            <p:cNvPr id="22" name="Freeform 10">
              <a:extLst>
                <a:ext uri="{FF2B5EF4-FFF2-40B4-BE49-F238E27FC236}">
                  <a16:creationId xmlns:a16="http://schemas.microsoft.com/office/drawing/2014/main" id="{B1AA5BA5-C223-4E06-9F12-7C8B2BA9F588}"/>
                </a:ext>
              </a:extLst>
            </p:cNvPr>
            <p:cNvSpPr>
              <a:spLocks/>
            </p:cNvSpPr>
            <p:nvPr/>
          </p:nvSpPr>
          <p:spPr bwMode="auto">
            <a:xfrm>
              <a:off x="1474305" y="3197622"/>
              <a:ext cx="4726195" cy="1383762"/>
            </a:xfrm>
            <a:custGeom>
              <a:avLst/>
              <a:gdLst>
                <a:gd name="T0" fmla="*/ 0 w 6193"/>
                <a:gd name="T1" fmla="*/ 0 h 1529"/>
                <a:gd name="T2" fmla="*/ 5976 w 6193"/>
                <a:gd name="T3" fmla="*/ 0 h 1529"/>
                <a:gd name="T4" fmla="*/ 6193 w 6193"/>
                <a:gd name="T5" fmla="*/ 217 h 1529"/>
                <a:gd name="T6" fmla="*/ 6193 w 6193"/>
                <a:gd name="T7" fmla="*/ 1313 h 1529"/>
                <a:gd name="T8" fmla="*/ 5976 w 6193"/>
                <a:gd name="T9" fmla="*/ 1529 h 1529"/>
                <a:gd name="T10" fmla="*/ 0 w 6193"/>
                <a:gd name="T11" fmla="*/ 1529 h 1529"/>
                <a:gd name="T12" fmla="*/ 0 w 6193"/>
                <a:gd name="T13" fmla="*/ 0 h 1529"/>
              </a:gdLst>
              <a:ahLst/>
              <a:cxnLst>
                <a:cxn ang="0">
                  <a:pos x="T0" y="T1"/>
                </a:cxn>
                <a:cxn ang="0">
                  <a:pos x="T2" y="T3"/>
                </a:cxn>
                <a:cxn ang="0">
                  <a:pos x="T4" y="T5"/>
                </a:cxn>
                <a:cxn ang="0">
                  <a:pos x="T6" y="T7"/>
                </a:cxn>
                <a:cxn ang="0">
                  <a:pos x="T8" y="T9"/>
                </a:cxn>
                <a:cxn ang="0">
                  <a:pos x="T10" y="T11"/>
                </a:cxn>
                <a:cxn ang="0">
                  <a:pos x="T12" y="T13"/>
                </a:cxn>
              </a:cxnLst>
              <a:rect l="0" t="0" r="r" b="b"/>
              <a:pathLst>
                <a:path w="6193" h="1529">
                  <a:moveTo>
                    <a:pt x="0" y="0"/>
                  </a:moveTo>
                  <a:cubicBezTo>
                    <a:pt x="5976" y="0"/>
                    <a:pt x="5976" y="0"/>
                    <a:pt x="5976" y="0"/>
                  </a:cubicBezTo>
                  <a:cubicBezTo>
                    <a:pt x="6095" y="0"/>
                    <a:pt x="6193" y="98"/>
                    <a:pt x="6193" y="217"/>
                  </a:cubicBezTo>
                  <a:cubicBezTo>
                    <a:pt x="6193" y="1313"/>
                    <a:pt x="6193" y="1313"/>
                    <a:pt x="6193" y="1313"/>
                  </a:cubicBezTo>
                  <a:cubicBezTo>
                    <a:pt x="6193" y="1432"/>
                    <a:pt x="6095" y="1529"/>
                    <a:pt x="5976" y="1529"/>
                  </a:cubicBezTo>
                  <a:cubicBezTo>
                    <a:pt x="0" y="1529"/>
                    <a:pt x="0" y="1529"/>
                    <a:pt x="0" y="1529"/>
                  </a:cubicBezTo>
                  <a:cubicBezTo>
                    <a:pt x="0" y="0"/>
                    <a:pt x="0" y="0"/>
                    <a:pt x="0" y="0"/>
                  </a:cubicBezTo>
                  <a:close/>
                </a:path>
              </a:pathLst>
            </a:custGeom>
            <a:solidFill>
              <a:schemeClr val="tx2"/>
            </a:solidFill>
            <a:ln>
              <a:noFill/>
            </a:ln>
          </p:spPr>
          <p:txBody>
            <a:bodyPr vert="horz" wrap="square" lIns="91416" tIns="45708" rIns="91416" bIns="45708" numCol="1" anchor="t" anchorCtr="0" compatLnSpc="1">
              <a:prstTxWarp prst="textNoShape">
                <a:avLst/>
              </a:prstTxWarp>
            </a:bodyPr>
            <a:lstStyle/>
            <a:p>
              <a:endParaRPr lang="en-US" sz="3599" b="1" dirty="0">
                <a:latin typeface="Roboto Bold" charset="0"/>
              </a:endParaRPr>
            </a:p>
          </p:txBody>
        </p:sp>
        <p:sp>
          <p:nvSpPr>
            <p:cNvPr id="29" name="TextBox 28">
              <a:extLst>
                <a:ext uri="{FF2B5EF4-FFF2-40B4-BE49-F238E27FC236}">
                  <a16:creationId xmlns:a16="http://schemas.microsoft.com/office/drawing/2014/main" id="{00603A05-DC4F-41D7-9961-A6B6AF29C070}"/>
                </a:ext>
              </a:extLst>
            </p:cNvPr>
            <p:cNvSpPr txBox="1"/>
            <p:nvPr/>
          </p:nvSpPr>
          <p:spPr>
            <a:xfrm>
              <a:off x="1501641" y="3391036"/>
              <a:ext cx="4525600" cy="1015663"/>
            </a:xfrm>
            <a:prstGeom prst="rect">
              <a:avLst/>
            </a:prstGeom>
            <a:noFill/>
          </p:spPr>
          <p:txBody>
            <a:bodyPr wrap="square" rtlCol="0">
              <a:spAutoFit/>
            </a:bodyPr>
            <a:lstStyle/>
            <a:p>
              <a:r>
                <a:rPr lang="en-US" sz="2000" dirty="0">
                  <a:solidFill>
                    <a:schemeClr val="bg1"/>
                  </a:solidFill>
                  <a:latin typeface="Verdana" panose="020B0604030504040204" pitchFamily="34" charset="0"/>
                  <a:ea typeface="Verdana" panose="020B0604030504040204" pitchFamily="34" charset="0"/>
                  <a:cs typeface="Verdana" panose="020B0604030504040204" pitchFamily="34" charset="0"/>
                </a:rPr>
                <a:t>With provider consultation, utilize BPM+, Solor, Analysis Normal Form</a:t>
              </a:r>
            </a:p>
          </p:txBody>
        </p:sp>
        <p:sp>
          <p:nvSpPr>
            <p:cNvPr id="31" name="TextBox 30">
              <a:extLst>
                <a:ext uri="{FF2B5EF4-FFF2-40B4-BE49-F238E27FC236}">
                  <a16:creationId xmlns:a16="http://schemas.microsoft.com/office/drawing/2014/main" id="{CC5A2C2C-294F-4867-A1C6-A0FC0D7476E4}"/>
                </a:ext>
              </a:extLst>
            </p:cNvPr>
            <p:cNvSpPr txBox="1"/>
            <p:nvPr/>
          </p:nvSpPr>
          <p:spPr>
            <a:xfrm rot="16200000">
              <a:off x="379165" y="3304727"/>
              <a:ext cx="840750" cy="369332"/>
            </a:xfrm>
            <a:prstGeom prst="rect">
              <a:avLst/>
            </a:prstGeom>
            <a:noFill/>
          </p:spPr>
          <p:txBody>
            <a:bodyPr wrap="square" rtlCol="0">
              <a:spAutoFit/>
            </a:bodyPr>
            <a:lstStyle/>
            <a:p>
              <a:r>
                <a:rPr lang="en-US" b="1" dirty="0">
                  <a:solidFill>
                    <a:schemeClr val="bg1"/>
                  </a:solidFill>
                  <a:latin typeface="Verdana" panose="020B0604030504040204" pitchFamily="34" charset="0"/>
                  <a:ea typeface="Verdana" panose="020B0604030504040204" pitchFamily="34" charset="0"/>
                  <a:cs typeface="Verdana" panose="020B0604030504040204" pitchFamily="34" charset="0"/>
                </a:rPr>
                <a:t>HOW</a:t>
              </a:r>
              <a:endParaRPr lang="en-US" sz="2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grpSp>
      <p:grpSp>
        <p:nvGrpSpPr>
          <p:cNvPr id="6" name="Group 5">
            <a:extLst>
              <a:ext uri="{FF2B5EF4-FFF2-40B4-BE49-F238E27FC236}">
                <a16:creationId xmlns:a16="http://schemas.microsoft.com/office/drawing/2014/main" id="{AD0FE429-0FB1-43A7-AD5C-615ACE040B95}"/>
              </a:ext>
            </a:extLst>
          </p:cNvPr>
          <p:cNvGrpSpPr/>
          <p:nvPr/>
        </p:nvGrpSpPr>
        <p:grpSpPr>
          <a:xfrm>
            <a:off x="804907" y="4617019"/>
            <a:ext cx="5819952" cy="1735340"/>
            <a:chOff x="380548" y="4600665"/>
            <a:chExt cx="5819952" cy="1735340"/>
          </a:xfrm>
        </p:grpSpPr>
        <p:sp>
          <p:nvSpPr>
            <p:cNvPr id="23" name="Freeform 11">
              <a:extLst>
                <a:ext uri="{FF2B5EF4-FFF2-40B4-BE49-F238E27FC236}">
                  <a16:creationId xmlns:a16="http://schemas.microsoft.com/office/drawing/2014/main" id="{B453F8C1-80B0-4B5F-AEE4-DF4E22E4F57D}"/>
                </a:ext>
              </a:extLst>
            </p:cNvPr>
            <p:cNvSpPr>
              <a:spLocks/>
            </p:cNvSpPr>
            <p:nvPr/>
          </p:nvSpPr>
          <p:spPr bwMode="auto">
            <a:xfrm>
              <a:off x="380548" y="4600665"/>
              <a:ext cx="863384" cy="1383762"/>
            </a:xfrm>
            <a:custGeom>
              <a:avLst/>
              <a:gdLst>
                <a:gd name="T0" fmla="*/ 221 w 1925"/>
                <a:gd name="T1" fmla="*/ 0 h 1529"/>
                <a:gd name="T2" fmla="*/ 1925 w 1925"/>
                <a:gd name="T3" fmla="*/ 0 h 1529"/>
                <a:gd name="T4" fmla="*/ 1925 w 1925"/>
                <a:gd name="T5" fmla="*/ 1529 h 1529"/>
                <a:gd name="T6" fmla="*/ 221 w 1925"/>
                <a:gd name="T7" fmla="*/ 1529 h 1529"/>
                <a:gd name="T8" fmla="*/ 0 w 1925"/>
                <a:gd name="T9" fmla="*/ 1308 h 1529"/>
                <a:gd name="T10" fmla="*/ 0 w 1925"/>
                <a:gd name="T11" fmla="*/ 222 h 1529"/>
                <a:gd name="T12" fmla="*/ 221 w 1925"/>
                <a:gd name="T13" fmla="*/ 0 h 1529"/>
              </a:gdLst>
              <a:ahLst/>
              <a:cxnLst>
                <a:cxn ang="0">
                  <a:pos x="T0" y="T1"/>
                </a:cxn>
                <a:cxn ang="0">
                  <a:pos x="T2" y="T3"/>
                </a:cxn>
                <a:cxn ang="0">
                  <a:pos x="T4" y="T5"/>
                </a:cxn>
                <a:cxn ang="0">
                  <a:pos x="T6" y="T7"/>
                </a:cxn>
                <a:cxn ang="0">
                  <a:pos x="T8" y="T9"/>
                </a:cxn>
                <a:cxn ang="0">
                  <a:pos x="T10" y="T11"/>
                </a:cxn>
                <a:cxn ang="0">
                  <a:pos x="T12" y="T13"/>
                </a:cxn>
              </a:cxnLst>
              <a:rect l="0" t="0" r="r" b="b"/>
              <a:pathLst>
                <a:path w="1925" h="1529">
                  <a:moveTo>
                    <a:pt x="221" y="0"/>
                  </a:moveTo>
                  <a:cubicBezTo>
                    <a:pt x="1925" y="0"/>
                    <a:pt x="1925" y="0"/>
                    <a:pt x="1925" y="0"/>
                  </a:cubicBezTo>
                  <a:cubicBezTo>
                    <a:pt x="1925" y="1529"/>
                    <a:pt x="1925" y="1529"/>
                    <a:pt x="1925" y="1529"/>
                  </a:cubicBezTo>
                  <a:cubicBezTo>
                    <a:pt x="221" y="1529"/>
                    <a:pt x="221" y="1529"/>
                    <a:pt x="221" y="1529"/>
                  </a:cubicBezTo>
                  <a:cubicBezTo>
                    <a:pt x="100" y="1529"/>
                    <a:pt x="0" y="1430"/>
                    <a:pt x="0" y="1308"/>
                  </a:cubicBezTo>
                  <a:cubicBezTo>
                    <a:pt x="0" y="222"/>
                    <a:pt x="0" y="222"/>
                    <a:pt x="0" y="222"/>
                  </a:cubicBezTo>
                  <a:cubicBezTo>
                    <a:pt x="0" y="100"/>
                    <a:pt x="100" y="0"/>
                    <a:pt x="221" y="0"/>
                  </a:cubicBezTo>
                  <a:close/>
                </a:path>
              </a:pathLst>
            </a:custGeom>
            <a:solidFill>
              <a:schemeClr val="accent2"/>
            </a:solidFill>
            <a:ln>
              <a:noFill/>
            </a:ln>
          </p:spPr>
          <p:txBody>
            <a:bodyPr vert="horz" wrap="square" lIns="91416" tIns="45708" rIns="91416" bIns="45708" numCol="1" anchor="t" anchorCtr="0" compatLnSpc="1">
              <a:prstTxWarp prst="textNoShape">
                <a:avLst/>
              </a:prstTxWarp>
            </a:bodyPr>
            <a:lstStyle/>
            <a:p>
              <a:endParaRPr lang="en-US" sz="3599" b="1" dirty="0">
                <a:latin typeface="Roboto Bold" charset="0"/>
              </a:endParaRPr>
            </a:p>
          </p:txBody>
        </p:sp>
        <p:sp>
          <p:nvSpPr>
            <p:cNvPr id="24" name="Freeform 12">
              <a:extLst>
                <a:ext uri="{FF2B5EF4-FFF2-40B4-BE49-F238E27FC236}">
                  <a16:creationId xmlns:a16="http://schemas.microsoft.com/office/drawing/2014/main" id="{00113378-170E-40DA-B638-0CBDD4E8F9FC}"/>
                </a:ext>
              </a:extLst>
            </p:cNvPr>
            <p:cNvSpPr>
              <a:spLocks/>
            </p:cNvSpPr>
            <p:nvPr/>
          </p:nvSpPr>
          <p:spPr bwMode="auto">
            <a:xfrm>
              <a:off x="1234127" y="4600665"/>
              <a:ext cx="254236" cy="1735340"/>
            </a:xfrm>
            <a:custGeom>
              <a:avLst/>
              <a:gdLst>
                <a:gd name="T0" fmla="*/ 0 w 500"/>
                <a:gd name="T1" fmla="*/ 0 h 1693"/>
                <a:gd name="T2" fmla="*/ 500 w 500"/>
                <a:gd name="T3" fmla="*/ 344 h 1693"/>
                <a:gd name="T4" fmla="*/ 500 w 500"/>
                <a:gd name="T5" fmla="*/ 1693 h 1693"/>
                <a:gd name="T6" fmla="*/ 0 w 500"/>
                <a:gd name="T7" fmla="*/ 1350 h 1693"/>
                <a:gd name="T8" fmla="*/ 0 w 500"/>
                <a:gd name="T9" fmla="*/ 0 h 1693"/>
                <a:gd name="T10" fmla="*/ 0 w 500"/>
                <a:gd name="T11" fmla="*/ 0 h 1693"/>
              </a:gdLst>
              <a:ahLst/>
              <a:cxnLst>
                <a:cxn ang="0">
                  <a:pos x="T0" y="T1"/>
                </a:cxn>
                <a:cxn ang="0">
                  <a:pos x="T2" y="T3"/>
                </a:cxn>
                <a:cxn ang="0">
                  <a:pos x="T4" y="T5"/>
                </a:cxn>
                <a:cxn ang="0">
                  <a:pos x="T6" y="T7"/>
                </a:cxn>
                <a:cxn ang="0">
                  <a:pos x="T8" y="T9"/>
                </a:cxn>
                <a:cxn ang="0">
                  <a:pos x="T10" y="T11"/>
                </a:cxn>
              </a:cxnLst>
              <a:rect l="0" t="0" r="r" b="b"/>
              <a:pathLst>
                <a:path w="500" h="1693">
                  <a:moveTo>
                    <a:pt x="0" y="0"/>
                  </a:moveTo>
                  <a:lnTo>
                    <a:pt x="500" y="344"/>
                  </a:lnTo>
                  <a:lnTo>
                    <a:pt x="500" y="1693"/>
                  </a:lnTo>
                  <a:lnTo>
                    <a:pt x="0" y="1350"/>
                  </a:lnTo>
                  <a:lnTo>
                    <a:pt x="0" y="0"/>
                  </a:lnTo>
                  <a:lnTo>
                    <a:pt x="0" y="0"/>
                  </a:lnTo>
                  <a:close/>
                </a:path>
              </a:pathLst>
            </a:custGeom>
            <a:solidFill>
              <a:schemeClr val="accent2">
                <a:lumMod val="75000"/>
              </a:schemeClr>
            </a:solidFill>
            <a:ln>
              <a:noFill/>
            </a:ln>
          </p:spPr>
          <p:txBody>
            <a:bodyPr vert="horz" wrap="square" lIns="91416" tIns="45708" rIns="91416" bIns="45708" numCol="1" anchor="t" anchorCtr="0" compatLnSpc="1">
              <a:prstTxWarp prst="textNoShape">
                <a:avLst/>
              </a:prstTxWarp>
            </a:bodyPr>
            <a:lstStyle/>
            <a:p>
              <a:endParaRPr lang="en-US" sz="3599" b="1" dirty="0">
                <a:latin typeface="Roboto Bold" charset="0"/>
              </a:endParaRPr>
            </a:p>
          </p:txBody>
        </p:sp>
        <p:sp>
          <p:nvSpPr>
            <p:cNvPr id="25" name="Freeform 13">
              <a:extLst>
                <a:ext uri="{FF2B5EF4-FFF2-40B4-BE49-F238E27FC236}">
                  <a16:creationId xmlns:a16="http://schemas.microsoft.com/office/drawing/2014/main" id="{0BFF0E37-B64A-4D83-8D15-5FA6AC94DC08}"/>
                </a:ext>
              </a:extLst>
            </p:cNvPr>
            <p:cNvSpPr>
              <a:spLocks/>
            </p:cNvSpPr>
            <p:nvPr/>
          </p:nvSpPr>
          <p:spPr bwMode="auto">
            <a:xfrm>
              <a:off x="1474305" y="4952396"/>
              <a:ext cx="4726195" cy="1382735"/>
            </a:xfrm>
            <a:custGeom>
              <a:avLst/>
              <a:gdLst>
                <a:gd name="T0" fmla="*/ 0 w 6193"/>
                <a:gd name="T1" fmla="*/ 0 h 1528"/>
                <a:gd name="T2" fmla="*/ 5976 w 6193"/>
                <a:gd name="T3" fmla="*/ 0 h 1528"/>
                <a:gd name="T4" fmla="*/ 6193 w 6193"/>
                <a:gd name="T5" fmla="*/ 216 h 1528"/>
                <a:gd name="T6" fmla="*/ 6193 w 6193"/>
                <a:gd name="T7" fmla="*/ 1312 h 1528"/>
                <a:gd name="T8" fmla="*/ 5976 w 6193"/>
                <a:gd name="T9" fmla="*/ 1528 h 1528"/>
                <a:gd name="T10" fmla="*/ 0 w 6193"/>
                <a:gd name="T11" fmla="*/ 1528 h 1528"/>
                <a:gd name="T12" fmla="*/ 0 w 6193"/>
                <a:gd name="T13" fmla="*/ 0 h 1528"/>
              </a:gdLst>
              <a:ahLst/>
              <a:cxnLst>
                <a:cxn ang="0">
                  <a:pos x="T0" y="T1"/>
                </a:cxn>
                <a:cxn ang="0">
                  <a:pos x="T2" y="T3"/>
                </a:cxn>
                <a:cxn ang="0">
                  <a:pos x="T4" y="T5"/>
                </a:cxn>
                <a:cxn ang="0">
                  <a:pos x="T6" y="T7"/>
                </a:cxn>
                <a:cxn ang="0">
                  <a:pos x="T8" y="T9"/>
                </a:cxn>
                <a:cxn ang="0">
                  <a:pos x="T10" y="T11"/>
                </a:cxn>
                <a:cxn ang="0">
                  <a:pos x="T12" y="T13"/>
                </a:cxn>
              </a:cxnLst>
              <a:rect l="0" t="0" r="r" b="b"/>
              <a:pathLst>
                <a:path w="6193" h="1528">
                  <a:moveTo>
                    <a:pt x="0" y="0"/>
                  </a:moveTo>
                  <a:cubicBezTo>
                    <a:pt x="5976" y="0"/>
                    <a:pt x="5976" y="0"/>
                    <a:pt x="5976" y="0"/>
                  </a:cubicBezTo>
                  <a:cubicBezTo>
                    <a:pt x="6095" y="0"/>
                    <a:pt x="6193" y="97"/>
                    <a:pt x="6193" y="216"/>
                  </a:cubicBezTo>
                  <a:cubicBezTo>
                    <a:pt x="6193" y="1312"/>
                    <a:pt x="6193" y="1312"/>
                    <a:pt x="6193" y="1312"/>
                  </a:cubicBezTo>
                  <a:cubicBezTo>
                    <a:pt x="6193" y="1431"/>
                    <a:pt x="6095" y="1528"/>
                    <a:pt x="5976" y="1528"/>
                  </a:cubicBezTo>
                  <a:cubicBezTo>
                    <a:pt x="0" y="1528"/>
                    <a:pt x="0" y="1528"/>
                    <a:pt x="0" y="1528"/>
                  </a:cubicBezTo>
                  <a:cubicBezTo>
                    <a:pt x="0" y="0"/>
                    <a:pt x="0" y="0"/>
                    <a:pt x="0" y="0"/>
                  </a:cubicBezTo>
                  <a:close/>
                </a:path>
              </a:pathLst>
            </a:custGeom>
            <a:solidFill>
              <a:schemeClr val="accent2"/>
            </a:solidFill>
            <a:ln>
              <a:noFill/>
            </a:ln>
          </p:spPr>
          <p:txBody>
            <a:bodyPr vert="horz" wrap="square" lIns="91416" tIns="45708" rIns="91416" bIns="45708" numCol="1" anchor="t" anchorCtr="0" compatLnSpc="1">
              <a:prstTxWarp prst="textNoShape">
                <a:avLst/>
              </a:prstTxWarp>
            </a:bodyPr>
            <a:lstStyle/>
            <a:p>
              <a:endParaRPr lang="en-US" sz="3599" b="1" dirty="0">
                <a:latin typeface="Roboto Bold" charset="0"/>
              </a:endParaRPr>
            </a:p>
          </p:txBody>
        </p:sp>
        <p:sp>
          <p:nvSpPr>
            <p:cNvPr id="30" name="TextBox 29">
              <a:extLst>
                <a:ext uri="{FF2B5EF4-FFF2-40B4-BE49-F238E27FC236}">
                  <a16:creationId xmlns:a16="http://schemas.microsoft.com/office/drawing/2014/main" id="{C1352A65-D185-45B9-B710-C6F78803FEF1}"/>
                </a:ext>
              </a:extLst>
            </p:cNvPr>
            <p:cNvSpPr txBox="1"/>
            <p:nvPr/>
          </p:nvSpPr>
          <p:spPr>
            <a:xfrm>
              <a:off x="1480354" y="4982043"/>
              <a:ext cx="4525600" cy="1323439"/>
            </a:xfrm>
            <a:prstGeom prst="rect">
              <a:avLst/>
            </a:prstGeom>
            <a:noFill/>
          </p:spPr>
          <p:txBody>
            <a:bodyPr wrap="square" rtlCol="0">
              <a:spAutoFit/>
            </a:bodyPr>
            <a:lstStyle/>
            <a:p>
              <a:r>
                <a:rPr lang="en-US" sz="2000" dirty="0">
                  <a:solidFill>
                    <a:schemeClr val="bg1"/>
                  </a:solidFill>
                  <a:latin typeface="Verdana" panose="020B0604030504040204" pitchFamily="34" charset="0"/>
                  <a:ea typeface="Verdana" panose="020B0604030504040204" pitchFamily="34" charset="0"/>
                  <a:cs typeface="Verdana" panose="020B0604030504040204" pitchFamily="34" charset="0"/>
                </a:rPr>
                <a:t>To standardize procedural knowledge by transforming clinical decision into computable inputs and outputs </a:t>
              </a:r>
            </a:p>
          </p:txBody>
        </p:sp>
        <p:sp>
          <p:nvSpPr>
            <p:cNvPr id="32" name="TextBox 31">
              <a:extLst>
                <a:ext uri="{FF2B5EF4-FFF2-40B4-BE49-F238E27FC236}">
                  <a16:creationId xmlns:a16="http://schemas.microsoft.com/office/drawing/2014/main" id="{40515313-666A-4B80-908D-F652993D1451}"/>
                </a:ext>
              </a:extLst>
            </p:cNvPr>
            <p:cNvSpPr txBox="1"/>
            <p:nvPr/>
          </p:nvSpPr>
          <p:spPr>
            <a:xfrm rot="16200000">
              <a:off x="375318" y="5064549"/>
              <a:ext cx="840750" cy="369332"/>
            </a:xfrm>
            <a:prstGeom prst="rect">
              <a:avLst/>
            </a:prstGeom>
            <a:noFill/>
          </p:spPr>
          <p:txBody>
            <a:bodyPr wrap="square" rtlCol="0">
              <a:spAutoFit/>
            </a:bodyPr>
            <a:lstStyle/>
            <a:p>
              <a:r>
                <a:rPr lang="en-US" b="1" dirty="0">
                  <a:solidFill>
                    <a:schemeClr val="bg1"/>
                  </a:solidFill>
                  <a:latin typeface="Verdana" panose="020B0604030504040204" pitchFamily="34" charset="0"/>
                  <a:ea typeface="Verdana" panose="020B0604030504040204" pitchFamily="34" charset="0"/>
                  <a:cs typeface="Verdana" panose="020B0604030504040204" pitchFamily="34" charset="0"/>
                </a:rPr>
                <a:t>WHY</a:t>
              </a:r>
              <a:endParaRPr lang="en-US" sz="20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grpSp>
      <p:grpSp>
        <p:nvGrpSpPr>
          <p:cNvPr id="34" name="Group 33">
            <a:extLst>
              <a:ext uri="{FF2B5EF4-FFF2-40B4-BE49-F238E27FC236}">
                <a16:creationId xmlns:a16="http://schemas.microsoft.com/office/drawing/2014/main" id="{373728D7-68DB-4479-BCD6-34F3E469B5FD}"/>
              </a:ext>
            </a:extLst>
          </p:cNvPr>
          <p:cNvGrpSpPr/>
          <p:nvPr/>
        </p:nvGrpSpPr>
        <p:grpSpPr>
          <a:xfrm>
            <a:off x="804907" y="1533880"/>
            <a:ext cx="5819952" cy="1735340"/>
            <a:chOff x="380548" y="1091455"/>
            <a:chExt cx="5819952" cy="1735340"/>
          </a:xfrm>
        </p:grpSpPr>
        <p:sp>
          <p:nvSpPr>
            <p:cNvPr id="17" name="Freeform 5">
              <a:extLst>
                <a:ext uri="{FF2B5EF4-FFF2-40B4-BE49-F238E27FC236}">
                  <a16:creationId xmlns:a16="http://schemas.microsoft.com/office/drawing/2014/main" id="{230D79F2-ADF8-4F8E-8A7F-486D3DAB6CC4}"/>
                </a:ext>
              </a:extLst>
            </p:cNvPr>
            <p:cNvSpPr>
              <a:spLocks/>
            </p:cNvSpPr>
            <p:nvPr/>
          </p:nvSpPr>
          <p:spPr bwMode="auto">
            <a:xfrm>
              <a:off x="380548" y="1091455"/>
              <a:ext cx="863384" cy="1383762"/>
            </a:xfrm>
            <a:custGeom>
              <a:avLst/>
              <a:gdLst>
                <a:gd name="T0" fmla="*/ 221 w 1925"/>
                <a:gd name="T1" fmla="*/ 0 h 1529"/>
                <a:gd name="T2" fmla="*/ 1925 w 1925"/>
                <a:gd name="T3" fmla="*/ 0 h 1529"/>
                <a:gd name="T4" fmla="*/ 1925 w 1925"/>
                <a:gd name="T5" fmla="*/ 1529 h 1529"/>
                <a:gd name="T6" fmla="*/ 221 w 1925"/>
                <a:gd name="T7" fmla="*/ 1529 h 1529"/>
                <a:gd name="T8" fmla="*/ 0 w 1925"/>
                <a:gd name="T9" fmla="*/ 1308 h 1529"/>
                <a:gd name="T10" fmla="*/ 0 w 1925"/>
                <a:gd name="T11" fmla="*/ 221 h 1529"/>
                <a:gd name="T12" fmla="*/ 221 w 1925"/>
                <a:gd name="T13" fmla="*/ 0 h 1529"/>
              </a:gdLst>
              <a:ahLst/>
              <a:cxnLst>
                <a:cxn ang="0">
                  <a:pos x="T0" y="T1"/>
                </a:cxn>
                <a:cxn ang="0">
                  <a:pos x="T2" y="T3"/>
                </a:cxn>
                <a:cxn ang="0">
                  <a:pos x="T4" y="T5"/>
                </a:cxn>
                <a:cxn ang="0">
                  <a:pos x="T6" y="T7"/>
                </a:cxn>
                <a:cxn ang="0">
                  <a:pos x="T8" y="T9"/>
                </a:cxn>
                <a:cxn ang="0">
                  <a:pos x="T10" y="T11"/>
                </a:cxn>
                <a:cxn ang="0">
                  <a:pos x="T12" y="T13"/>
                </a:cxn>
              </a:cxnLst>
              <a:rect l="0" t="0" r="r" b="b"/>
              <a:pathLst>
                <a:path w="1925" h="1529">
                  <a:moveTo>
                    <a:pt x="221" y="0"/>
                  </a:moveTo>
                  <a:cubicBezTo>
                    <a:pt x="1925" y="0"/>
                    <a:pt x="1925" y="0"/>
                    <a:pt x="1925" y="0"/>
                  </a:cubicBezTo>
                  <a:cubicBezTo>
                    <a:pt x="1925" y="1529"/>
                    <a:pt x="1925" y="1529"/>
                    <a:pt x="1925" y="1529"/>
                  </a:cubicBezTo>
                  <a:cubicBezTo>
                    <a:pt x="221" y="1529"/>
                    <a:pt x="221" y="1529"/>
                    <a:pt x="221" y="1529"/>
                  </a:cubicBezTo>
                  <a:cubicBezTo>
                    <a:pt x="100" y="1529"/>
                    <a:pt x="0" y="1429"/>
                    <a:pt x="0" y="1308"/>
                  </a:cubicBezTo>
                  <a:cubicBezTo>
                    <a:pt x="0" y="221"/>
                    <a:pt x="0" y="221"/>
                    <a:pt x="0" y="221"/>
                  </a:cubicBezTo>
                  <a:cubicBezTo>
                    <a:pt x="0" y="100"/>
                    <a:pt x="100" y="0"/>
                    <a:pt x="221" y="0"/>
                  </a:cubicBezTo>
                  <a:close/>
                </a:path>
              </a:pathLst>
            </a:custGeom>
            <a:solidFill>
              <a:schemeClr val="accent1"/>
            </a:solidFill>
            <a:ln>
              <a:noFill/>
            </a:ln>
          </p:spPr>
          <p:txBody>
            <a:bodyPr vert="horz" wrap="square" lIns="91416" tIns="45708" rIns="91416" bIns="45708" numCol="1" anchor="t" anchorCtr="0" compatLnSpc="1">
              <a:prstTxWarp prst="textNoShape">
                <a:avLst/>
              </a:prstTxWarp>
            </a:bodyPr>
            <a:lstStyle/>
            <a:p>
              <a:endParaRPr lang="en-US" sz="3599" b="1" dirty="0">
                <a:latin typeface="Roboto Bold" charset="0"/>
              </a:endParaRPr>
            </a:p>
          </p:txBody>
        </p:sp>
        <p:sp>
          <p:nvSpPr>
            <p:cNvPr id="18" name="Freeform 6">
              <a:extLst>
                <a:ext uri="{FF2B5EF4-FFF2-40B4-BE49-F238E27FC236}">
                  <a16:creationId xmlns:a16="http://schemas.microsoft.com/office/drawing/2014/main" id="{CE3C7AB7-CA54-4C53-BCF3-F656543E0197}"/>
                </a:ext>
              </a:extLst>
            </p:cNvPr>
            <p:cNvSpPr>
              <a:spLocks/>
            </p:cNvSpPr>
            <p:nvPr/>
          </p:nvSpPr>
          <p:spPr bwMode="auto">
            <a:xfrm>
              <a:off x="1234127" y="1091455"/>
              <a:ext cx="254236" cy="1735340"/>
            </a:xfrm>
            <a:custGeom>
              <a:avLst/>
              <a:gdLst>
                <a:gd name="T0" fmla="*/ 0 w 500"/>
                <a:gd name="T1" fmla="*/ 0 h 1693"/>
                <a:gd name="T2" fmla="*/ 500 w 500"/>
                <a:gd name="T3" fmla="*/ 343 h 1693"/>
                <a:gd name="T4" fmla="*/ 500 w 500"/>
                <a:gd name="T5" fmla="*/ 1693 h 1693"/>
                <a:gd name="T6" fmla="*/ 0 w 500"/>
                <a:gd name="T7" fmla="*/ 1350 h 1693"/>
                <a:gd name="T8" fmla="*/ 0 w 500"/>
                <a:gd name="T9" fmla="*/ 0 h 1693"/>
                <a:gd name="T10" fmla="*/ 0 w 500"/>
                <a:gd name="T11" fmla="*/ 0 h 1693"/>
              </a:gdLst>
              <a:ahLst/>
              <a:cxnLst>
                <a:cxn ang="0">
                  <a:pos x="T0" y="T1"/>
                </a:cxn>
                <a:cxn ang="0">
                  <a:pos x="T2" y="T3"/>
                </a:cxn>
                <a:cxn ang="0">
                  <a:pos x="T4" y="T5"/>
                </a:cxn>
                <a:cxn ang="0">
                  <a:pos x="T6" y="T7"/>
                </a:cxn>
                <a:cxn ang="0">
                  <a:pos x="T8" y="T9"/>
                </a:cxn>
                <a:cxn ang="0">
                  <a:pos x="T10" y="T11"/>
                </a:cxn>
              </a:cxnLst>
              <a:rect l="0" t="0" r="r" b="b"/>
              <a:pathLst>
                <a:path w="500" h="1693">
                  <a:moveTo>
                    <a:pt x="0" y="0"/>
                  </a:moveTo>
                  <a:lnTo>
                    <a:pt x="500" y="343"/>
                  </a:lnTo>
                  <a:lnTo>
                    <a:pt x="500" y="1693"/>
                  </a:lnTo>
                  <a:lnTo>
                    <a:pt x="0" y="1350"/>
                  </a:lnTo>
                  <a:lnTo>
                    <a:pt x="0" y="0"/>
                  </a:lnTo>
                  <a:lnTo>
                    <a:pt x="0" y="0"/>
                  </a:lnTo>
                  <a:close/>
                </a:path>
              </a:pathLst>
            </a:custGeom>
            <a:solidFill>
              <a:schemeClr val="accent1">
                <a:lumMod val="75000"/>
              </a:schemeClr>
            </a:solidFill>
            <a:ln>
              <a:noFill/>
            </a:ln>
          </p:spPr>
          <p:txBody>
            <a:bodyPr vert="horz" wrap="square" lIns="91416" tIns="45708" rIns="91416" bIns="45708" numCol="1" anchor="t" anchorCtr="0" compatLnSpc="1">
              <a:prstTxWarp prst="textNoShape">
                <a:avLst/>
              </a:prstTxWarp>
            </a:bodyPr>
            <a:lstStyle/>
            <a:p>
              <a:endParaRPr lang="en-US" sz="3599" b="1" dirty="0">
                <a:latin typeface="Roboto Bold" charset="0"/>
              </a:endParaRPr>
            </a:p>
          </p:txBody>
        </p:sp>
        <p:sp>
          <p:nvSpPr>
            <p:cNvPr id="19" name="Freeform 7">
              <a:extLst>
                <a:ext uri="{FF2B5EF4-FFF2-40B4-BE49-F238E27FC236}">
                  <a16:creationId xmlns:a16="http://schemas.microsoft.com/office/drawing/2014/main" id="{9D03F92D-89B4-490A-BB16-8BED3F00D823}"/>
                </a:ext>
              </a:extLst>
            </p:cNvPr>
            <p:cNvSpPr>
              <a:spLocks/>
            </p:cNvSpPr>
            <p:nvPr/>
          </p:nvSpPr>
          <p:spPr bwMode="auto">
            <a:xfrm>
              <a:off x="1474305" y="1442675"/>
              <a:ext cx="4726195" cy="1383762"/>
            </a:xfrm>
            <a:custGeom>
              <a:avLst/>
              <a:gdLst>
                <a:gd name="T0" fmla="*/ 0 w 6193"/>
                <a:gd name="T1" fmla="*/ 0 h 1529"/>
                <a:gd name="T2" fmla="*/ 5976 w 6193"/>
                <a:gd name="T3" fmla="*/ 0 h 1529"/>
                <a:gd name="T4" fmla="*/ 6193 w 6193"/>
                <a:gd name="T5" fmla="*/ 217 h 1529"/>
                <a:gd name="T6" fmla="*/ 6193 w 6193"/>
                <a:gd name="T7" fmla="*/ 1312 h 1529"/>
                <a:gd name="T8" fmla="*/ 5976 w 6193"/>
                <a:gd name="T9" fmla="*/ 1529 h 1529"/>
                <a:gd name="T10" fmla="*/ 0 w 6193"/>
                <a:gd name="T11" fmla="*/ 1529 h 1529"/>
                <a:gd name="T12" fmla="*/ 0 w 6193"/>
                <a:gd name="T13" fmla="*/ 0 h 1529"/>
              </a:gdLst>
              <a:ahLst/>
              <a:cxnLst>
                <a:cxn ang="0">
                  <a:pos x="T0" y="T1"/>
                </a:cxn>
                <a:cxn ang="0">
                  <a:pos x="T2" y="T3"/>
                </a:cxn>
                <a:cxn ang="0">
                  <a:pos x="T4" y="T5"/>
                </a:cxn>
                <a:cxn ang="0">
                  <a:pos x="T6" y="T7"/>
                </a:cxn>
                <a:cxn ang="0">
                  <a:pos x="T8" y="T9"/>
                </a:cxn>
                <a:cxn ang="0">
                  <a:pos x="T10" y="T11"/>
                </a:cxn>
                <a:cxn ang="0">
                  <a:pos x="T12" y="T13"/>
                </a:cxn>
              </a:cxnLst>
              <a:rect l="0" t="0" r="r" b="b"/>
              <a:pathLst>
                <a:path w="6193" h="1529">
                  <a:moveTo>
                    <a:pt x="0" y="0"/>
                  </a:moveTo>
                  <a:cubicBezTo>
                    <a:pt x="5976" y="0"/>
                    <a:pt x="5976" y="0"/>
                    <a:pt x="5976" y="0"/>
                  </a:cubicBezTo>
                  <a:cubicBezTo>
                    <a:pt x="6095" y="0"/>
                    <a:pt x="6193" y="98"/>
                    <a:pt x="6193" y="217"/>
                  </a:cubicBezTo>
                  <a:cubicBezTo>
                    <a:pt x="6193" y="1312"/>
                    <a:pt x="6193" y="1312"/>
                    <a:pt x="6193" y="1312"/>
                  </a:cubicBezTo>
                  <a:cubicBezTo>
                    <a:pt x="6193" y="1432"/>
                    <a:pt x="6095" y="1529"/>
                    <a:pt x="5976" y="1529"/>
                  </a:cubicBezTo>
                  <a:cubicBezTo>
                    <a:pt x="0" y="1529"/>
                    <a:pt x="0" y="1529"/>
                    <a:pt x="0" y="1529"/>
                  </a:cubicBezTo>
                  <a:cubicBezTo>
                    <a:pt x="0" y="0"/>
                    <a:pt x="0" y="0"/>
                    <a:pt x="0" y="0"/>
                  </a:cubicBezTo>
                  <a:close/>
                </a:path>
              </a:pathLst>
            </a:custGeom>
            <a:solidFill>
              <a:schemeClr val="accent1"/>
            </a:solidFill>
            <a:ln>
              <a:noFill/>
            </a:ln>
          </p:spPr>
          <p:txBody>
            <a:bodyPr vert="horz" wrap="square" lIns="91416" tIns="45708" rIns="91416" bIns="45708" numCol="1" anchor="t" anchorCtr="0" compatLnSpc="1">
              <a:prstTxWarp prst="textNoShape">
                <a:avLst/>
              </a:prstTxWarp>
            </a:bodyPr>
            <a:lstStyle/>
            <a:p>
              <a:endParaRPr lang="en-US" sz="3599" b="1" dirty="0">
                <a:latin typeface="Roboto Bold" charset="0"/>
              </a:endParaRPr>
            </a:p>
          </p:txBody>
        </p:sp>
        <p:sp>
          <p:nvSpPr>
            <p:cNvPr id="28" name="TextBox 27">
              <a:extLst>
                <a:ext uri="{FF2B5EF4-FFF2-40B4-BE49-F238E27FC236}">
                  <a16:creationId xmlns:a16="http://schemas.microsoft.com/office/drawing/2014/main" id="{AE5AF197-C0B5-49C2-8172-BF4CF0BA39F1}"/>
                </a:ext>
              </a:extLst>
            </p:cNvPr>
            <p:cNvSpPr txBox="1"/>
            <p:nvPr/>
          </p:nvSpPr>
          <p:spPr>
            <a:xfrm>
              <a:off x="1501641" y="1582987"/>
              <a:ext cx="4525600" cy="1015663"/>
            </a:xfrm>
            <a:prstGeom prst="rect">
              <a:avLst/>
            </a:prstGeom>
            <a:noFill/>
          </p:spPr>
          <p:txBody>
            <a:bodyPr wrap="square" rtlCol="0">
              <a:spAutoFit/>
            </a:bodyPr>
            <a:lstStyle/>
            <a:p>
              <a:r>
                <a:rPr lang="en-US" sz="2000" dirty="0">
                  <a:solidFill>
                    <a:schemeClr val="bg1"/>
                  </a:solidFill>
                  <a:latin typeface="Verdana" panose="020B0604030504040204" pitchFamily="34" charset="0"/>
                  <a:ea typeface="Verdana" panose="020B0604030504040204" pitchFamily="34" charset="0"/>
                  <a:cs typeface="Verdana" panose="020B0604030504040204" pitchFamily="34" charset="0"/>
                </a:rPr>
                <a:t>Transforming the 10 COVID-19 Patient Treatment Workflows to a computable format </a:t>
              </a:r>
            </a:p>
          </p:txBody>
        </p:sp>
        <p:sp>
          <p:nvSpPr>
            <p:cNvPr id="33" name="TextBox 32">
              <a:extLst>
                <a:ext uri="{FF2B5EF4-FFF2-40B4-BE49-F238E27FC236}">
                  <a16:creationId xmlns:a16="http://schemas.microsoft.com/office/drawing/2014/main" id="{4BD6DF4A-6CF4-495E-8894-150E8BFC222A}"/>
                </a:ext>
              </a:extLst>
            </p:cNvPr>
            <p:cNvSpPr txBox="1"/>
            <p:nvPr/>
          </p:nvSpPr>
          <p:spPr>
            <a:xfrm rot="16200000">
              <a:off x="286354" y="1548616"/>
              <a:ext cx="1026264" cy="369332"/>
            </a:xfrm>
            <a:prstGeom prst="rect">
              <a:avLst/>
            </a:prstGeom>
            <a:noFill/>
          </p:spPr>
          <p:txBody>
            <a:bodyPr wrap="square" rtlCol="0">
              <a:spAutoFit/>
            </a:bodyPr>
            <a:lstStyle/>
            <a:p>
              <a:r>
                <a:rPr lang="en-US" b="1" dirty="0">
                  <a:solidFill>
                    <a:schemeClr val="bg1"/>
                  </a:solidFill>
                  <a:latin typeface="Verdana" panose="020B0604030504040204" pitchFamily="34" charset="0"/>
                  <a:ea typeface="Verdana" panose="020B0604030504040204" pitchFamily="34" charset="0"/>
                  <a:cs typeface="Verdana" panose="020B0604030504040204" pitchFamily="34" charset="0"/>
                </a:rPr>
                <a:t>WHAT</a:t>
              </a:r>
              <a:endParaRPr lang="en-US"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grpSp>
      <p:sp>
        <p:nvSpPr>
          <p:cNvPr id="35" name="Text Placeholder 3">
            <a:extLst>
              <a:ext uri="{FF2B5EF4-FFF2-40B4-BE49-F238E27FC236}">
                <a16:creationId xmlns:a16="http://schemas.microsoft.com/office/drawing/2014/main" id="{88552206-6D1E-4A99-97FC-4E1E6E0401E5}"/>
              </a:ext>
            </a:extLst>
          </p:cNvPr>
          <p:cNvSpPr>
            <a:spLocks noGrp="1"/>
          </p:cNvSpPr>
          <p:nvPr>
            <p:ph type="body" sz="quarter" idx="13"/>
          </p:nvPr>
        </p:nvSpPr>
        <p:spPr>
          <a:xfrm>
            <a:off x="609600" y="944251"/>
            <a:ext cx="10972800" cy="417512"/>
          </a:xfrm>
        </p:spPr>
        <p:txBody>
          <a:bodyPr/>
          <a:lstStyle/>
          <a:p>
            <a:r>
              <a:rPr lang="en-US" dirty="0"/>
              <a:t>VA is at the forefront of innovation bringing in different specialists, provider consultations, the Director of Informatics Architecture, and direct reports to the KBS Terminology Domain Director to develop COVID-19 workflows.</a:t>
            </a:r>
          </a:p>
        </p:txBody>
      </p:sp>
      <p:sp>
        <p:nvSpPr>
          <p:cNvPr id="39" name="Slide Number Placeholder 10">
            <a:extLst>
              <a:ext uri="{FF2B5EF4-FFF2-40B4-BE49-F238E27FC236}">
                <a16:creationId xmlns:a16="http://schemas.microsoft.com/office/drawing/2014/main" id="{512B92E4-EF4B-4927-B9C5-E38BA58FB614}"/>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4</a:t>
            </a:fld>
            <a:endParaRPr lang="en-US" dirty="0"/>
          </a:p>
        </p:txBody>
      </p:sp>
    </p:spTree>
    <p:extLst>
      <p:ext uri="{BB962C8B-B14F-4D97-AF65-F5344CB8AC3E}">
        <p14:creationId xmlns:p14="http://schemas.microsoft.com/office/powerpoint/2010/main" val="2516224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24EF1-C18E-4389-8C8D-5BA1C1647DCA}"/>
              </a:ext>
            </a:extLst>
          </p:cNvPr>
          <p:cNvSpPr>
            <a:spLocks noGrp="1"/>
          </p:cNvSpPr>
          <p:nvPr>
            <p:ph type="title"/>
          </p:nvPr>
        </p:nvSpPr>
        <p:spPr/>
        <p:txBody>
          <a:bodyPr/>
          <a:lstStyle/>
          <a:p>
            <a:r>
              <a:rPr lang="en-US" dirty="0"/>
              <a:t>Motivation</a:t>
            </a:r>
          </a:p>
        </p:txBody>
      </p:sp>
      <p:grpSp>
        <p:nvGrpSpPr>
          <p:cNvPr id="3" name="Group 2">
            <a:extLst>
              <a:ext uri="{FF2B5EF4-FFF2-40B4-BE49-F238E27FC236}">
                <a16:creationId xmlns:a16="http://schemas.microsoft.com/office/drawing/2014/main" id="{233F6447-D1F2-4B7D-A2F6-FEA94983010D}"/>
              </a:ext>
            </a:extLst>
          </p:cNvPr>
          <p:cNvGrpSpPr/>
          <p:nvPr/>
        </p:nvGrpSpPr>
        <p:grpSpPr>
          <a:xfrm>
            <a:off x="411372" y="1847603"/>
            <a:ext cx="11369255" cy="4018539"/>
            <a:chOff x="296097" y="1717280"/>
            <a:chExt cx="11369255" cy="4018539"/>
          </a:xfrm>
        </p:grpSpPr>
        <p:grpSp>
          <p:nvGrpSpPr>
            <p:cNvPr id="23" name="Group 22">
              <a:extLst>
                <a:ext uri="{FF2B5EF4-FFF2-40B4-BE49-F238E27FC236}">
                  <a16:creationId xmlns:a16="http://schemas.microsoft.com/office/drawing/2014/main" id="{5363C148-E3EF-4CD7-931A-EB2179A36849}"/>
                </a:ext>
              </a:extLst>
            </p:cNvPr>
            <p:cNvGrpSpPr/>
            <p:nvPr/>
          </p:nvGrpSpPr>
          <p:grpSpPr>
            <a:xfrm>
              <a:off x="296097" y="1842469"/>
              <a:ext cx="5268070" cy="3893350"/>
              <a:chOff x="1682340" y="2377591"/>
              <a:chExt cx="3744911" cy="2856501"/>
            </a:xfrm>
          </p:grpSpPr>
          <p:grpSp>
            <p:nvGrpSpPr>
              <p:cNvPr id="67" name="Group 66">
                <a:extLst>
                  <a:ext uri="{FF2B5EF4-FFF2-40B4-BE49-F238E27FC236}">
                    <a16:creationId xmlns:a16="http://schemas.microsoft.com/office/drawing/2014/main" id="{2080469C-3394-4B0E-92A2-717376801A36}"/>
                  </a:ext>
                </a:extLst>
              </p:cNvPr>
              <p:cNvGrpSpPr>
                <a:grpSpLocks noChangeAspect="1"/>
              </p:cNvGrpSpPr>
              <p:nvPr/>
            </p:nvGrpSpPr>
            <p:grpSpPr>
              <a:xfrm>
                <a:off x="2080610" y="2377591"/>
                <a:ext cx="3308937" cy="2811302"/>
                <a:chOff x="3957520" y="1393991"/>
                <a:chExt cx="4284273" cy="3639956"/>
              </a:xfrm>
            </p:grpSpPr>
            <p:sp>
              <p:nvSpPr>
                <p:cNvPr id="68" name="Oval 67">
                  <a:extLst>
                    <a:ext uri="{FF2B5EF4-FFF2-40B4-BE49-F238E27FC236}">
                      <a16:creationId xmlns:a16="http://schemas.microsoft.com/office/drawing/2014/main" id="{434C1D32-3A1D-44CA-A9B9-07E433C7134F}"/>
                    </a:ext>
                  </a:extLst>
                </p:cNvPr>
                <p:cNvSpPr/>
                <p:nvPr/>
              </p:nvSpPr>
              <p:spPr>
                <a:xfrm>
                  <a:off x="5469586" y="1628017"/>
                  <a:ext cx="1260140" cy="1260140"/>
                </a:xfrm>
                <a:prstGeom prst="ellipse">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700" dirty="0">
                    <a:solidFill>
                      <a:schemeClr val="tx2"/>
                    </a:solidFill>
                  </a:endParaRPr>
                </a:p>
              </p:txBody>
            </p:sp>
            <p:sp>
              <p:nvSpPr>
                <p:cNvPr id="69" name="Donut 30">
                  <a:extLst>
                    <a:ext uri="{FF2B5EF4-FFF2-40B4-BE49-F238E27FC236}">
                      <a16:creationId xmlns:a16="http://schemas.microsoft.com/office/drawing/2014/main" id="{D8A45833-C056-4B2F-B740-EF9EDE779848}"/>
                    </a:ext>
                  </a:extLst>
                </p:cNvPr>
                <p:cNvSpPr/>
                <p:nvPr/>
              </p:nvSpPr>
              <p:spPr>
                <a:xfrm>
                  <a:off x="5235560" y="1393991"/>
                  <a:ext cx="1728193" cy="1728191"/>
                </a:xfrm>
                <a:prstGeom prst="donut">
                  <a:avLst>
                    <a:gd name="adj" fmla="val 10860"/>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700" dirty="0">
                    <a:solidFill>
                      <a:schemeClr val="tx2"/>
                    </a:solidFill>
                  </a:endParaRPr>
                </a:p>
              </p:txBody>
            </p:sp>
            <p:sp>
              <p:nvSpPr>
                <p:cNvPr id="70" name="Rectangle 69">
                  <a:extLst>
                    <a:ext uri="{FF2B5EF4-FFF2-40B4-BE49-F238E27FC236}">
                      <a16:creationId xmlns:a16="http://schemas.microsoft.com/office/drawing/2014/main" id="{F51B8C94-3259-4620-8CE3-60F6C9D8CDBC}"/>
                    </a:ext>
                  </a:extLst>
                </p:cNvPr>
                <p:cNvSpPr/>
                <p:nvPr/>
              </p:nvSpPr>
              <p:spPr>
                <a:xfrm>
                  <a:off x="5507918" y="2170374"/>
                  <a:ext cx="1177019" cy="175423"/>
                </a:xfrm>
                <a:prstGeom prst="rect">
                  <a:avLst/>
                </a:prstGeom>
              </p:spPr>
              <p:txBody>
                <a:bodyPr wrap="square" lIns="0" tIns="0" rIns="0" bIns="0">
                  <a:spAutoFit/>
                </a:bodyPr>
                <a:lstStyle/>
                <a:p>
                  <a:pPr algn="ctr"/>
                  <a:r>
                    <a:rPr lang="en-US" sz="1200" b="1" dirty="0">
                      <a:solidFill>
                        <a:schemeClr val="accent1"/>
                      </a:solidFill>
                    </a:rPr>
                    <a:t>Safety Culture</a:t>
                  </a:r>
                  <a:endParaRPr lang="en-US" sz="1200" dirty="0">
                    <a:solidFill>
                      <a:schemeClr val="accent1"/>
                    </a:solidFill>
                  </a:endParaRPr>
                </a:p>
              </p:txBody>
            </p:sp>
            <p:sp>
              <p:nvSpPr>
                <p:cNvPr id="71" name="Flowchart: Process 70">
                  <a:extLst>
                    <a:ext uri="{FF2B5EF4-FFF2-40B4-BE49-F238E27FC236}">
                      <a16:creationId xmlns:a16="http://schemas.microsoft.com/office/drawing/2014/main" id="{C5E3DAC8-3534-4288-AA5D-BDBE427578D1}"/>
                    </a:ext>
                  </a:extLst>
                </p:cNvPr>
                <p:cNvSpPr/>
                <p:nvPr/>
              </p:nvSpPr>
              <p:spPr>
                <a:xfrm>
                  <a:off x="6021056" y="3036103"/>
                  <a:ext cx="171061" cy="1978631"/>
                </a:xfrm>
                <a:prstGeom prst="flowChartProcess">
                  <a:avLst/>
                </a:prstGeom>
                <a:gradFill>
                  <a:gsLst>
                    <a:gs pos="87000">
                      <a:srgbClr val="3F5363"/>
                    </a:gs>
                    <a:gs pos="31000">
                      <a:srgbClr val="4F81BD"/>
                    </a:gs>
                  </a:gsLst>
                  <a:lin ang="54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700" dirty="0">
                    <a:solidFill>
                      <a:schemeClr val="tx2"/>
                    </a:solidFill>
                  </a:endParaRPr>
                </a:p>
              </p:txBody>
            </p:sp>
            <p:sp>
              <p:nvSpPr>
                <p:cNvPr id="72" name="Oval 71">
                  <a:extLst>
                    <a:ext uri="{FF2B5EF4-FFF2-40B4-BE49-F238E27FC236}">
                      <a16:creationId xmlns:a16="http://schemas.microsoft.com/office/drawing/2014/main" id="{FA61F27E-D951-4880-A0C8-3557F59AB003}"/>
                    </a:ext>
                  </a:extLst>
                </p:cNvPr>
                <p:cNvSpPr/>
                <p:nvPr/>
              </p:nvSpPr>
              <p:spPr>
                <a:xfrm>
                  <a:off x="6747627" y="2963750"/>
                  <a:ext cx="1260140" cy="1260140"/>
                </a:xfrm>
                <a:prstGeom prst="ellipse">
                  <a:avLst/>
                </a:prstGeom>
                <a:noFill/>
                <a:ln w="9525">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700" dirty="0">
                    <a:solidFill>
                      <a:schemeClr val="tx2"/>
                    </a:solidFill>
                  </a:endParaRPr>
                </a:p>
              </p:txBody>
            </p:sp>
            <p:sp>
              <p:nvSpPr>
                <p:cNvPr id="73" name="Donut 34">
                  <a:extLst>
                    <a:ext uri="{FF2B5EF4-FFF2-40B4-BE49-F238E27FC236}">
                      <a16:creationId xmlns:a16="http://schemas.microsoft.com/office/drawing/2014/main" id="{A6E90EF5-806F-484D-8402-E8B9B7AB152D}"/>
                    </a:ext>
                  </a:extLst>
                </p:cNvPr>
                <p:cNvSpPr/>
                <p:nvPr/>
              </p:nvSpPr>
              <p:spPr>
                <a:xfrm>
                  <a:off x="6513600" y="2729724"/>
                  <a:ext cx="1728193" cy="1728191"/>
                </a:xfrm>
                <a:prstGeom prst="donut">
                  <a:avLst>
                    <a:gd name="adj" fmla="val 10860"/>
                  </a:avLst>
                </a:prstGeom>
                <a:solidFill>
                  <a:schemeClr val="tx2">
                    <a:lumMod val="7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700" dirty="0">
                    <a:solidFill>
                      <a:schemeClr val="tx2"/>
                    </a:solidFill>
                  </a:endParaRPr>
                </a:p>
              </p:txBody>
            </p:sp>
            <p:sp>
              <p:nvSpPr>
                <p:cNvPr id="74" name="Rectangle 73">
                  <a:extLst>
                    <a:ext uri="{FF2B5EF4-FFF2-40B4-BE49-F238E27FC236}">
                      <a16:creationId xmlns:a16="http://schemas.microsoft.com/office/drawing/2014/main" id="{C9A04AB8-1AFB-470F-83E7-F04ABEF2B3C8}"/>
                    </a:ext>
                  </a:extLst>
                </p:cNvPr>
                <p:cNvSpPr/>
                <p:nvPr/>
              </p:nvSpPr>
              <p:spPr>
                <a:xfrm>
                  <a:off x="6761037" y="3235172"/>
                  <a:ext cx="1233318" cy="701692"/>
                </a:xfrm>
                <a:prstGeom prst="rect">
                  <a:avLst/>
                </a:prstGeom>
              </p:spPr>
              <p:txBody>
                <a:bodyPr wrap="square" lIns="0" tIns="0" rIns="0" bIns="0">
                  <a:spAutoFit/>
                </a:bodyPr>
                <a:lstStyle/>
                <a:p>
                  <a:pPr algn="ctr"/>
                  <a:r>
                    <a:rPr lang="en-US" sz="1200" b="1" dirty="0">
                      <a:solidFill>
                        <a:schemeClr val="tx2">
                          <a:lumMod val="50000"/>
                        </a:schemeClr>
                      </a:solidFill>
                    </a:rPr>
                    <a:t>Robust</a:t>
                  </a:r>
                </a:p>
                <a:p>
                  <a:pPr algn="ctr"/>
                  <a:r>
                    <a:rPr lang="en-US" sz="1200" b="1" dirty="0">
                      <a:solidFill>
                        <a:schemeClr val="tx2">
                          <a:lumMod val="50000"/>
                        </a:schemeClr>
                      </a:solidFill>
                    </a:rPr>
                    <a:t> &amp; </a:t>
                  </a:r>
                </a:p>
                <a:p>
                  <a:pPr algn="ctr"/>
                  <a:r>
                    <a:rPr lang="en-US" sz="1200" b="1" dirty="0">
                      <a:solidFill>
                        <a:schemeClr val="tx2">
                          <a:lumMod val="50000"/>
                        </a:schemeClr>
                      </a:solidFill>
                    </a:rPr>
                    <a:t>Continuous Process Improvement</a:t>
                  </a:r>
                  <a:endParaRPr lang="en-US" sz="1200" dirty="0">
                    <a:solidFill>
                      <a:schemeClr val="tx2">
                        <a:lumMod val="50000"/>
                      </a:schemeClr>
                    </a:solidFill>
                  </a:endParaRPr>
                </a:p>
              </p:txBody>
            </p:sp>
            <p:sp>
              <p:nvSpPr>
                <p:cNvPr id="75" name="Flowchart: Process 74">
                  <a:extLst>
                    <a:ext uri="{FF2B5EF4-FFF2-40B4-BE49-F238E27FC236}">
                      <a16:creationId xmlns:a16="http://schemas.microsoft.com/office/drawing/2014/main" id="{C50C3F7D-9AC5-42AF-A18B-46B0227ED4EB}"/>
                    </a:ext>
                  </a:extLst>
                </p:cNvPr>
                <p:cNvSpPr/>
                <p:nvPr/>
              </p:nvSpPr>
              <p:spPr>
                <a:xfrm>
                  <a:off x="6513877" y="3624573"/>
                  <a:ext cx="171061" cy="1409374"/>
                </a:xfrm>
                <a:prstGeom prst="flowChartProcess">
                  <a:avLst/>
                </a:prstGeom>
                <a:gradFill flip="none" rotWithShape="1">
                  <a:gsLst>
                    <a:gs pos="45000">
                      <a:srgbClr val="17375E"/>
                    </a:gs>
                    <a:gs pos="67000">
                      <a:srgbClr val="3F5363"/>
                    </a:gs>
                  </a:gsLst>
                  <a:lin ang="54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700" dirty="0">
                    <a:gradFill flip="none" rotWithShape="1">
                      <a:gsLst>
                        <a:gs pos="0">
                          <a:schemeClr val="tx2">
                            <a:tint val="66000"/>
                            <a:satMod val="160000"/>
                          </a:schemeClr>
                        </a:gs>
                        <a:gs pos="50000">
                          <a:schemeClr val="tx2">
                            <a:tint val="44500"/>
                            <a:satMod val="160000"/>
                          </a:schemeClr>
                        </a:gs>
                        <a:gs pos="100000">
                          <a:schemeClr val="tx2">
                            <a:tint val="23500"/>
                            <a:satMod val="160000"/>
                          </a:schemeClr>
                        </a:gs>
                      </a:gsLst>
                      <a:lin ang="18900000" scaled="1"/>
                      <a:tileRect/>
                    </a:gradFill>
                  </a:endParaRPr>
                </a:p>
              </p:txBody>
            </p:sp>
            <p:sp>
              <p:nvSpPr>
                <p:cNvPr id="76" name="Oval 75">
                  <a:extLst>
                    <a:ext uri="{FF2B5EF4-FFF2-40B4-BE49-F238E27FC236}">
                      <a16:creationId xmlns:a16="http://schemas.microsoft.com/office/drawing/2014/main" id="{83B00A48-3DDC-4058-887E-C7F7D417B0B8}"/>
                    </a:ext>
                  </a:extLst>
                </p:cNvPr>
                <p:cNvSpPr/>
                <p:nvPr/>
              </p:nvSpPr>
              <p:spPr>
                <a:xfrm>
                  <a:off x="4191546" y="2963750"/>
                  <a:ext cx="1260140" cy="1260140"/>
                </a:xfrm>
                <a:prstGeom prst="ellipse">
                  <a:avLst/>
                </a:prstGeom>
                <a:noFill/>
                <a:ln w="9525">
                  <a:solidFill>
                    <a:srgbClr val="A22741"/>
                  </a:solid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700" dirty="0">
                    <a:solidFill>
                      <a:schemeClr val="tx2"/>
                    </a:solidFill>
                  </a:endParaRPr>
                </a:p>
              </p:txBody>
            </p:sp>
            <p:sp>
              <p:nvSpPr>
                <p:cNvPr id="77" name="Donut 38">
                  <a:extLst>
                    <a:ext uri="{FF2B5EF4-FFF2-40B4-BE49-F238E27FC236}">
                      <a16:creationId xmlns:a16="http://schemas.microsoft.com/office/drawing/2014/main" id="{B7053420-62B4-4240-9814-A1D4070DB166}"/>
                    </a:ext>
                  </a:extLst>
                </p:cNvPr>
                <p:cNvSpPr/>
                <p:nvPr/>
              </p:nvSpPr>
              <p:spPr>
                <a:xfrm>
                  <a:off x="3957520" y="2729724"/>
                  <a:ext cx="1728193" cy="1728191"/>
                </a:xfrm>
                <a:prstGeom prst="donut">
                  <a:avLst>
                    <a:gd name="adj" fmla="val 10860"/>
                  </a:avLst>
                </a:prstGeom>
                <a:solidFill>
                  <a:srgbClr val="A2274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700" dirty="0">
                    <a:solidFill>
                      <a:schemeClr val="tx2"/>
                    </a:solidFill>
                  </a:endParaRPr>
                </a:p>
              </p:txBody>
            </p:sp>
            <p:sp>
              <p:nvSpPr>
                <p:cNvPr id="78" name="Rectangle 77">
                  <a:extLst>
                    <a:ext uri="{FF2B5EF4-FFF2-40B4-BE49-F238E27FC236}">
                      <a16:creationId xmlns:a16="http://schemas.microsoft.com/office/drawing/2014/main" id="{E67A57E2-AD94-458E-98AE-623C88E0ED61}"/>
                    </a:ext>
                  </a:extLst>
                </p:cNvPr>
                <p:cNvSpPr/>
                <p:nvPr/>
              </p:nvSpPr>
              <p:spPr>
                <a:xfrm>
                  <a:off x="4217962" y="3419940"/>
                  <a:ext cx="1207308" cy="350846"/>
                </a:xfrm>
                <a:prstGeom prst="rect">
                  <a:avLst/>
                </a:prstGeom>
                <a:ln>
                  <a:noFill/>
                </a:ln>
              </p:spPr>
              <p:txBody>
                <a:bodyPr wrap="square" lIns="0" tIns="0" rIns="0" bIns="0">
                  <a:spAutoFit/>
                </a:bodyPr>
                <a:lstStyle/>
                <a:p>
                  <a:pPr algn="ctr"/>
                  <a:r>
                    <a:rPr lang="en-US" sz="1200" b="1" dirty="0">
                      <a:solidFill>
                        <a:srgbClr val="A22741"/>
                      </a:solidFill>
                    </a:rPr>
                    <a:t>Leadership Commitment</a:t>
                  </a:r>
                  <a:endParaRPr lang="en-US" sz="1200" dirty="0">
                    <a:solidFill>
                      <a:srgbClr val="A22741"/>
                    </a:solidFill>
                  </a:endParaRPr>
                </a:p>
              </p:txBody>
            </p:sp>
            <p:sp>
              <p:nvSpPr>
                <p:cNvPr id="79" name="Flowchart: Process 78">
                  <a:extLst>
                    <a:ext uri="{FF2B5EF4-FFF2-40B4-BE49-F238E27FC236}">
                      <a16:creationId xmlns:a16="http://schemas.microsoft.com/office/drawing/2014/main" id="{719A7E3F-4000-478D-B465-1F735842FFD7}"/>
                    </a:ext>
                  </a:extLst>
                </p:cNvPr>
                <p:cNvSpPr/>
                <p:nvPr/>
              </p:nvSpPr>
              <p:spPr>
                <a:xfrm>
                  <a:off x="5523956" y="3637725"/>
                  <a:ext cx="159943" cy="1246031"/>
                </a:xfrm>
                <a:prstGeom prst="flowChartProcess">
                  <a:avLst/>
                </a:prstGeom>
                <a:gradFill flip="none" rotWithShape="1">
                  <a:gsLst>
                    <a:gs pos="87000">
                      <a:srgbClr val="3F5363"/>
                    </a:gs>
                    <a:gs pos="31000">
                      <a:srgbClr val="A22741"/>
                    </a:gs>
                  </a:gsLst>
                  <a:lin ang="54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lIns="91440" tIns="91440" rIns="91440" bIns="91440" rtlCol="0" anchor="ctr">
                  <a:noAutofit/>
                </a:bodyPr>
                <a:lstStyle/>
                <a:p>
                  <a:pPr algn="ctr"/>
                  <a:endParaRPr lang="en-US" sz="700" dirty="0">
                    <a:solidFill>
                      <a:schemeClr val="tx2"/>
                    </a:solidFill>
                  </a:endParaRPr>
                </a:p>
              </p:txBody>
            </p:sp>
          </p:grpSp>
          <p:sp>
            <p:nvSpPr>
              <p:cNvPr id="80" name="Rectangle: Rounded Corners 79">
                <a:extLst>
                  <a:ext uri="{FF2B5EF4-FFF2-40B4-BE49-F238E27FC236}">
                    <a16:creationId xmlns:a16="http://schemas.microsoft.com/office/drawing/2014/main" id="{9D94A47A-2419-43D0-8353-768D8814B005}"/>
                  </a:ext>
                </a:extLst>
              </p:cNvPr>
              <p:cNvSpPr/>
              <p:nvPr/>
            </p:nvSpPr>
            <p:spPr>
              <a:xfrm>
                <a:off x="1682340" y="4986200"/>
                <a:ext cx="3744911" cy="247892"/>
              </a:xfrm>
              <a:prstGeom prst="roundRect">
                <a:avLst>
                  <a:gd name="adj" fmla="val 50000"/>
                </a:avLst>
              </a:prstGeom>
              <a:solidFill>
                <a:srgbClr val="3F5363"/>
              </a:solidFill>
              <a:ln>
                <a:solidFill>
                  <a:srgbClr val="3F53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Verdana" panose="020B0604030504040204" pitchFamily="34" charset="0"/>
                    <a:ea typeface="Verdana" panose="020B0604030504040204" pitchFamily="34" charset="0"/>
                  </a:rPr>
                  <a:t>HIGH RELIABILITY ORGANIZATION</a:t>
                </a:r>
              </a:p>
            </p:txBody>
          </p:sp>
        </p:grpSp>
        <p:grpSp>
          <p:nvGrpSpPr>
            <p:cNvPr id="22" name="Group 21">
              <a:extLst>
                <a:ext uri="{FF2B5EF4-FFF2-40B4-BE49-F238E27FC236}">
                  <a16:creationId xmlns:a16="http://schemas.microsoft.com/office/drawing/2014/main" id="{F1C3318D-D1CE-4677-A13D-535012D2D09F}"/>
                </a:ext>
              </a:extLst>
            </p:cNvPr>
            <p:cNvGrpSpPr/>
            <p:nvPr/>
          </p:nvGrpSpPr>
          <p:grpSpPr>
            <a:xfrm>
              <a:off x="6397283" y="1717280"/>
              <a:ext cx="5268069" cy="4018539"/>
              <a:chOff x="6689127" y="2293882"/>
              <a:chExt cx="3744910" cy="2948350"/>
            </a:xfrm>
          </p:grpSpPr>
          <p:sp>
            <p:nvSpPr>
              <p:cNvPr id="103" name="Oval 102">
                <a:extLst>
                  <a:ext uri="{FF2B5EF4-FFF2-40B4-BE49-F238E27FC236}">
                    <a16:creationId xmlns:a16="http://schemas.microsoft.com/office/drawing/2014/main" id="{A8DEA446-7595-4331-BB17-2A388091D9AB}"/>
                  </a:ext>
                </a:extLst>
              </p:cNvPr>
              <p:cNvSpPr/>
              <p:nvPr/>
            </p:nvSpPr>
            <p:spPr>
              <a:xfrm>
                <a:off x="7162973" y="2377591"/>
                <a:ext cx="2514485" cy="2511302"/>
              </a:xfrm>
              <a:prstGeom prst="ellipse">
                <a:avLst/>
              </a:prstGeom>
              <a:ln w="57150">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 name="Oval 103">
                <a:extLst>
                  <a:ext uri="{FF2B5EF4-FFF2-40B4-BE49-F238E27FC236}">
                    <a16:creationId xmlns:a16="http://schemas.microsoft.com/office/drawing/2014/main" id="{7BE3F9A3-CE87-4EA9-AC2C-03DFDAC8F538}"/>
                  </a:ext>
                </a:extLst>
              </p:cNvPr>
              <p:cNvSpPr/>
              <p:nvPr/>
            </p:nvSpPr>
            <p:spPr>
              <a:xfrm>
                <a:off x="7271465" y="2485218"/>
                <a:ext cx="2297500" cy="2296048"/>
              </a:xfrm>
              <a:prstGeom prst="ellipse">
                <a:avLst/>
              </a:prstGeom>
              <a:solidFill>
                <a:srgbClr val="385D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0" tIns="0" rIns="0" bIns="0" numCol="1" spcCol="0" rtlCol="0" fromWordArt="0" anchor="t" anchorCtr="0" forceAA="0" compatLnSpc="1">
                <a:prstTxWarp prst="textCircle">
                  <a:avLst/>
                </a:prstTxWarp>
                <a:noAutofit/>
                <a:scene3d>
                  <a:camera prst="orthographicFront">
                    <a:rot lat="0" lon="0" rev="0"/>
                  </a:camera>
                  <a:lightRig rig="threePt" dir="t"/>
                </a:scene3d>
              </a:bodyPr>
              <a:lstStyle/>
              <a:p>
                <a:endParaRPr lang="en-US" dirty="0">
                  <a:ln w="0"/>
                  <a:solidFill>
                    <a:schemeClr val="bg1"/>
                  </a:solidFill>
                  <a:effectLst>
                    <a:outerShdw blurRad="38100" dist="19050" dir="2700000" algn="tl" rotWithShape="0">
                      <a:schemeClr val="dk1">
                        <a:alpha val="40000"/>
                      </a:schemeClr>
                    </a:outerShdw>
                  </a:effectLst>
                </a:endParaRPr>
              </a:p>
            </p:txBody>
          </p:sp>
          <p:sp>
            <p:nvSpPr>
              <p:cNvPr id="105" name="Oval 104">
                <a:extLst>
                  <a:ext uri="{FF2B5EF4-FFF2-40B4-BE49-F238E27FC236}">
                    <a16:creationId xmlns:a16="http://schemas.microsoft.com/office/drawing/2014/main" id="{311FBA01-5DB8-4064-A7B7-C066CA2BF3BB}"/>
                  </a:ext>
                </a:extLst>
              </p:cNvPr>
              <p:cNvSpPr/>
              <p:nvPr/>
            </p:nvSpPr>
            <p:spPr>
              <a:xfrm>
                <a:off x="7080007" y="2293882"/>
                <a:ext cx="2680416" cy="267872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0" tIns="0" rIns="0" bIns="0" numCol="1" spcCol="0" rtlCol="0" fromWordArt="0" anchor="t" anchorCtr="0" forceAA="0" compatLnSpc="1">
                <a:prstTxWarp prst="textCircle">
                  <a:avLst/>
                </a:prstTxWarp>
                <a:noAutofit/>
                <a:scene3d>
                  <a:camera prst="orthographicFront">
                    <a:rot lat="0" lon="0" rev="0"/>
                  </a:camera>
                  <a:lightRig rig="threePt" dir="t"/>
                </a:scene3d>
              </a:bodyPr>
              <a:lstStyle/>
              <a:p>
                <a:r>
                  <a:rPr lang="en-US" b="1" dirty="0">
                    <a:ln w="0"/>
                    <a:solidFill>
                      <a:schemeClr val="bg1"/>
                    </a:solidFill>
                    <a:effectLst>
                      <a:outerShdw blurRad="38100" dist="19050" dir="2700000" algn="tl" rotWithShape="0">
                        <a:schemeClr val="dk1">
                          <a:alpha val="40000"/>
                        </a:schemeClr>
                      </a:outerShdw>
                    </a:effectLst>
                  </a:rPr>
                  <a:t>INCENTIVES – CULTURE – LEADERSHIP – INCENTIVES – CULTURE – LEADERSHIP – INCENTIVES – CULTURE – LEADERSHIP </a:t>
                </a:r>
              </a:p>
            </p:txBody>
          </p:sp>
          <p:grpSp>
            <p:nvGrpSpPr>
              <p:cNvPr id="106" name="Group 105">
                <a:extLst>
                  <a:ext uri="{FF2B5EF4-FFF2-40B4-BE49-F238E27FC236}">
                    <a16:creationId xmlns:a16="http://schemas.microsoft.com/office/drawing/2014/main" id="{72BA07A7-5FBE-476A-B942-3AA8ED621B3A}"/>
                  </a:ext>
                </a:extLst>
              </p:cNvPr>
              <p:cNvGrpSpPr/>
              <p:nvPr/>
            </p:nvGrpSpPr>
            <p:grpSpPr>
              <a:xfrm>
                <a:off x="7675337" y="2888366"/>
                <a:ext cx="1489754" cy="1489755"/>
                <a:chOff x="5720912" y="1612236"/>
                <a:chExt cx="1489754" cy="1489755"/>
              </a:xfrm>
            </p:grpSpPr>
            <p:sp>
              <p:nvSpPr>
                <p:cNvPr id="112" name="Arc 111">
                  <a:extLst>
                    <a:ext uri="{FF2B5EF4-FFF2-40B4-BE49-F238E27FC236}">
                      <a16:creationId xmlns:a16="http://schemas.microsoft.com/office/drawing/2014/main" id="{02B429C1-CF67-4300-9DF1-30DD05AE9680}"/>
                    </a:ext>
                  </a:extLst>
                </p:cNvPr>
                <p:cNvSpPr/>
                <p:nvPr/>
              </p:nvSpPr>
              <p:spPr bwMode="gray">
                <a:xfrm rot="15871347">
                  <a:off x="5727410" y="1614394"/>
                  <a:ext cx="1485414" cy="1481098"/>
                </a:xfrm>
                <a:prstGeom prst="arc">
                  <a:avLst>
                    <a:gd name="adj1" fmla="val 15327220"/>
                    <a:gd name="adj2" fmla="val 338081"/>
                  </a:avLst>
                </a:prstGeom>
                <a:ln w="5715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endParaRPr lang="en-US" dirty="0">
                    <a:solidFill>
                      <a:srgbClr val="000000"/>
                    </a:solidFill>
                  </a:endParaRPr>
                </a:p>
              </p:txBody>
            </p:sp>
            <p:sp>
              <p:nvSpPr>
                <p:cNvPr id="113" name="Arc 112">
                  <a:extLst>
                    <a:ext uri="{FF2B5EF4-FFF2-40B4-BE49-F238E27FC236}">
                      <a16:creationId xmlns:a16="http://schemas.microsoft.com/office/drawing/2014/main" id="{0D67B9A3-9746-4A16-AEDF-626089056FA9}"/>
                    </a:ext>
                  </a:extLst>
                </p:cNvPr>
                <p:cNvSpPr/>
                <p:nvPr/>
              </p:nvSpPr>
              <p:spPr bwMode="gray">
                <a:xfrm rot="1586957">
                  <a:off x="5725240" y="1616577"/>
                  <a:ext cx="1481098" cy="1485414"/>
                </a:xfrm>
                <a:prstGeom prst="arc">
                  <a:avLst>
                    <a:gd name="adj1" fmla="val 15327220"/>
                    <a:gd name="adj2" fmla="val 338081"/>
                  </a:avLst>
                </a:prstGeom>
                <a:ln w="5715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endParaRPr lang="en-US" dirty="0">
                    <a:solidFill>
                      <a:srgbClr val="000000"/>
                    </a:solidFill>
                  </a:endParaRPr>
                </a:p>
              </p:txBody>
            </p:sp>
            <p:sp>
              <p:nvSpPr>
                <p:cNvPr id="114" name="Arc 113">
                  <a:extLst>
                    <a:ext uri="{FF2B5EF4-FFF2-40B4-BE49-F238E27FC236}">
                      <a16:creationId xmlns:a16="http://schemas.microsoft.com/office/drawing/2014/main" id="{A4C47058-C5C1-42F7-B577-F6557116F486}"/>
                    </a:ext>
                  </a:extLst>
                </p:cNvPr>
                <p:cNvSpPr/>
                <p:nvPr/>
              </p:nvSpPr>
              <p:spPr bwMode="gray">
                <a:xfrm rot="8649838">
                  <a:off x="5720912" y="1616577"/>
                  <a:ext cx="1481098" cy="1485414"/>
                </a:xfrm>
                <a:prstGeom prst="arc">
                  <a:avLst>
                    <a:gd name="adj1" fmla="val 15327220"/>
                    <a:gd name="adj2" fmla="val 338081"/>
                  </a:avLst>
                </a:prstGeom>
                <a:ln w="5715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endParaRPr lang="en-US" dirty="0">
                    <a:solidFill>
                      <a:srgbClr val="000000"/>
                    </a:solidFill>
                  </a:endParaRPr>
                </a:p>
              </p:txBody>
            </p:sp>
          </p:grpSp>
          <p:sp>
            <p:nvSpPr>
              <p:cNvPr id="107" name="TextBox 106">
                <a:extLst>
                  <a:ext uri="{FF2B5EF4-FFF2-40B4-BE49-F238E27FC236}">
                    <a16:creationId xmlns:a16="http://schemas.microsoft.com/office/drawing/2014/main" id="{08EEEB60-87A5-4F54-ABD0-7D42634F3255}"/>
                  </a:ext>
                </a:extLst>
              </p:cNvPr>
              <p:cNvSpPr txBox="1"/>
              <p:nvPr/>
            </p:nvSpPr>
            <p:spPr>
              <a:xfrm rot="18203873">
                <a:off x="7661978" y="3327696"/>
                <a:ext cx="765074" cy="240668"/>
              </a:xfrm>
              <a:prstGeom prst="rect">
                <a:avLst/>
              </a:prstGeom>
              <a:noFill/>
            </p:spPr>
            <p:txBody>
              <a:bodyPr wrap="square" rtlCol="0">
                <a:spAutoFit/>
              </a:bodyPr>
              <a:lstStyle/>
              <a:p>
                <a:pPr algn="ctr"/>
                <a:r>
                  <a:rPr lang="en-US" sz="800" b="1" cap="all" dirty="0">
                    <a:solidFill>
                      <a:schemeClr val="bg1"/>
                    </a:solidFill>
                  </a:rPr>
                  <a:t>Data to Knowledge</a:t>
                </a:r>
              </a:p>
            </p:txBody>
          </p:sp>
          <p:sp>
            <p:nvSpPr>
              <p:cNvPr id="108" name="TextBox 107">
                <a:extLst>
                  <a:ext uri="{FF2B5EF4-FFF2-40B4-BE49-F238E27FC236}">
                    <a16:creationId xmlns:a16="http://schemas.microsoft.com/office/drawing/2014/main" id="{039933AA-EA2F-4F35-81B9-7F151C0696C8}"/>
                  </a:ext>
                </a:extLst>
              </p:cNvPr>
              <p:cNvSpPr txBox="1"/>
              <p:nvPr/>
            </p:nvSpPr>
            <p:spPr>
              <a:xfrm rot="3356274">
                <a:off x="8320246" y="3367361"/>
                <a:ext cx="1036158" cy="240668"/>
              </a:xfrm>
              <a:prstGeom prst="rect">
                <a:avLst/>
              </a:prstGeom>
              <a:noFill/>
            </p:spPr>
            <p:txBody>
              <a:bodyPr wrap="square" rtlCol="0">
                <a:spAutoFit/>
              </a:bodyPr>
              <a:lstStyle/>
              <a:p>
                <a:pPr algn="ctr"/>
                <a:r>
                  <a:rPr lang="en-US" sz="800" b="1" cap="all" dirty="0">
                    <a:solidFill>
                      <a:schemeClr val="bg1"/>
                    </a:solidFill>
                  </a:rPr>
                  <a:t>Knowledge to Performance</a:t>
                </a:r>
              </a:p>
            </p:txBody>
          </p:sp>
          <p:sp>
            <p:nvSpPr>
              <p:cNvPr id="109" name="TextBox 108">
                <a:extLst>
                  <a:ext uri="{FF2B5EF4-FFF2-40B4-BE49-F238E27FC236}">
                    <a16:creationId xmlns:a16="http://schemas.microsoft.com/office/drawing/2014/main" id="{124A44CA-A600-499D-956A-F9A024EA518A}"/>
                  </a:ext>
                </a:extLst>
              </p:cNvPr>
              <p:cNvSpPr txBox="1"/>
              <p:nvPr/>
            </p:nvSpPr>
            <p:spPr>
              <a:xfrm>
                <a:off x="7890652" y="3925541"/>
                <a:ext cx="1082384" cy="248393"/>
              </a:xfrm>
              <a:prstGeom prst="rect">
                <a:avLst/>
              </a:prstGeom>
              <a:noFill/>
            </p:spPr>
            <p:txBody>
              <a:bodyPr wrap="square" rtlCol="0">
                <a:spAutoFit/>
              </a:bodyPr>
              <a:lstStyle/>
              <a:p>
                <a:pPr algn="ctr"/>
                <a:r>
                  <a:rPr lang="en-US" sz="800" b="1" cap="all" dirty="0">
                    <a:solidFill>
                      <a:schemeClr val="bg1"/>
                    </a:solidFill>
                  </a:rPr>
                  <a:t>Performance to Knowledge</a:t>
                </a:r>
              </a:p>
            </p:txBody>
          </p:sp>
          <p:sp>
            <p:nvSpPr>
              <p:cNvPr id="110" name="Rectangle: Rounded Corners 109">
                <a:extLst>
                  <a:ext uri="{FF2B5EF4-FFF2-40B4-BE49-F238E27FC236}">
                    <a16:creationId xmlns:a16="http://schemas.microsoft.com/office/drawing/2014/main" id="{CDE9BFB5-5E6A-441E-9B05-0D0F588AE031}"/>
                  </a:ext>
                </a:extLst>
              </p:cNvPr>
              <p:cNvSpPr/>
              <p:nvPr/>
            </p:nvSpPr>
            <p:spPr>
              <a:xfrm>
                <a:off x="6689127" y="4986200"/>
                <a:ext cx="3744910" cy="256032"/>
              </a:xfrm>
              <a:prstGeom prst="roundRect">
                <a:avLst>
                  <a:gd name="adj" fmla="val 50000"/>
                </a:avLst>
              </a:prstGeom>
              <a:solidFill>
                <a:srgbClr val="3F5363"/>
              </a:solidFill>
              <a:ln>
                <a:solidFill>
                  <a:srgbClr val="3F53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latin typeface="Verdana" panose="020B0604030504040204" pitchFamily="34" charset="0"/>
                    <a:ea typeface="Verdana" panose="020B0604030504040204" pitchFamily="34" charset="0"/>
                    <a:cs typeface="Calibri"/>
                  </a:rPr>
                  <a:t>LEARNING HEALTH SYSTEM</a:t>
                </a:r>
              </a:p>
            </p:txBody>
          </p:sp>
          <p:sp>
            <p:nvSpPr>
              <p:cNvPr id="111" name="Isosceles Triangle 110">
                <a:extLst>
                  <a:ext uri="{FF2B5EF4-FFF2-40B4-BE49-F238E27FC236}">
                    <a16:creationId xmlns:a16="http://schemas.microsoft.com/office/drawing/2014/main" id="{5FD4DAF2-E978-4217-A1E7-06076424EEAD}"/>
                  </a:ext>
                </a:extLst>
              </p:cNvPr>
              <p:cNvSpPr/>
              <p:nvPr/>
            </p:nvSpPr>
            <p:spPr>
              <a:xfrm>
                <a:off x="7882715" y="3064807"/>
                <a:ext cx="1090321" cy="857084"/>
              </a:xfrm>
              <a:prstGeom prst="triangle">
                <a:avLst/>
              </a:prstGeom>
              <a:solidFill>
                <a:srgbClr val="17375E"/>
              </a:solidFill>
              <a:ln>
                <a:solidFill>
                  <a:srgbClr val="1737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p>
            </p:txBody>
          </p:sp>
        </p:grpSp>
      </p:grpSp>
      <p:sp>
        <p:nvSpPr>
          <p:cNvPr id="115" name="Text Placeholder 3">
            <a:extLst>
              <a:ext uri="{FF2B5EF4-FFF2-40B4-BE49-F238E27FC236}">
                <a16:creationId xmlns:a16="http://schemas.microsoft.com/office/drawing/2014/main" id="{6698ABF6-7FCD-4E4A-AFEF-9486C7C957F4}"/>
              </a:ext>
            </a:extLst>
          </p:cNvPr>
          <p:cNvSpPr>
            <a:spLocks noGrp="1"/>
          </p:cNvSpPr>
          <p:nvPr>
            <p:ph type="body" sz="quarter" idx="13"/>
          </p:nvPr>
        </p:nvSpPr>
        <p:spPr>
          <a:xfrm>
            <a:off x="609600" y="944251"/>
            <a:ext cx="10972800" cy="417512"/>
          </a:xfrm>
        </p:spPr>
        <p:txBody>
          <a:bodyPr/>
          <a:lstStyle/>
          <a:p>
            <a:r>
              <a:rPr lang="en-US" dirty="0"/>
              <a:t>The development of COVID-19 clinical workflows presented a prime opportunity to </a:t>
            </a:r>
            <a:r>
              <a:rPr lang="en-US" b="1" dirty="0"/>
              <a:t>explore frameworks for business process standardization </a:t>
            </a:r>
            <a:r>
              <a:rPr lang="en-US" dirty="0"/>
              <a:t>enabling systems and applications to assist in </a:t>
            </a:r>
            <a:r>
              <a:rPr lang="en-US" b="1" dirty="0"/>
              <a:t>improving Veteran care.</a:t>
            </a:r>
          </a:p>
          <a:p>
            <a:pPr algn="ctr"/>
            <a:endParaRPr lang="en-US" dirty="0"/>
          </a:p>
        </p:txBody>
      </p:sp>
      <p:sp>
        <p:nvSpPr>
          <p:cNvPr id="34" name="Slide Number Placeholder 10">
            <a:extLst>
              <a:ext uri="{FF2B5EF4-FFF2-40B4-BE49-F238E27FC236}">
                <a16:creationId xmlns:a16="http://schemas.microsoft.com/office/drawing/2014/main" id="{BDEA61BF-CF2F-49F3-8A3C-E7EED2D6E720}"/>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5</a:t>
            </a:fld>
            <a:endParaRPr lang="en-US" dirty="0"/>
          </a:p>
        </p:txBody>
      </p:sp>
      <p:sp>
        <p:nvSpPr>
          <p:cNvPr id="4" name="TextBox 3">
            <a:extLst>
              <a:ext uri="{FF2B5EF4-FFF2-40B4-BE49-F238E27FC236}">
                <a16:creationId xmlns:a16="http://schemas.microsoft.com/office/drawing/2014/main" id="{FD829109-E750-439E-8C6F-57E0B5F9D6BA}"/>
              </a:ext>
            </a:extLst>
          </p:cNvPr>
          <p:cNvSpPr txBox="1"/>
          <p:nvPr/>
        </p:nvSpPr>
        <p:spPr>
          <a:xfrm>
            <a:off x="8310101" y="3334371"/>
            <a:ext cx="1286430" cy="769441"/>
          </a:xfrm>
          <a:prstGeom prst="rect">
            <a:avLst/>
          </a:prstGeom>
          <a:noFill/>
        </p:spPr>
        <p:txBody>
          <a:bodyPr wrap="square" rtlCol="0">
            <a:spAutoFit/>
          </a:bodyPr>
          <a:lstStyle/>
          <a:p>
            <a:pPr algn="ctr"/>
            <a:r>
              <a:rPr lang="en-US" sz="1100" b="1" dirty="0">
                <a:solidFill>
                  <a:schemeClr val="bg1"/>
                </a:solidFill>
                <a:latin typeface="Verdana" panose="020B0604030504040204" pitchFamily="34" charset="0"/>
                <a:ea typeface="Verdana" panose="020B0604030504040204" pitchFamily="34" charset="0"/>
              </a:rPr>
              <a:t>Health Problem</a:t>
            </a:r>
          </a:p>
          <a:p>
            <a:pPr algn="ctr"/>
            <a:r>
              <a:rPr lang="en-US" sz="1100" b="1" dirty="0">
                <a:solidFill>
                  <a:schemeClr val="bg1"/>
                </a:solidFill>
                <a:latin typeface="Verdana" panose="020B0604030504040204" pitchFamily="34" charset="0"/>
                <a:ea typeface="Verdana" panose="020B0604030504040204" pitchFamily="34" charset="0"/>
              </a:rPr>
              <a:t>of </a:t>
            </a:r>
          </a:p>
          <a:p>
            <a:pPr algn="ctr"/>
            <a:r>
              <a:rPr lang="en-US" sz="1100" b="1" dirty="0">
                <a:solidFill>
                  <a:schemeClr val="bg1"/>
                </a:solidFill>
                <a:latin typeface="Verdana" panose="020B0604030504040204" pitchFamily="34" charset="0"/>
                <a:ea typeface="Verdana" panose="020B0604030504040204" pitchFamily="34" charset="0"/>
              </a:rPr>
              <a:t>Interest</a:t>
            </a:r>
          </a:p>
        </p:txBody>
      </p:sp>
    </p:spTree>
    <p:extLst>
      <p:ext uri="{BB962C8B-B14F-4D97-AF65-F5344CB8AC3E}">
        <p14:creationId xmlns:p14="http://schemas.microsoft.com/office/powerpoint/2010/main" val="3276699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5CBC0-2F0C-43F8-B115-C4E1278F2934}"/>
              </a:ext>
            </a:extLst>
          </p:cNvPr>
          <p:cNvSpPr>
            <a:spLocks noGrp="1"/>
          </p:cNvSpPr>
          <p:nvPr>
            <p:ph type="title"/>
          </p:nvPr>
        </p:nvSpPr>
        <p:spPr/>
        <p:txBody>
          <a:bodyPr/>
          <a:lstStyle/>
          <a:p>
            <a:r>
              <a:rPr lang="en-US" dirty="0"/>
              <a:t>Problem &amp; Objectives</a:t>
            </a:r>
          </a:p>
        </p:txBody>
      </p:sp>
      <p:sp>
        <p:nvSpPr>
          <p:cNvPr id="58" name="Text Placeholder 3">
            <a:extLst>
              <a:ext uri="{FF2B5EF4-FFF2-40B4-BE49-F238E27FC236}">
                <a16:creationId xmlns:a16="http://schemas.microsoft.com/office/drawing/2014/main" id="{D54F86FA-91AE-4FEB-ABD4-092B802FFAC6}"/>
              </a:ext>
            </a:extLst>
          </p:cNvPr>
          <p:cNvSpPr>
            <a:spLocks noGrp="1"/>
          </p:cNvSpPr>
          <p:nvPr>
            <p:ph type="body" sz="quarter" idx="13"/>
          </p:nvPr>
        </p:nvSpPr>
        <p:spPr>
          <a:xfrm>
            <a:off x="609600" y="944251"/>
            <a:ext cx="10972800" cy="417512"/>
          </a:xfrm>
        </p:spPr>
        <p:txBody>
          <a:bodyPr/>
          <a:lstStyle/>
          <a:p>
            <a:r>
              <a:rPr lang="en-US" dirty="0"/>
              <a:t>Clinical Practice Guidelines (CPGs) are not generally scalable, posing </a:t>
            </a:r>
            <a:r>
              <a:rPr lang="en-US" b="1" dirty="0"/>
              <a:t>a risk of misinterpretation</a:t>
            </a:r>
            <a:r>
              <a:rPr lang="en-US" dirty="0"/>
              <a:t>. Stable, standard business architecture and operations provides clinicians with rapid access to reliable information in a </a:t>
            </a:r>
            <a:r>
              <a:rPr lang="en-US" b="1" dirty="0"/>
              <a:t>standardized and consistent format. </a:t>
            </a:r>
          </a:p>
          <a:p>
            <a:endParaRPr lang="en-US" dirty="0"/>
          </a:p>
        </p:txBody>
      </p:sp>
      <p:cxnSp>
        <p:nvCxnSpPr>
          <p:cNvPr id="6" name="Straight Connector 5">
            <a:extLst>
              <a:ext uri="{FF2B5EF4-FFF2-40B4-BE49-F238E27FC236}">
                <a16:creationId xmlns:a16="http://schemas.microsoft.com/office/drawing/2014/main" id="{EA7ED059-2A3E-4901-836B-00CBF9F0E78B}"/>
              </a:ext>
            </a:extLst>
          </p:cNvPr>
          <p:cNvCxnSpPr>
            <a:cxnSpLocks/>
          </p:cNvCxnSpPr>
          <p:nvPr/>
        </p:nvCxnSpPr>
        <p:spPr>
          <a:xfrm>
            <a:off x="1000829" y="2035104"/>
            <a:ext cx="10190343" cy="909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12882599-9BBF-44AE-9F8B-91CA1371AAD8}"/>
              </a:ext>
            </a:extLst>
          </p:cNvPr>
          <p:cNvSpPr/>
          <p:nvPr/>
        </p:nvSpPr>
        <p:spPr>
          <a:xfrm>
            <a:off x="4183410" y="1960064"/>
            <a:ext cx="150082" cy="15008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Open Sans"/>
              <a:ea typeface="+mn-ea"/>
              <a:cs typeface="+mn-cs"/>
            </a:endParaRPr>
          </a:p>
        </p:txBody>
      </p:sp>
      <p:sp>
        <p:nvSpPr>
          <p:cNvPr id="10" name="Rectangle 9">
            <a:extLst>
              <a:ext uri="{FF2B5EF4-FFF2-40B4-BE49-F238E27FC236}">
                <a16:creationId xmlns:a16="http://schemas.microsoft.com/office/drawing/2014/main" id="{3A6551EE-824D-4974-ACBD-ABDC878102A5}"/>
              </a:ext>
            </a:extLst>
          </p:cNvPr>
          <p:cNvSpPr/>
          <p:nvPr/>
        </p:nvSpPr>
        <p:spPr>
          <a:xfrm>
            <a:off x="1000828" y="3108995"/>
            <a:ext cx="2999949" cy="1169551"/>
          </a:xfrm>
          <a:prstGeom prst="rect">
            <a:avLst/>
          </a:prstGeom>
        </p:spPr>
        <p:txBody>
          <a:bodyPr wrap="square">
            <a:spAutoFit/>
          </a:bodyPr>
          <a:lstStyle/>
          <a:p>
            <a:r>
              <a:rPr lang="en-US" sz="1400" dirty="0">
                <a:latin typeface="Verdana" panose="020B0604030504040204" pitchFamily="34" charset="0"/>
                <a:ea typeface="Verdana" panose="020B0604030504040204" pitchFamily="34" charset="0"/>
              </a:rPr>
              <a:t>Clinical Practice Guidelines are communicated in narrative text, which is</a:t>
            </a:r>
            <a:r>
              <a:rPr lang="en-US" sz="1400" b="1" dirty="0">
                <a:latin typeface="Verdana" panose="020B0604030504040204" pitchFamily="34" charset="0"/>
                <a:ea typeface="Verdana" panose="020B0604030504040204" pitchFamily="34" charset="0"/>
              </a:rPr>
              <a:t> generally not scalable and poses the risk of misinterpretation</a:t>
            </a:r>
            <a:endParaRPr lang="en-US" sz="1400" dirty="0">
              <a:latin typeface="Verdana" panose="020B0604030504040204" pitchFamily="34" charset="0"/>
              <a:ea typeface="Verdana" panose="020B0604030504040204" pitchFamily="34" charset="0"/>
            </a:endParaRPr>
          </a:p>
        </p:txBody>
      </p:sp>
      <p:sp>
        <p:nvSpPr>
          <p:cNvPr id="15" name="Rectangle 14">
            <a:extLst>
              <a:ext uri="{FF2B5EF4-FFF2-40B4-BE49-F238E27FC236}">
                <a16:creationId xmlns:a16="http://schemas.microsoft.com/office/drawing/2014/main" id="{7FF245FE-9A06-4E4F-80FD-115890AC5977}"/>
              </a:ext>
            </a:extLst>
          </p:cNvPr>
          <p:cNvSpPr/>
          <p:nvPr/>
        </p:nvSpPr>
        <p:spPr>
          <a:xfrm>
            <a:off x="1000829" y="2501796"/>
            <a:ext cx="2743200" cy="457200"/>
          </a:xfrm>
          <a:prstGeom prst="rect">
            <a:avLst/>
          </a:prstGeom>
        </p:spPr>
        <p:txBody>
          <a:bodyPr vert="horz" lIns="91440" tIns="45720" rIns="91440" bIns="45720" rtlCol="0"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200" b="1" i="0" u="none" strike="noStrike" kern="1200" cap="all" spc="2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Nexa Black" charset="0"/>
              </a:rPr>
              <a:t>The issue</a:t>
            </a:r>
          </a:p>
        </p:txBody>
      </p:sp>
      <p:sp>
        <p:nvSpPr>
          <p:cNvPr id="13" name="Rectangle 12">
            <a:extLst>
              <a:ext uri="{FF2B5EF4-FFF2-40B4-BE49-F238E27FC236}">
                <a16:creationId xmlns:a16="http://schemas.microsoft.com/office/drawing/2014/main" id="{4D5AA731-7B6C-4D36-BDF8-9ECA4D85C3AC}"/>
              </a:ext>
            </a:extLst>
          </p:cNvPr>
          <p:cNvSpPr/>
          <p:nvPr/>
        </p:nvSpPr>
        <p:spPr>
          <a:xfrm>
            <a:off x="4464832" y="3106817"/>
            <a:ext cx="2990068" cy="1169551"/>
          </a:xfrm>
          <a:prstGeom prst="rect">
            <a:avLst/>
          </a:prstGeom>
        </p:spPr>
        <p:txBody>
          <a:bodyPr wrap="square">
            <a:spAutoFit/>
          </a:bodyPr>
          <a:lstStyle/>
          <a:p>
            <a:pPr>
              <a:spcAft>
                <a:spcPts val="600"/>
              </a:spcAft>
            </a:pPr>
            <a:r>
              <a:rPr lang="en-US" sz="1400" dirty="0">
                <a:latin typeface="Verdana" panose="020B0604030504040204" pitchFamily="34" charset="0"/>
                <a:ea typeface="Verdana" panose="020B0604030504040204" pitchFamily="34" charset="0"/>
              </a:rPr>
              <a:t>To deliver the best care possible for Veterans, </a:t>
            </a:r>
            <a:r>
              <a:rPr lang="en-US" sz="1400" b="1" dirty="0">
                <a:latin typeface="Verdana" panose="020B0604030504040204" pitchFamily="34" charset="0"/>
                <a:ea typeface="Verdana" panose="020B0604030504040204" pitchFamily="34" charset="0"/>
              </a:rPr>
              <a:t>clinicians need rapid access to clear, concise, and reliable information</a:t>
            </a:r>
            <a:endParaRPr lang="en-US" sz="1400" dirty="0">
              <a:latin typeface="Verdana" panose="020B0604030504040204" pitchFamily="34" charset="0"/>
              <a:ea typeface="Verdana" panose="020B0604030504040204" pitchFamily="34" charset="0"/>
            </a:endParaRPr>
          </a:p>
        </p:txBody>
      </p:sp>
      <p:sp>
        <p:nvSpPr>
          <p:cNvPr id="16" name="Rectangle 15">
            <a:extLst>
              <a:ext uri="{FF2B5EF4-FFF2-40B4-BE49-F238E27FC236}">
                <a16:creationId xmlns:a16="http://schemas.microsoft.com/office/drawing/2014/main" id="{4FE07E99-4DF5-4832-991D-838523A050EA}"/>
              </a:ext>
            </a:extLst>
          </p:cNvPr>
          <p:cNvSpPr/>
          <p:nvPr/>
        </p:nvSpPr>
        <p:spPr>
          <a:xfrm>
            <a:off x="4462269" y="2499618"/>
            <a:ext cx="2743200" cy="457200"/>
          </a:xfrm>
          <a:prstGeom prst="rect">
            <a:avLst/>
          </a:prstGeom>
        </p:spPr>
        <p:txBody>
          <a:bodyPr vert="horz" lIns="91440" tIns="45720" rIns="91440" bIns="45720" rtlCol="0"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200" b="1" i="0" u="none" strike="noStrike" kern="1200" cap="all" spc="2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Nexa Black" charset="0"/>
              </a:rPr>
              <a:t>The need</a:t>
            </a:r>
          </a:p>
        </p:txBody>
      </p:sp>
      <p:sp>
        <p:nvSpPr>
          <p:cNvPr id="17" name="Oval 16">
            <a:extLst>
              <a:ext uri="{FF2B5EF4-FFF2-40B4-BE49-F238E27FC236}">
                <a16:creationId xmlns:a16="http://schemas.microsoft.com/office/drawing/2014/main" id="{363FC133-2118-49FF-8E10-7AA66A6BD8CB}"/>
              </a:ext>
            </a:extLst>
          </p:cNvPr>
          <p:cNvSpPr/>
          <p:nvPr/>
        </p:nvSpPr>
        <p:spPr>
          <a:xfrm>
            <a:off x="7671448" y="1960064"/>
            <a:ext cx="150082" cy="150080"/>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Open Sans"/>
              <a:ea typeface="+mn-ea"/>
              <a:cs typeface="+mn-cs"/>
            </a:endParaRPr>
          </a:p>
        </p:txBody>
      </p:sp>
      <p:sp>
        <p:nvSpPr>
          <p:cNvPr id="27" name="Rectangle 26">
            <a:extLst>
              <a:ext uri="{FF2B5EF4-FFF2-40B4-BE49-F238E27FC236}">
                <a16:creationId xmlns:a16="http://schemas.microsoft.com/office/drawing/2014/main" id="{F1C2254B-D911-402A-9C6E-95F173BA904F}"/>
              </a:ext>
            </a:extLst>
          </p:cNvPr>
          <p:cNvSpPr/>
          <p:nvPr/>
        </p:nvSpPr>
        <p:spPr>
          <a:xfrm>
            <a:off x="7809542" y="2497609"/>
            <a:ext cx="2743200" cy="457200"/>
          </a:xfrm>
          <a:prstGeom prst="rect">
            <a:avLst/>
          </a:prstGeom>
        </p:spPr>
        <p:txBody>
          <a:bodyPr vert="horz" lIns="91440" tIns="45720" rIns="91440" bIns="45720" rtlCol="0" anchor="t">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1200" b="1" i="0" u="none" strike="noStrike" kern="1200" cap="all" spc="200" normalizeH="0" baseline="0" noProof="0" dirty="0">
                <a:ln>
                  <a:noFill/>
                </a:ln>
                <a:solidFill>
                  <a:srgbClr val="000000"/>
                </a:solidFill>
                <a:effectLst/>
                <a:uLnTx/>
                <a:uFillTx/>
                <a:latin typeface="Verdana" panose="020B0604030504040204" pitchFamily="34" charset="0"/>
                <a:ea typeface="Verdana" panose="020B0604030504040204" pitchFamily="34" charset="0"/>
                <a:cs typeface="Nexa Black" charset="0"/>
              </a:rPr>
              <a:t>The solution</a:t>
            </a:r>
          </a:p>
        </p:txBody>
      </p:sp>
      <p:grpSp>
        <p:nvGrpSpPr>
          <p:cNvPr id="3" name="Group 2">
            <a:extLst>
              <a:ext uri="{FF2B5EF4-FFF2-40B4-BE49-F238E27FC236}">
                <a16:creationId xmlns:a16="http://schemas.microsoft.com/office/drawing/2014/main" id="{1D9DD322-A492-4555-9545-982C68DD01B7}"/>
              </a:ext>
            </a:extLst>
          </p:cNvPr>
          <p:cNvGrpSpPr/>
          <p:nvPr/>
        </p:nvGrpSpPr>
        <p:grpSpPr>
          <a:xfrm>
            <a:off x="7899956" y="3067912"/>
            <a:ext cx="3469084" cy="408332"/>
            <a:chOff x="7918744" y="3067912"/>
            <a:chExt cx="3239638" cy="408332"/>
          </a:xfrm>
        </p:grpSpPr>
        <p:grpSp>
          <p:nvGrpSpPr>
            <p:cNvPr id="30" name="Group 29">
              <a:extLst>
                <a:ext uri="{FF2B5EF4-FFF2-40B4-BE49-F238E27FC236}">
                  <a16:creationId xmlns:a16="http://schemas.microsoft.com/office/drawing/2014/main" id="{B729B3BE-8AE4-4415-9265-7853506A02E3}"/>
                </a:ext>
              </a:extLst>
            </p:cNvPr>
            <p:cNvGrpSpPr/>
            <p:nvPr/>
          </p:nvGrpSpPr>
          <p:grpSpPr>
            <a:xfrm>
              <a:off x="7918744" y="3089198"/>
              <a:ext cx="386814" cy="365760"/>
              <a:chOff x="8712666" y="2352796"/>
              <a:chExt cx="365818" cy="365760"/>
            </a:xfrm>
          </p:grpSpPr>
          <p:sp>
            <p:nvSpPr>
              <p:cNvPr id="32" name="Freeform 39">
                <a:extLst>
                  <a:ext uri="{FF2B5EF4-FFF2-40B4-BE49-F238E27FC236}">
                    <a16:creationId xmlns:a16="http://schemas.microsoft.com/office/drawing/2014/main" id="{EB9E0CEE-75BB-4922-990F-897CF68DA72B}"/>
                  </a:ext>
                </a:extLst>
              </p:cNvPr>
              <p:cNvSpPr>
                <a:spLocks noEditPoints="1"/>
              </p:cNvSpPr>
              <p:nvPr/>
            </p:nvSpPr>
            <p:spPr bwMode="auto">
              <a:xfrm>
                <a:off x="8712666" y="2352796"/>
                <a:ext cx="365818" cy="365760"/>
              </a:xfrm>
              <a:custGeom>
                <a:avLst/>
                <a:gdLst>
                  <a:gd name="T0" fmla="*/ 311 w 657"/>
                  <a:gd name="T1" fmla="*/ 657 h 657"/>
                  <a:gd name="T2" fmla="*/ 263 w 657"/>
                  <a:gd name="T3" fmla="*/ 650 h 657"/>
                  <a:gd name="T4" fmla="*/ 201 w 657"/>
                  <a:gd name="T5" fmla="*/ 631 h 657"/>
                  <a:gd name="T6" fmla="*/ 119 w 657"/>
                  <a:gd name="T7" fmla="*/ 582 h 657"/>
                  <a:gd name="T8" fmla="*/ 56 w 657"/>
                  <a:gd name="T9" fmla="*/ 512 h 657"/>
                  <a:gd name="T10" fmla="*/ 14 w 657"/>
                  <a:gd name="T11" fmla="*/ 426 h 657"/>
                  <a:gd name="T12" fmla="*/ 4 w 657"/>
                  <a:gd name="T13" fmla="*/ 379 h 657"/>
                  <a:gd name="T14" fmla="*/ 0 w 657"/>
                  <a:gd name="T15" fmla="*/ 328 h 657"/>
                  <a:gd name="T16" fmla="*/ 2 w 657"/>
                  <a:gd name="T17" fmla="*/ 294 h 657"/>
                  <a:gd name="T18" fmla="*/ 10 w 657"/>
                  <a:gd name="T19" fmla="*/ 246 h 657"/>
                  <a:gd name="T20" fmla="*/ 40 w 657"/>
                  <a:gd name="T21" fmla="*/ 172 h 657"/>
                  <a:gd name="T22" fmla="*/ 96 w 657"/>
                  <a:gd name="T23" fmla="*/ 96 h 657"/>
                  <a:gd name="T24" fmla="*/ 171 w 657"/>
                  <a:gd name="T25" fmla="*/ 39 h 657"/>
                  <a:gd name="T26" fmla="*/ 247 w 657"/>
                  <a:gd name="T27" fmla="*/ 10 h 657"/>
                  <a:gd name="T28" fmla="*/ 295 w 657"/>
                  <a:gd name="T29" fmla="*/ 2 h 657"/>
                  <a:gd name="T30" fmla="*/ 328 w 657"/>
                  <a:gd name="T31" fmla="*/ 0 h 657"/>
                  <a:gd name="T32" fmla="*/ 378 w 657"/>
                  <a:gd name="T33" fmla="*/ 3 h 657"/>
                  <a:gd name="T34" fmla="*/ 426 w 657"/>
                  <a:gd name="T35" fmla="*/ 15 h 657"/>
                  <a:gd name="T36" fmla="*/ 512 w 657"/>
                  <a:gd name="T37" fmla="*/ 55 h 657"/>
                  <a:gd name="T38" fmla="*/ 582 w 657"/>
                  <a:gd name="T39" fmla="*/ 120 h 657"/>
                  <a:gd name="T40" fmla="*/ 632 w 657"/>
                  <a:gd name="T41" fmla="*/ 200 h 657"/>
                  <a:gd name="T42" fmla="*/ 651 w 657"/>
                  <a:gd name="T43" fmla="*/ 262 h 657"/>
                  <a:gd name="T44" fmla="*/ 656 w 657"/>
                  <a:gd name="T45" fmla="*/ 312 h 657"/>
                  <a:gd name="T46" fmla="*/ 656 w 657"/>
                  <a:gd name="T47" fmla="*/ 345 h 657"/>
                  <a:gd name="T48" fmla="*/ 651 w 657"/>
                  <a:gd name="T49" fmla="*/ 395 h 657"/>
                  <a:gd name="T50" fmla="*/ 632 w 657"/>
                  <a:gd name="T51" fmla="*/ 457 h 657"/>
                  <a:gd name="T52" fmla="*/ 582 w 657"/>
                  <a:gd name="T53" fmla="*/ 537 h 657"/>
                  <a:gd name="T54" fmla="*/ 512 w 657"/>
                  <a:gd name="T55" fmla="*/ 601 h 657"/>
                  <a:gd name="T56" fmla="*/ 426 w 657"/>
                  <a:gd name="T57" fmla="*/ 642 h 657"/>
                  <a:gd name="T58" fmla="*/ 378 w 657"/>
                  <a:gd name="T59" fmla="*/ 653 h 657"/>
                  <a:gd name="T60" fmla="*/ 328 w 657"/>
                  <a:gd name="T61" fmla="*/ 657 h 657"/>
                  <a:gd name="T62" fmla="*/ 328 w 657"/>
                  <a:gd name="T63" fmla="*/ 38 h 657"/>
                  <a:gd name="T64" fmla="*/ 243 w 657"/>
                  <a:gd name="T65" fmla="*/ 50 h 657"/>
                  <a:gd name="T66" fmla="*/ 166 w 657"/>
                  <a:gd name="T67" fmla="*/ 88 h 657"/>
                  <a:gd name="T68" fmla="*/ 104 w 657"/>
                  <a:gd name="T69" fmla="*/ 144 h 657"/>
                  <a:gd name="T70" fmla="*/ 60 w 657"/>
                  <a:gd name="T71" fmla="*/ 215 h 657"/>
                  <a:gd name="T72" fmla="*/ 38 w 657"/>
                  <a:gd name="T73" fmla="*/ 298 h 657"/>
                  <a:gd name="T74" fmla="*/ 38 w 657"/>
                  <a:gd name="T75" fmla="*/ 359 h 657"/>
                  <a:gd name="T76" fmla="*/ 60 w 657"/>
                  <a:gd name="T77" fmla="*/ 442 h 657"/>
                  <a:gd name="T78" fmla="*/ 104 w 657"/>
                  <a:gd name="T79" fmla="*/ 513 h 657"/>
                  <a:gd name="T80" fmla="*/ 166 w 657"/>
                  <a:gd name="T81" fmla="*/ 570 h 657"/>
                  <a:gd name="T82" fmla="*/ 243 w 657"/>
                  <a:gd name="T83" fmla="*/ 606 h 657"/>
                  <a:gd name="T84" fmla="*/ 328 w 657"/>
                  <a:gd name="T85" fmla="*/ 619 h 657"/>
                  <a:gd name="T86" fmla="*/ 388 w 657"/>
                  <a:gd name="T87" fmla="*/ 614 h 657"/>
                  <a:gd name="T88" fmla="*/ 467 w 657"/>
                  <a:gd name="T89" fmla="*/ 584 h 657"/>
                  <a:gd name="T90" fmla="*/ 534 w 657"/>
                  <a:gd name="T91" fmla="*/ 535 h 657"/>
                  <a:gd name="T92" fmla="*/ 585 w 657"/>
                  <a:gd name="T93" fmla="*/ 468 h 657"/>
                  <a:gd name="T94" fmla="*/ 613 w 657"/>
                  <a:gd name="T95" fmla="*/ 387 h 657"/>
                  <a:gd name="T96" fmla="*/ 620 w 657"/>
                  <a:gd name="T97" fmla="*/ 328 h 657"/>
                  <a:gd name="T98" fmla="*/ 606 w 657"/>
                  <a:gd name="T99" fmla="*/ 242 h 657"/>
                  <a:gd name="T100" fmla="*/ 570 w 657"/>
                  <a:gd name="T101" fmla="*/ 166 h 657"/>
                  <a:gd name="T102" fmla="*/ 514 w 657"/>
                  <a:gd name="T103" fmla="*/ 104 h 657"/>
                  <a:gd name="T104" fmla="*/ 441 w 657"/>
                  <a:gd name="T105" fmla="*/ 61 h 657"/>
                  <a:gd name="T106" fmla="*/ 358 w 657"/>
                  <a:gd name="T107" fmla="*/ 39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7" h="657">
                    <a:moveTo>
                      <a:pt x="328" y="657"/>
                    </a:moveTo>
                    <a:lnTo>
                      <a:pt x="328" y="657"/>
                    </a:lnTo>
                    <a:lnTo>
                      <a:pt x="311" y="657"/>
                    </a:lnTo>
                    <a:lnTo>
                      <a:pt x="295" y="656"/>
                    </a:lnTo>
                    <a:lnTo>
                      <a:pt x="279" y="653"/>
                    </a:lnTo>
                    <a:lnTo>
                      <a:pt x="263" y="650"/>
                    </a:lnTo>
                    <a:lnTo>
                      <a:pt x="247" y="646"/>
                    </a:lnTo>
                    <a:lnTo>
                      <a:pt x="230" y="642"/>
                    </a:lnTo>
                    <a:lnTo>
                      <a:pt x="201" y="631"/>
                    </a:lnTo>
                    <a:lnTo>
                      <a:pt x="171" y="618"/>
                    </a:lnTo>
                    <a:lnTo>
                      <a:pt x="145" y="601"/>
                    </a:lnTo>
                    <a:lnTo>
                      <a:pt x="119" y="582"/>
                    </a:lnTo>
                    <a:lnTo>
                      <a:pt x="96" y="560"/>
                    </a:lnTo>
                    <a:lnTo>
                      <a:pt x="75" y="537"/>
                    </a:lnTo>
                    <a:lnTo>
                      <a:pt x="56" y="512"/>
                    </a:lnTo>
                    <a:lnTo>
                      <a:pt x="40" y="485"/>
                    </a:lnTo>
                    <a:lnTo>
                      <a:pt x="26" y="457"/>
                    </a:lnTo>
                    <a:lnTo>
                      <a:pt x="14" y="426"/>
                    </a:lnTo>
                    <a:lnTo>
                      <a:pt x="10" y="410"/>
                    </a:lnTo>
                    <a:lnTo>
                      <a:pt x="6" y="395"/>
                    </a:lnTo>
                    <a:lnTo>
                      <a:pt x="4" y="379"/>
                    </a:lnTo>
                    <a:lnTo>
                      <a:pt x="2" y="362"/>
                    </a:lnTo>
                    <a:lnTo>
                      <a:pt x="1" y="345"/>
                    </a:lnTo>
                    <a:lnTo>
                      <a:pt x="0" y="328"/>
                    </a:lnTo>
                    <a:lnTo>
                      <a:pt x="0" y="328"/>
                    </a:lnTo>
                    <a:lnTo>
                      <a:pt x="1" y="312"/>
                    </a:lnTo>
                    <a:lnTo>
                      <a:pt x="2" y="294"/>
                    </a:lnTo>
                    <a:lnTo>
                      <a:pt x="4" y="278"/>
                    </a:lnTo>
                    <a:lnTo>
                      <a:pt x="6" y="262"/>
                    </a:lnTo>
                    <a:lnTo>
                      <a:pt x="10" y="246"/>
                    </a:lnTo>
                    <a:lnTo>
                      <a:pt x="14" y="231"/>
                    </a:lnTo>
                    <a:lnTo>
                      <a:pt x="26" y="200"/>
                    </a:lnTo>
                    <a:lnTo>
                      <a:pt x="40" y="172"/>
                    </a:lnTo>
                    <a:lnTo>
                      <a:pt x="56" y="145"/>
                    </a:lnTo>
                    <a:lnTo>
                      <a:pt x="75" y="120"/>
                    </a:lnTo>
                    <a:lnTo>
                      <a:pt x="96" y="96"/>
                    </a:lnTo>
                    <a:lnTo>
                      <a:pt x="119" y="76"/>
                    </a:lnTo>
                    <a:lnTo>
                      <a:pt x="145" y="55"/>
                    </a:lnTo>
                    <a:lnTo>
                      <a:pt x="171" y="39"/>
                    </a:lnTo>
                    <a:lnTo>
                      <a:pt x="201" y="26"/>
                    </a:lnTo>
                    <a:lnTo>
                      <a:pt x="230" y="15"/>
                    </a:lnTo>
                    <a:lnTo>
                      <a:pt x="247" y="10"/>
                    </a:lnTo>
                    <a:lnTo>
                      <a:pt x="263" y="7"/>
                    </a:lnTo>
                    <a:lnTo>
                      <a:pt x="279" y="3"/>
                    </a:lnTo>
                    <a:lnTo>
                      <a:pt x="295" y="2"/>
                    </a:lnTo>
                    <a:lnTo>
                      <a:pt x="311" y="0"/>
                    </a:lnTo>
                    <a:lnTo>
                      <a:pt x="328" y="0"/>
                    </a:lnTo>
                    <a:lnTo>
                      <a:pt x="328" y="0"/>
                    </a:lnTo>
                    <a:lnTo>
                      <a:pt x="346" y="0"/>
                    </a:lnTo>
                    <a:lnTo>
                      <a:pt x="362" y="2"/>
                    </a:lnTo>
                    <a:lnTo>
                      <a:pt x="378" y="3"/>
                    </a:lnTo>
                    <a:lnTo>
                      <a:pt x="394" y="7"/>
                    </a:lnTo>
                    <a:lnTo>
                      <a:pt x="410" y="10"/>
                    </a:lnTo>
                    <a:lnTo>
                      <a:pt x="426" y="15"/>
                    </a:lnTo>
                    <a:lnTo>
                      <a:pt x="456" y="26"/>
                    </a:lnTo>
                    <a:lnTo>
                      <a:pt x="486" y="39"/>
                    </a:lnTo>
                    <a:lnTo>
                      <a:pt x="512" y="55"/>
                    </a:lnTo>
                    <a:lnTo>
                      <a:pt x="538" y="76"/>
                    </a:lnTo>
                    <a:lnTo>
                      <a:pt x="561" y="96"/>
                    </a:lnTo>
                    <a:lnTo>
                      <a:pt x="582" y="120"/>
                    </a:lnTo>
                    <a:lnTo>
                      <a:pt x="601" y="145"/>
                    </a:lnTo>
                    <a:lnTo>
                      <a:pt x="617" y="172"/>
                    </a:lnTo>
                    <a:lnTo>
                      <a:pt x="632" y="200"/>
                    </a:lnTo>
                    <a:lnTo>
                      <a:pt x="643" y="231"/>
                    </a:lnTo>
                    <a:lnTo>
                      <a:pt x="647" y="246"/>
                    </a:lnTo>
                    <a:lnTo>
                      <a:pt x="651" y="262"/>
                    </a:lnTo>
                    <a:lnTo>
                      <a:pt x="653" y="278"/>
                    </a:lnTo>
                    <a:lnTo>
                      <a:pt x="656" y="294"/>
                    </a:lnTo>
                    <a:lnTo>
                      <a:pt x="656" y="312"/>
                    </a:lnTo>
                    <a:lnTo>
                      <a:pt x="657" y="328"/>
                    </a:lnTo>
                    <a:lnTo>
                      <a:pt x="657" y="328"/>
                    </a:lnTo>
                    <a:lnTo>
                      <a:pt x="656" y="345"/>
                    </a:lnTo>
                    <a:lnTo>
                      <a:pt x="656" y="362"/>
                    </a:lnTo>
                    <a:lnTo>
                      <a:pt x="653" y="379"/>
                    </a:lnTo>
                    <a:lnTo>
                      <a:pt x="651" y="395"/>
                    </a:lnTo>
                    <a:lnTo>
                      <a:pt x="647" y="410"/>
                    </a:lnTo>
                    <a:lnTo>
                      <a:pt x="643" y="426"/>
                    </a:lnTo>
                    <a:lnTo>
                      <a:pt x="632" y="457"/>
                    </a:lnTo>
                    <a:lnTo>
                      <a:pt x="617" y="485"/>
                    </a:lnTo>
                    <a:lnTo>
                      <a:pt x="601" y="512"/>
                    </a:lnTo>
                    <a:lnTo>
                      <a:pt x="582" y="537"/>
                    </a:lnTo>
                    <a:lnTo>
                      <a:pt x="561" y="560"/>
                    </a:lnTo>
                    <a:lnTo>
                      <a:pt x="538" y="582"/>
                    </a:lnTo>
                    <a:lnTo>
                      <a:pt x="512" y="601"/>
                    </a:lnTo>
                    <a:lnTo>
                      <a:pt x="486" y="618"/>
                    </a:lnTo>
                    <a:lnTo>
                      <a:pt x="456" y="631"/>
                    </a:lnTo>
                    <a:lnTo>
                      <a:pt x="426" y="642"/>
                    </a:lnTo>
                    <a:lnTo>
                      <a:pt x="410" y="646"/>
                    </a:lnTo>
                    <a:lnTo>
                      <a:pt x="394" y="650"/>
                    </a:lnTo>
                    <a:lnTo>
                      <a:pt x="378" y="653"/>
                    </a:lnTo>
                    <a:lnTo>
                      <a:pt x="362" y="656"/>
                    </a:lnTo>
                    <a:lnTo>
                      <a:pt x="346" y="657"/>
                    </a:lnTo>
                    <a:lnTo>
                      <a:pt x="328" y="657"/>
                    </a:lnTo>
                    <a:lnTo>
                      <a:pt x="328" y="657"/>
                    </a:lnTo>
                    <a:close/>
                    <a:moveTo>
                      <a:pt x="328" y="38"/>
                    </a:moveTo>
                    <a:lnTo>
                      <a:pt x="328" y="38"/>
                    </a:lnTo>
                    <a:lnTo>
                      <a:pt x="299" y="39"/>
                    </a:lnTo>
                    <a:lnTo>
                      <a:pt x="269" y="43"/>
                    </a:lnTo>
                    <a:lnTo>
                      <a:pt x="243" y="50"/>
                    </a:lnTo>
                    <a:lnTo>
                      <a:pt x="216" y="61"/>
                    </a:lnTo>
                    <a:lnTo>
                      <a:pt x="190" y="73"/>
                    </a:lnTo>
                    <a:lnTo>
                      <a:pt x="166" y="88"/>
                    </a:lnTo>
                    <a:lnTo>
                      <a:pt x="143" y="104"/>
                    </a:lnTo>
                    <a:lnTo>
                      <a:pt x="123" y="123"/>
                    </a:lnTo>
                    <a:lnTo>
                      <a:pt x="104" y="144"/>
                    </a:lnTo>
                    <a:lnTo>
                      <a:pt x="87" y="166"/>
                    </a:lnTo>
                    <a:lnTo>
                      <a:pt x="72" y="190"/>
                    </a:lnTo>
                    <a:lnTo>
                      <a:pt x="60" y="215"/>
                    </a:lnTo>
                    <a:lnTo>
                      <a:pt x="51" y="242"/>
                    </a:lnTo>
                    <a:lnTo>
                      <a:pt x="44" y="270"/>
                    </a:lnTo>
                    <a:lnTo>
                      <a:pt x="38" y="298"/>
                    </a:lnTo>
                    <a:lnTo>
                      <a:pt x="37" y="328"/>
                    </a:lnTo>
                    <a:lnTo>
                      <a:pt x="37" y="328"/>
                    </a:lnTo>
                    <a:lnTo>
                      <a:pt x="38" y="359"/>
                    </a:lnTo>
                    <a:lnTo>
                      <a:pt x="44" y="387"/>
                    </a:lnTo>
                    <a:lnTo>
                      <a:pt x="51" y="415"/>
                    </a:lnTo>
                    <a:lnTo>
                      <a:pt x="60" y="442"/>
                    </a:lnTo>
                    <a:lnTo>
                      <a:pt x="72" y="468"/>
                    </a:lnTo>
                    <a:lnTo>
                      <a:pt x="87" y="490"/>
                    </a:lnTo>
                    <a:lnTo>
                      <a:pt x="104" y="513"/>
                    </a:lnTo>
                    <a:lnTo>
                      <a:pt x="123" y="535"/>
                    </a:lnTo>
                    <a:lnTo>
                      <a:pt x="143" y="554"/>
                    </a:lnTo>
                    <a:lnTo>
                      <a:pt x="166" y="570"/>
                    </a:lnTo>
                    <a:lnTo>
                      <a:pt x="190" y="584"/>
                    </a:lnTo>
                    <a:lnTo>
                      <a:pt x="216" y="596"/>
                    </a:lnTo>
                    <a:lnTo>
                      <a:pt x="243" y="606"/>
                    </a:lnTo>
                    <a:lnTo>
                      <a:pt x="269" y="614"/>
                    </a:lnTo>
                    <a:lnTo>
                      <a:pt x="299" y="618"/>
                    </a:lnTo>
                    <a:lnTo>
                      <a:pt x="328" y="619"/>
                    </a:lnTo>
                    <a:lnTo>
                      <a:pt x="328" y="619"/>
                    </a:lnTo>
                    <a:lnTo>
                      <a:pt x="358" y="618"/>
                    </a:lnTo>
                    <a:lnTo>
                      <a:pt x="388" y="614"/>
                    </a:lnTo>
                    <a:lnTo>
                      <a:pt x="414" y="606"/>
                    </a:lnTo>
                    <a:lnTo>
                      <a:pt x="441" y="596"/>
                    </a:lnTo>
                    <a:lnTo>
                      <a:pt x="467" y="584"/>
                    </a:lnTo>
                    <a:lnTo>
                      <a:pt x="491" y="570"/>
                    </a:lnTo>
                    <a:lnTo>
                      <a:pt x="514" y="554"/>
                    </a:lnTo>
                    <a:lnTo>
                      <a:pt x="534" y="535"/>
                    </a:lnTo>
                    <a:lnTo>
                      <a:pt x="553" y="513"/>
                    </a:lnTo>
                    <a:lnTo>
                      <a:pt x="570" y="490"/>
                    </a:lnTo>
                    <a:lnTo>
                      <a:pt x="585" y="468"/>
                    </a:lnTo>
                    <a:lnTo>
                      <a:pt x="597" y="442"/>
                    </a:lnTo>
                    <a:lnTo>
                      <a:pt x="606" y="415"/>
                    </a:lnTo>
                    <a:lnTo>
                      <a:pt x="613" y="387"/>
                    </a:lnTo>
                    <a:lnTo>
                      <a:pt x="618" y="359"/>
                    </a:lnTo>
                    <a:lnTo>
                      <a:pt x="620" y="328"/>
                    </a:lnTo>
                    <a:lnTo>
                      <a:pt x="620" y="328"/>
                    </a:lnTo>
                    <a:lnTo>
                      <a:pt x="618" y="298"/>
                    </a:lnTo>
                    <a:lnTo>
                      <a:pt x="613" y="270"/>
                    </a:lnTo>
                    <a:lnTo>
                      <a:pt x="606" y="242"/>
                    </a:lnTo>
                    <a:lnTo>
                      <a:pt x="597" y="215"/>
                    </a:lnTo>
                    <a:lnTo>
                      <a:pt x="585" y="190"/>
                    </a:lnTo>
                    <a:lnTo>
                      <a:pt x="570" y="166"/>
                    </a:lnTo>
                    <a:lnTo>
                      <a:pt x="553" y="144"/>
                    </a:lnTo>
                    <a:lnTo>
                      <a:pt x="534" y="123"/>
                    </a:lnTo>
                    <a:lnTo>
                      <a:pt x="514" y="104"/>
                    </a:lnTo>
                    <a:lnTo>
                      <a:pt x="491" y="88"/>
                    </a:lnTo>
                    <a:lnTo>
                      <a:pt x="467" y="73"/>
                    </a:lnTo>
                    <a:lnTo>
                      <a:pt x="441" y="61"/>
                    </a:lnTo>
                    <a:lnTo>
                      <a:pt x="414" y="50"/>
                    </a:lnTo>
                    <a:lnTo>
                      <a:pt x="388" y="43"/>
                    </a:lnTo>
                    <a:lnTo>
                      <a:pt x="358" y="39"/>
                    </a:lnTo>
                    <a:lnTo>
                      <a:pt x="328" y="38"/>
                    </a:lnTo>
                    <a:lnTo>
                      <a:pt x="328" y="3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sp>
            <p:nvSpPr>
              <p:cNvPr id="33" name="Freeform 294">
                <a:extLst>
                  <a:ext uri="{FF2B5EF4-FFF2-40B4-BE49-F238E27FC236}">
                    <a16:creationId xmlns:a16="http://schemas.microsoft.com/office/drawing/2014/main" id="{989E6617-2A62-49D7-8D37-BCB7DE8C92E2}"/>
                  </a:ext>
                </a:extLst>
              </p:cNvPr>
              <p:cNvSpPr>
                <a:spLocks noEditPoints="1"/>
              </p:cNvSpPr>
              <p:nvPr/>
            </p:nvSpPr>
            <p:spPr bwMode="auto">
              <a:xfrm>
                <a:off x="8818297" y="2464642"/>
                <a:ext cx="154556" cy="142069"/>
              </a:xfrm>
              <a:custGeom>
                <a:avLst/>
                <a:gdLst>
                  <a:gd name="T0" fmla="*/ 201 w 276"/>
                  <a:gd name="T1" fmla="*/ 39 h 263"/>
                  <a:gd name="T2" fmla="*/ 201 w 276"/>
                  <a:gd name="T3" fmla="*/ 9 h 263"/>
                  <a:gd name="T4" fmla="*/ 198 w 276"/>
                  <a:gd name="T5" fmla="*/ 2 h 263"/>
                  <a:gd name="T6" fmla="*/ 192 w 276"/>
                  <a:gd name="T7" fmla="*/ 0 h 263"/>
                  <a:gd name="T8" fmla="*/ 84 w 276"/>
                  <a:gd name="T9" fmla="*/ 0 h 263"/>
                  <a:gd name="T10" fmla="*/ 77 w 276"/>
                  <a:gd name="T11" fmla="*/ 2 h 263"/>
                  <a:gd name="T12" fmla="*/ 75 w 276"/>
                  <a:gd name="T13" fmla="*/ 9 h 263"/>
                  <a:gd name="T14" fmla="*/ 75 w 276"/>
                  <a:gd name="T15" fmla="*/ 39 h 263"/>
                  <a:gd name="T16" fmla="*/ 4 w 276"/>
                  <a:gd name="T17" fmla="*/ 39 h 263"/>
                  <a:gd name="T18" fmla="*/ 1 w 276"/>
                  <a:gd name="T19" fmla="*/ 40 h 263"/>
                  <a:gd name="T20" fmla="*/ 0 w 276"/>
                  <a:gd name="T21" fmla="*/ 259 h 263"/>
                  <a:gd name="T22" fmla="*/ 1 w 276"/>
                  <a:gd name="T23" fmla="*/ 262 h 263"/>
                  <a:gd name="T24" fmla="*/ 272 w 276"/>
                  <a:gd name="T25" fmla="*/ 263 h 263"/>
                  <a:gd name="T26" fmla="*/ 276 w 276"/>
                  <a:gd name="T27" fmla="*/ 262 h 263"/>
                  <a:gd name="T28" fmla="*/ 276 w 276"/>
                  <a:gd name="T29" fmla="*/ 44 h 263"/>
                  <a:gd name="T30" fmla="*/ 276 w 276"/>
                  <a:gd name="T31" fmla="*/ 40 h 263"/>
                  <a:gd name="T32" fmla="*/ 272 w 276"/>
                  <a:gd name="T33" fmla="*/ 39 h 263"/>
                  <a:gd name="T34" fmla="*/ 93 w 276"/>
                  <a:gd name="T35" fmla="*/ 39 h 263"/>
                  <a:gd name="T36" fmla="*/ 93 w 276"/>
                  <a:gd name="T37" fmla="*/ 19 h 263"/>
                  <a:gd name="T38" fmla="*/ 182 w 276"/>
                  <a:gd name="T39" fmla="*/ 39 h 263"/>
                  <a:gd name="T40" fmla="*/ 182 w 276"/>
                  <a:gd name="T41" fmla="*/ 165 h 263"/>
                  <a:gd name="T42" fmla="*/ 181 w 276"/>
                  <a:gd name="T43" fmla="*/ 168 h 263"/>
                  <a:gd name="T44" fmla="*/ 155 w 276"/>
                  <a:gd name="T45" fmla="*/ 169 h 263"/>
                  <a:gd name="T46" fmla="*/ 155 w 276"/>
                  <a:gd name="T47" fmla="*/ 192 h 263"/>
                  <a:gd name="T48" fmla="*/ 151 w 276"/>
                  <a:gd name="T49" fmla="*/ 196 h 263"/>
                  <a:gd name="T50" fmla="*/ 124 w 276"/>
                  <a:gd name="T51" fmla="*/ 196 h 263"/>
                  <a:gd name="T52" fmla="*/ 120 w 276"/>
                  <a:gd name="T53" fmla="*/ 192 h 263"/>
                  <a:gd name="T54" fmla="*/ 98 w 276"/>
                  <a:gd name="T55" fmla="*/ 169 h 263"/>
                  <a:gd name="T56" fmla="*/ 95 w 276"/>
                  <a:gd name="T57" fmla="*/ 168 h 263"/>
                  <a:gd name="T58" fmla="*/ 93 w 276"/>
                  <a:gd name="T59" fmla="*/ 138 h 263"/>
                  <a:gd name="T60" fmla="*/ 95 w 276"/>
                  <a:gd name="T61" fmla="*/ 135 h 263"/>
                  <a:gd name="T62" fmla="*/ 120 w 276"/>
                  <a:gd name="T63" fmla="*/ 134 h 263"/>
                  <a:gd name="T64" fmla="*/ 120 w 276"/>
                  <a:gd name="T65" fmla="*/ 111 h 263"/>
                  <a:gd name="T66" fmla="*/ 124 w 276"/>
                  <a:gd name="T67" fmla="*/ 107 h 263"/>
                  <a:gd name="T68" fmla="*/ 151 w 276"/>
                  <a:gd name="T69" fmla="*/ 107 h 263"/>
                  <a:gd name="T70" fmla="*/ 155 w 276"/>
                  <a:gd name="T71" fmla="*/ 111 h 263"/>
                  <a:gd name="T72" fmla="*/ 178 w 276"/>
                  <a:gd name="T73" fmla="*/ 134 h 263"/>
                  <a:gd name="T74" fmla="*/ 181 w 276"/>
                  <a:gd name="T75" fmla="*/ 135 h 263"/>
                  <a:gd name="T76" fmla="*/ 182 w 276"/>
                  <a:gd name="T77" fmla="*/ 165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6" h="263">
                    <a:moveTo>
                      <a:pt x="272" y="39"/>
                    </a:moveTo>
                    <a:lnTo>
                      <a:pt x="201" y="39"/>
                    </a:lnTo>
                    <a:lnTo>
                      <a:pt x="201" y="9"/>
                    </a:lnTo>
                    <a:lnTo>
                      <a:pt x="201" y="9"/>
                    </a:lnTo>
                    <a:lnTo>
                      <a:pt x="200" y="5"/>
                    </a:lnTo>
                    <a:lnTo>
                      <a:pt x="198" y="2"/>
                    </a:lnTo>
                    <a:lnTo>
                      <a:pt x="196" y="0"/>
                    </a:lnTo>
                    <a:lnTo>
                      <a:pt x="192" y="0"/>
                    </a:lnTo>
                    <a:lnTo>
                      <a:pt x="84" y="0"/>
                    </a:lnTo>
                    <a:lnTo>
                      <a:pt x="84" y="0"/>
                    </a:lnTo>
                    <a:lnTo>
                      <a:pt x="80" y="0"/>
                    </a:lnTo>
                    <a:lnTo>
                      <a:pt x="77" y="2"/>
                    </a:lnTo>
                    <a:lnTo>
                      <a:pt x="76" y="5"/>
                    </a:lnTo>
                    <a:lnTo>
                      <a:pt x="75" y="9"/>
                    </a:lnTo>
                    <a:lnTo>
                      <a:pt x="75" y="39"/>
                    </a:lnTo>
                    <a:lnTo>
                      <a:pt x="75" y="39"/>
                    </a:lnTo>
                    <a:lnTo>
                      <a:pt x="75" y="39"/>
                    </a:lnTo>
                    <a:lnTo>
                      <a:pt x="4" y="39"/>
                    </a:lnTo>
                    <a:lnTo>
                      <a:pt x="4" y="39"/>
                    </a:lnTo>
                    <a:lnTo>
                      <a:pt x="1" y="40"/>
                    </a:lnTo>
                    <a:lnTo>
                      <a:pt x="0" y="44"/>
                    </a:lnTo>
                    <a:lnTo>
                      <a:pt x="0" y="259"/>
                    </a:lnTo>
                    <a:lnTo>
                      <a:pt x="0" y="259"/>
                    </a:lnTo>
                    <a:lnTo>
                      <a:pt x="1" y="262"/>
                    </a:lnTo>
                    <a:lnTo>
                      <a:pt x="4" y="263"/>
                    </a:lnTo>
                    <a:lnTo>
                      <a:pt x="272" y="263"/>
                    </a:lnTo>
                    <a:lnTo>
                      <a:pt x="272" y="263"/>
                    </a:lnTo>
                    <a:lnTo>
                      <a:pt x="276" y="262"/>
                    </a:lnTo>
                    <a:lnTo>
                      <a:pt x="276" y="259"/>
                    </a:lnTo>
                    <a:lnTo>
                      <a:pt x="276" y="44"/>
                    </a:lnTo>
                    <a:lnTo>
                      <a:pt x="276" y="44"/>
                    </a:lnTo>
                    <a:lnTo>
                      <a:pt x="276" y="40"/>
                    </a:lnTo>
                    <a:lnTo>
                      <a:pt x="272" y="39"/>
                    </a:lnTo>
                    <a:lnTo>
                      <a:pt x="272" y="39"/>
                    </a:lnTo>
                    <a:close/>
                    <a:moveTo>
                      <a:pt x="93" y="39"/>
                    </a:moveTo>
                    <a:lnTo>
                      <a:pt x="93" y="39"/>
                    </a:lnTo>
                    <a:lnTo>
                      <a:pt x="93" y="39"/>
                    </a:lnTo>
                    <a:lnTo>
                      <a:pt x="93" y="19"/>
                    </a:lnTo>
                    <a:lnTo>
                      <a:pt x="182" y="19"/>
                    </a:lnTo>
                    <a:lnTo>
                      <a:pt x="182" y="39"/>
                    </a:lnTo>
                    <a:lnTo>
                      <a:pt x="93" y="39"/>
                    </a:lnTo>
                    <a:close/>
                    <a:moveTo>
                      <a:pt x="182" y="165"/>
                    </a:moveTo>
                    <a:lnTo>
                      <a:pt x="182" y="165"/>
                    </a:lnTo>
                    <a:lnTo>
                      <a:pt x="181" y="168"/>
                    </a:lnTo>
                    <a:lnTo>
                      <a:pt x="178" y="169"/>
                    </a:lnTo>
                    <a:lnTo>
                      <a:pt x="155" y="169"/>
                    </a:lnTo>
                    <a:lnTo>
                      <a:pt x="155" y="192"/>
                    </a:lnTo>
                    <a:lnTo>
                      <a:pt x="155" y="192"/>
                    </a:lnTo>
                    <a:lnTo>
                      <a:pt x="154" y="194"/>
                    </a:lnTo>
                    <a:lnTo>
                      <a:pt x="151" y="196"/>
                    </a:lnTo>
                    <a:lnTo>
                      <a:pt x="124" y="196"/>
                    </a:lnTo>
                    <a:lnTo>
                      <a:pt x="124" y="196"/>
                    </a:lnTo>
                    <a:lnTo>
                      <a:pt x="122" y="194"/>
                    </a:lnTo>
                    <a:lnTo>
                      <a:pt x="120" y="192"/>
                    </a:lnTo>
                    <a:lnTo>
                      <a:pt x="120" y="169"/>
                    </a:lnTo>
                    <a:lnTo>
                      <a:pt x="98" y="169"/>
                    </a:lnTo>
                    <a:lnTo>
                      <a:pt x="98" y="169"/>
                    </a:lnTo>
                    <a:lnTo>
                      <a:pt x="95" y="168"/>
                    </a:lnTo>
                    <a:lnTo>
                      <a:pt x="93" y="165"/>
                    </a:lnTo>
                    <a:lnTo>
                      <a:pt x="93" y="138"/>
                    </a:lnTo>
                    <a:lnTo>
                      <a:pt x="93" y="138"/>
                    </a:lnTo>
                    <a:lnTo>
                      <a:pt x="95" y="135"/>
                    </a:lnTo>
                    <a:lnTo>
                      <a:pt x="98" y="134"/>
                    </a:lnTo>
                    <a:lnTo>
                      <a:pt x="120" y="134"/>
                    </a:lnTo>
                    <a:lnTo>
                      <a:pt x="120" y="111"/>
                    </a:lnTo>
                    <a:lnTo>
                      <a:pt x="120" y="111"/>
                    </a:lnTo>
                    <a:lnTo>
                      <a:pt x="122" y="108"/>
                    </a:lnTo>
                    <a:lnTo>
                      <a:pt x="124" y="107"/>
                    </a:lnTo>
                    <a:lnTo>
                      <a:pt x="151" y="107"/>
                    </a:lnTo>
                    <a:lnTo>
                      <a:pt x="151" y="107"/>
                    </a:lnTo>
                    <a:lnTo>
                      <a:pt x="154" y="108"/>
                    </a:lnTo>
                    <a:lnTo>
                      <a:pt x="155" y="111"/>
                    </a:lnTo>
                    <a:lnTo>
                      <a:pt x="155" y="134"/>
                    </a:lnTo>
                    <a:lnTo>
                      <a:pt x="178" y="134"/>
                    </a:lnTo>
                    <a:lnTo>
                      <a:pt x="178" y="134"/>
                    </a:lnTo>
                    <a:lnTo>
                      <a:pt x="181" y="135"/>
                    </a:lnTo>
                    <a:lnTo>
                      <a:pt x="182" y="138"/>
                    </a:lnTo>
                    <a:lnTo>
                      <a:pt x="182" y="16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grpSp>
        <p:sp>
          <p:nvSpPr>
            <p:cNvPr id="31" name="Rectangle 30">
              <a:extLst>
                <a:ext uri="{FF2B5EF4-FFF2-40B4-BE49-F238E27FC236}">
                  <a16:creationId xmlns:a16="http://schemas.microsoft.com/office/drawing/2014/main" id="{C96AEBE0-024D-4C65-98B2-052798A75902}"/>
                </a:ext>
              </a:extLst>
            </p:cNvPr>
            <p:cNvSpPr/>
            <p:nvPr/>
          </p:nvSpPr>
          <p:spPr>
            <a:xfrm>
              <a:off x="8398818" y="3067912"/>
              <a:ext cx="2759564" cy="40833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400" b="1" dirty="0">
                  <a:solidFill>
                    <a:schemeClr val="tx1"/>
                  </a:solidFill>
                  <a:latin typeface="Verdana" panose="020B0604030504040204" pitchFamily="34" charset="0"/>
                  <a:ea typeface="Verdana" panose="020B0604030504040204" pitchFamily="34" charset="0"/>
                </a:rPr>
                <a:t>Reduce the clinical burden</a:t>
              </a:r>
            </a:p>
          </p:txBody>
        </p:sp>
      </p:grpSp>
      <p:grpSp>
        <p:nvGrpSpPr>
          <p:cNvPr id="18" name="Group 17">
            <a:extLst>
              <a:ext uri="{FF2B5EF4-FFF2-40B4-BE49-F238E27FC236}">
                <a16:creationId xmlns:a16="http://schemas.microsoft.com/office/drawing/2014/main" id="{D87F8261-468F-4561-AE33-BF7804007F2F}"/>
              </a:ext>
            </a:extLst>
          </p:cNvPr>
          <p:cNvGrpSpPr/>
          <p:nvPr/>
        </p:nvGrpSpPr>
        <p:grpSpPr>
          <a:xfrm>
            <a:off x="7899956" y="4475225"/>
            <a:ext cx="3469084" cy="408332"/>
            <a:chOff x="7918775" y="4719787"/>
            <a:chExt cx="3239572" cy="408332"/>
          </a:xfrm>
        </p:grpSpPr>
        <p:grpSp>
          <p:nvGrpSpPr>
            <p:cNvPr id="35" name="Group 34">
              <a:extLst>
                <a:ext uri="{FF2B5EF4-FFF2-40B4-BE49-F238E27FC236}">
                  <a16:creationId xmlns:a16="http://schemas.microsoft.com/office/drawing/2014/main" id="{B5F6C9D6-7859-4FCA-ABF5-B875CA74802C}"/>
                </a:ext>
              </a:extLst>
            </p:cNvPr>
            <p:cNvGrpSpPr/>
            <p:nvPr/>
          </p:nvGrpSpPr>
          <p:grpSpPr>
            <a:xfrm>
              <a:off x="7918775" y="4741073"/>
              <a:ext cx="386752" cy="365760"/>
              <a:chOff x="8712666" y="2912164"/>
              <a:chExt cx="365760" cy="365760"/>
            </a:xfrm>
          </p:grpSpPr>
          <p:sp>
            <p:nvSpPr>
              <p:cNvPr id="37" name="Freeform 95">
                <a:extLst>
                  <a:ext uri="{FF2B5EF4-FFF2-40B4-BE49-F238E27FC236}">
                    <a16:creationId xmlns:a16="http://schemas.microsoft.com/office/drawing/2014/main" id="{84B35B82-DD1B-4000-8045-9F01C1C3DCE5}"/>
                  </a:ext>
                </a:extLst>
              </p:cNvPr>
              <p:cNvSpPr>
                <a:spLocks noEditPoints="1"/>
              </p:cNvSpPr>
              <p:nvPr/>
            </p:nvSpPr>
            <p:spPr bwMode="auto">
              <a:xfrm>
                <a:off x="8712666" y="2912164"/>
                <a:ext cx="365760" cy="365760"/>
              </a:xfrm>
              <a:custGeom>
                <a:avLst/>
                <a:gdLst>
                  <a:gd name="T0" fmla="*/ 312 w 659"/>
                  <a:gd name="T1" fmla="*/ 657 h 657"/>
                  <a:gd name="T2" fmla="*/ 264 w 659"/>
                  <a:gd name="T3" fmla="*/ 650 h 657"/>
                  <a:gd name="T4" fmla="*/ 202 w 659"/>
                  <a:gd name="T5" fmla="*/ 631 h 657"/>
                  <a:gd name="T6" fmla="*/ 120 w 659"/>
                  <a:gd name="T7" fmla="*/ 582 h 657"/>
                  <a:gd name="T8" fmla="*/ 57 w 659"/>
                  <a:gd name="T9" fmla="*/ 512 h 657"/>
                  <a:gd name="T10" fmla="*/ 15 w 659"/>
                  <a:gd name="T11" fmla="*/ 426 h 657"/>
                  <a:gd name="T12" fmla="*/ 4 w 659"/>
                  <a:gd name="T13" fmla="*/ 379 h 657"/>
                  <a:gd name="T14" fmla="*/ 0 w 659"/>
                  <a:gd name="T15" fmla="*/ 328 h 657"/>
                  <a:gd name="T16" fmla="*/ 2 w 659"/>
                  <a:gd name="T17" fmla="*/ 294 h 657"/>
                  <a:gd name="T18" fmla="*/ 11 w 659"/>
                  <a:gd name="T19" fmla="*/ 246 h 657"/>
                  <a:gd name="T20" fmla="*/ 41 w 659"/>
                  <a:gd name="T21" fmla="*/ 172 h 657"/>
                  <a:gd name="T22" fmla="*/ 97 w 659"/>
                  <a:gd name="T23" fmla="*/ 95 h 657"/>
                  <a:gd name="T24" fmla="*/ 172 w 659"/>
                  <a:gd name="T25" fmla="*/ 39 h 657"/>
                  <a:gd name="T26" fmla="*/ 248 w 659"/>
                  <a:gd name="T27" fmla="*/ 9 h 657"/>
                  <a:gd name="T28" fmla="*/ 296 w 659"/>
                  <a:gd name="T29" fmla="*/ 1 h 657"/>
                  <a:gd name="T30" fmla="*/ 330 w 659"/>
                  <a:gd name="T31" fmla="*/ 0 h 657"/>
                  <a:gd name="T32" fmla="*/ 379 w 659"/>
                  <a:gd name="T33" fmla="*/ 2 h 657"/>
                  <a:gd name="T34" fmla="*/ 428 w 659"/>
                  <a:gd name="T35" fmla="*/ 15 h 657"/>
                  <a:gd name="T36" fmla="*/ 514 w 659"/>
                  <a:gd name="T37" fmla="*/ 55 h 657"/>
                  <a:gd name="T38" fmla="*/ 584 w 659"/>
                  <a:gd name="T39" fmla="*/ 119 h 657"/>
                  <a:gd name="T40" fmla="*/ 632 w 659"/>
                  <a:gd name="T41" fmla="*/ 200 h 657"/>
                  <a:gd name="T42" fmla="*/ 652 w 659"/>
                  <a:gd name="T43" fmla="*/ 262 h 657"/>
                  <a:gd name="T44" fmla="*/ 658 w 659"/>
                  <a:gd name="T45" fmla="*/ 312 h 657"/>
                  <a:gd name="T46" fmla="*/ 658 w 659"/>
                  <a:gd name="T47" fmla="*/ 345 h 657"/>
                  <a:gd name="T48" fmla="*/ 652 w 659"/>
                  <a:gd name="T49" fmla="*/ 395 h 657"/>
                  <a:gd name="T50" fmla="*/ 632 w 659"/>
                  <a:gd name="T51" fmla="*/ 455 h 657"/>
                  <a:gd name="T52" fmla="*/ 584 w 659"/>
                  <a:gd name="T53" fmla="*/ 537 h 657"/>
                  <a:gd name="T54" fmla="*/ 514 w 659"/>
                  <a:gd name="T55" fmla="*/ 601 h 657"/>
                  <a:gd name="T56" fmla="*/ 428 w 659"/>
                  <a:gd name="T57" fmla="*/ 642 h 657"/>
                  <a:gd name="T58" fmla="*/ 379 w 659"/>
                  <a:gd name="T59" fmla="*/ 653 h 657"/>
                  <a:gd name="T60" fmla="*/ 330 w 659"/>
                  <a:gd name="T61" fmla="*/ 657 h 657"/>
                  <a:gd name="T62" fmla="*/ 330 w 659"/>
                  <a:gd name="T63" fmla="*/ 37 h 657"/>
                  <a:gd name="T64" fmla="*/ 244 w 659"/>
                  <a:gd name="T65" fmla="*/ 49 h 657"/>
                  <a:gd name="T66" fmla="*/ 167 w 659"/>
                  <a:gd name="T67" fmla="*/ 87 h 657"/>
                  <a:gd name="T68" fmla="*/ 105 w 659"/>
                  <a:gd name="T69" fmla="*/ 144 h 657"/>
                  <a:gd name="T70" fmla="*/ 61 w 659"/>
                  <a:gd name="T71" fmla="*/ 215 h 657"/>
                  <a:gd name="T72" fmla="*/ 39 w 659"/>
                  <a:gd name="T73" fmla="*/ 298 h 657"/>
                  <a:gd name="T74" fmla="*/ 39 w 659"/>
                  <a:gd name="T75" fmla="*/ 357 h 657"/>
                  <a:gd name="T76" fmla="*/ 61 w 659"/>
                  <a:gd name="T77" fmla="*/ 442 h 657"/>
                  <a:gd name="T78" fmla="*/ 105 w 659"/>
                  <a:gd name="T79" fmla="*/ 513 h 657"/>
                  <a:gd name="T80" fmla="*/ 167 w 659"/>
                  <a:gd name="T81" fmla="*/ 570 h 657"/>
                  <a:gd name="T82" fmla="*/ 244 w 659"/>
                  <a:gd name="T83" fmla="*/ 606 h 657"/>
                  <a:gd name="T84" fmla="*/ 330 w 659"/>
                  <a:gd name="T85" fmla="*/ 619 h 657"/>
                  <a:gd name="T86" fmla="*/ 389 w 659"/>
                  <a:gd name="T87" fmla="*/ 614 h 657"/>
                  <a:gd name="T88" fmla="*/ 468 w 659"/>
                  <a:gd name="T89" fmla="*/ 584 h 657"/>
                  <a:gd name="T90" fmla="*/ 535 w 659"/>
                  <a:gd name="T91" fmla="*/ 535 h 657"/>
                  <a:gd name="T92" fmla="*/ 585 w 659"/>
                  <a:gd name="T93" fmla="*/ 467 h 657"/>
                  <a:gd name="T94" fmla="*/ 615 w 659"/>
                  <a:gd name="T95" fmla="*/ 387 h 657"/>
                  <a:gd name="T96" fmla="*/ 621 w 659"/>
                  <a:gd name="T97" fmla="*/ 328 h 657"/>
                  <a:gd name="T98" fmla="*/ 608 w 659"/>
                  <a:gd name="T99" fmla="*/ 242 h 657"/>
                  <a:gd name="T100" fmla="*/ 572 w 659"/>
                  <a:gd name="T101" fmla="*/ 165 h 657"/>
                  <a:gd name="T102" fmla="*/ 515 w 659"/>
                  <a:gd name="T103" fmla="*/ 103 h 657"/>
                  <a:gd name="T104" fmla="*/ 443 w 659"/>
                  <a:gd name="T105" fmla="*/ 60 h 657"/>
                  <a:gd name="T106" fmla="*/ 359 w 659"/>
                  <a:gd name="T107" fmla="*/ 39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9" h="657">
                    <a:moveTo>
                      <a:pt x="330" y="657"/>
                    </a:moveTo>
                    <a:lnTo>
                      <a:pt x="330" y="657"/>
                    </a:lnTo>
                    <a:lnTo>
                      <a:pt x="312" y="657"/>
                    </a:lnTo>
                    <a:lnTo>
                      <a:pt x="296" y="656"/>
                    </a:lnTo>
                    <a:lnTo>
                      <a:pt x="280" y="653"/>
                    </a:lnTo>
                    <a:lnTo>
                      <a:pt x="264" y="650"/>
                    </a:lnTo>
                    <a:lnTo>
                      <a:pt x="248" y="646"/>
                    </a:lnTo>
                    <a:lnTo>
                      <a:pt x="232" y="642"/>
                    </a:lnTo>
                    <a:lnTo>
                      <a:pt x="202" y="631"/>
                    </a:lnTo>
                    <a:lnTo>
                      <a:pt x="172" y="617"/>
                    </a:lnTo>
                    <a:lnTo>
                      <a:pt x="146" y="601"/>
                    </a:lnTo>
                    <a:lnTo>
                      <a:pt x="120" y="582"/>
                    </a:lnTo>
                    <a:lnTo>
                      <a:pt x="97" y="560"/>
                    </a:lnTo>
                    <a:lnTo>
                      <a:pt x="76" y="537"/>
                    </a:lnTo>
                    <a:lnTo>
                      <a:pt x="57" y="512"/>
                    </a:lnTo>
                    <a:lnTo>
                      <a:pt x="41" y="485"/>
                    </a:lnTo>
                    <a:lnTo>
                      <a:pt x="26" y="455"/>
                    </a:lnTo>
                    <a:lnTo>
                      <a:pt x="15" y="426"/>
                    </a:lnTo>
                    <a:lnTo>
                      <a:pt x="11" y="410"/>
                    </a:lnTo>
                    <a:lnTo>
                      <a:pt x="7" y="395"/>
                    </a:lnTo>
                    <a:lnTo>
                      <a:pt x="4" y="379"/>
                    </a:lnTo>
                    <a:lnTo>
                      <a:pt x="2" y="361"/>
                    </a:lnTo>
                    <a:lnTo>
                      <a:pt x="0" y="345"/>
                    </a:lnTo>
                    <a:lnTo>
                      <a:pt x="0" y="328"/>
                    </a:lnTo>
                    <a:lnTo>
                      <a:pt x="0" y="328"/>
                    </a:lnTo>
                    <a:lnTo>
                      <a:pt x="0" y="312"/>
                    </a:lnTo>
                    <a:lnTo>
                      <a:pt x="2" y="294"/>
                    </a:lnTo>
                    <a:lnTo>
                      <a:pt x="4" y="278"/>
                    </a:lnTo>
                    <a:lnTo>
                      <a:pt x="7" y="262"/>
                    </a:lnTo>
                    <a:lnTo>
                      <a:pt x="11" y="246"/>
                    </a:lnTo>
                    <a:lnTo>
                      <a:pt x="15" y="231"/>
                    </a:lnTo>
                    <a:lnTo>
                      <a:pt x="26" y="200"/>
                    </a:lnTo>
                    <a:lnTo>
                      <a:pt x="41" y="172"/>
                    </a:lnTo>
                    <a:lnTo>
                      <a:pt x="57" y="145"/>
                    </a:lnTo>
                    <a:lnTo>
                      <a:pt x="76" y="119"/>
                    </a:lnTo>
                    <a:lnTo>
                      <a:pt x="97" y="95"/>
                    </a:lnTo>
                    <a:lnTo>
                      <a:pt x="120" y="75"/>
                    </a:lnTo>
                    <a:lnTo>
                      <a:pt x="146" y="55"/>
                    </a:lnTo>
                    <a:lnTo>
                      <a:pt x="172" y="39"/>
                    </a:lnTo>
                    <a:lnTo>
                      <a:pt x="202" y="25"/>
                    </a:lnTo>
                    <a:lnTo>
                      <a:pt x="232" y="15"/>
                    </a:lnTo>
                    <a:lnTo>
                      <a:pt x="248" y="9"/>
                    </a:lnTo>
                    <a:lnTo>
                      <a:pt x="264" y="6"/>
                    </a:lnTo>
                    <a:lnTo>
                      <a:pt x="280" y="2"/>
                    </a:lnTo>
                    <a:lnTo>
                      <a:pt x="296" y="1"/>
                    </a:lnTo>
                    <a:lnTo>
                      <a:pt x="312" y="0"/>
                    </a:lnTo>
                    <a:lnTo>
                      <a:pt x="330" y="0"/>
                    </a:lnTo>
                    <a:lnTo>
                      <a:pt x="330" y="0"/>
                    </a:lnTo>
                    <a:lnTo>
                      <a:pt x="346" y="0"/>
                    </a:lnTo>
                    <a:lnTo>
                      <a:pt x="363" y="1"/>
                    </a:lnTo>
                    <a:lnTo>
                      <a:pt x="379" y="2"/>
                    </a:lnTo>
                    <a:lnTo>
                      <a:pt x="396" y="6"/>
                    </a:lnTo>
                    <a:lnTo>
                      <a:pt x="412" y="9"/>
                    </a:lnTo>
                    <a:lnTo>
                      <a:pt x="428" y="15"/>
                    </a:lnTo>
                    <a:lnTo>
                      <a:pt x="457" y="25"/>
                    </a:lnTo>
                    <a:lnTo>
                      <a:pt x="486" y="39"/>
                    </a:lnTo>
                    <a:lnTo>
                      <a:pt x="514" y="55"/>
                    </a:lnTo>
                    <a:lnTo>
                      <a:pt x="539" y="75"/>
                    </a:lnTo>
                    <a:lnTo>
                      <a:pt x="562" y="95"/>
                    </a:lnTo>
                    <a:lnTo>
                      <a:pt x="584" y="119"/>
                    </a:lnTo>
                    <a:lnTo>
                      <a:pt x="603" y="145"/>
                    </a:lnTo>
                    <a:lnTo>
                      <a:pt x="619" y="172"/>
                    </a:lnTo>
                    <a:lnTo>
                      <a:pt x="632" y="200"/>
                    </a:lnTo>
                    <a:lnTo>
                      <a:pt x="644" y="231"/>
                    </a:lnTo>
                    <a:lnTo>
                      <a:pt x="648" y="246"/>
                    </a:lnTo>
                    <a:lnTo>
                      <a:pt x="652" y="262"/>
                    </a:lnTo>
                    <a:lnTo>
                      <a:pt x="655" y="278"/>
                    </a:lnTo>
                    <a:lnTo>
                      <a:pt x="656" y="294"/>
                    </a:lnTo>
                    <a:lnTo>
                      <a:pt x="658" y="312"/>
                    </a:lnTo>
                    <a:lnTo>
                      <a:pt x="659" y="328"/>
                    </a:lnTo>
                    <a:lnTo>
                      <a:pt x="659" y="328"/>
                    </a:lnTo>
                    <a:lnTo>
                      <a:pt x="658" y="345"/>
                    </a:lnTo>
                    <a:lnTo>
                      <a:pt x="656" y="361"/>
                    </a:lnTo>
                    <a:lnTo>
                      <a:pt x="655" y="379"/>
                    </a:lnTo>
                    <a:lnTo>
                      <a:pt x="652" y="395"/>
                    </a:lnTo>
                    <a:lnTo>
                      <a:pt x="648" y="410"/>
                    </a:lnTo>
                    <a:lnTo>
                      <a:pt x="644" y="426"/>
                    </a:lnTo>
                    <a:lnTo>
                      <a:pt x="632" y="455"/>
                    </a:lnTo>
                    <a:lnTo>
                      <a:pt x="619" y="485"/>
                    </a:lnTo>
                    <a:lnTo>
                      <a:pt x="603" y="512"/>
                    </a:lnTo>
                    <a:lnTo>
                      <a:pt x="584" y="537"/>
                    </a:lnTo>
                    <a:lnTo>
                      <a:pt x="562" y="560"/>
                    </a:lnTo>
                    <a:lnTo>
                      <a:pt x="539" y="582"/>
                    </a:lnTo>
                    <a:lnTo>
                      <a:pt x="514" y="601"/>
                    </a:lnTo>
                    <a:lnTo>
                      <a:pt x="486" y="617"/>
                    </a:lnTo>
                    <a:lnTo>
                      <a:pt x="457" y="631"/>
                    </a:lnTo>
                    <a:lnTo>
                      <a:pt x="428" y="642"/>
                    </a:lnTo>
                    <a:lnTo>
                      <a:pt x="412" y="646"/>
                    </a:lnTo>
                    <a:lnTo>
                      <a:pt x="396" y="650"/>
                    </a:lnTo>
                    <a:lnTo>
                      <a:pt x="379" y="653"/>
                    </a:lnTo>
                    <a:lnTo>
                      <a:pt x="363" y="656"/>
                    </a:lnTo>
                    <a:lnTo>
                      <a:pt x="346" y="657"/>
                    </a:lnTo>
                    <a:lnTo>
                      <a:pt x="330" y="657"/>
                    </a:lnTo>
                    <a:lnTo>
                      <a:pt x="330" y="657"/>
                    </a:lnTo>
                    <a:close/>
                    <a:moveTo>
                      <a:pt x="330" y="37"/>
                    </a:moveTo>
                    <a:lnTo>
                      <a:pt x="330" y="37"/>
                    </a:lnTo>
                    <a:lnTo>
                      <a:pt x="300" y="39"/>
                    </a:lnTo>
                    <a:lnTo>
                      <a:pt x="271" y="43"/>
                    </a:lnTo>
                    <a:lnTo>
                      <a:pt x="244" y="49"/>
                    </a:lnTo>
                    <a:lnTo>
                      <a:pt x="217" y="60"/>
                    </a:lnTo>
                    <a:lnTo>
                      <a:pt x="191" y="72"/>
                    </a:lnTo>
                    <a:lnTo>
                      <a:pt x="167" y="87"/>
                    </a:lnTo>
                    <a:lnTo>
                      <a:pt x="144" y="103"/>
                    </a:lnTo>
                    <a:lnTo>
                      <a:pt x="124" y="122"/>
                    </a:lnTo>
                    <a:lnTo>
                      <a:pt x="105" y="144"/>
                    </a:lnTo>
                    <a:lnTo>
                      <a:pt x="88" y="165"/>
                    </a:lnTo>
                    <a:lnTo>
                      <a:pt x="73" y="189"/>
                    </a:lnTo>
                    <a:lnTo>
                      <a:pt x="61" y="215"/>
                    </a:lnTo>
                    <a:lnTo>
                      <a:pt x="52" y="242"/>
                    </a:lnTo>
                    <a:lnTo>
                      <a:pt x="45" y="270"/>
                    </a:lnTo>
                    <a:lnTo>
                      <a:pt x="39" y="298"/>
                    </a:lnTo>
                    <a:lnTo>
                      <a:pt x="38" y="328"/>
                    </a:lnTo>
                    <a:lnTo>
                      <a:pt x="38" y="328"/>
                    </a:lnTo>
                    <a:lnTo>
                      <a:pt x="39" y="357"/>
                    </a:lnTo>
                    <a:lnTo>
                      <a:pt x="45" y="387"/>
                    </a:lnTo>
                    <a:lnTo>
                      <a:pt x="52" y="415"/>
                    </a:lnTo>
                    <a:lnTo>
                      <a:pt x="61" y="442"/>
                    </a:lnTo>
                    <a:lnTo>
                      <a:pt x="73" y="467"/>
                    </a:lnTo>
                    <a:lnTo>
                      <a:pt x="88" y="490"/>
                    </a:lnTo>
                    <a:lnTo>
                      <a:pt x="105" y="513"/>
                    </a:lnTo>
                    <a:lnTo>
                      <a:pt x="124" y="535"/>
                    </a:lnTo>
                    <a:lnTo>
                      <a:pt x="144" y="554"/>
                    </a:lnTo>
                    <a:lnTo>
                      <a:pt x="167" y="570"/>
                    </a:lnTo>
                    <a:lnTo>
                      <a:pt x="191" y="584"/>
                    </a:lnTo>
                    <a:lnTo>
                      <a:pt x="217" y="597"/>
                    </a:lnTo>
                    <a:lnTo>
                      <a:pt x="244" y="606"/>
                    </a:lnTo>
                    <a:lnTo>
                      <a:pt x="271" y="614"/>
                    </a:lnTo>
                    <a:lnTo>
                      <a:pt x="300" y="618"/>
                    </a:lnTo>
                    <a:lnTo>
                      <a:pt x="330" y="619"/>
                    </a:lnTo>
                    <a:lnTo>
                      <a:pt x="330" y="619"/>
                    </a:lnTo>
                    <a:lnTo>
                      <a:pt x="359" y="618"/>
                    </a:lnTo>
                    <a:lnTo>
                      <a:pt x="389" y="614"/>
                    </a:lnTo>
                    <a:lnTo>
                      <a:pt x="416" y="606"/>
                    </a:lnTo>
                    <a:lnTo>
                      <a:pt x="443" y="597"/>
                    </a:lnTo>
                    <a:lnTo>
                      <a:pt x="468" y="584"/>
                    </a:lnTo>
                    <a:lnTo>
                      <a:pt x="492" y="570"/>
                    </a:lnTo>
                    <a:lnTo>
                      <a:pt x="515" y="554"/>
                    </a:lnTo>
                    <a:lnTo>
                      <a:pt x="535" y="535"/>
                    </a:lnTo>
                    <a:lnTo>
                      <a:pt x="554" y="513"/>
                    </a:lnTo>
                    <a:lnTo>
                      <a:pt x="572" y="490"/>
                    </a:lnTo>
                    <a:lnTo>
                      <a:pt x="585" y="467"/>
                    </a:lnTo>
                    <a:lnTo>
                      <a:pt x="599" y="442"/>
                    </a:lnTo>
                    <a:lnTo>
                      <a:pt x="608" y="415"/>
                    </a:lnTo>
                    <a:lnTo>
                      <a:pt x="615" y="387"/>
                    </a:lnTo>
                    <a:lnTo>
                      <a:pt x="620" y="357"/>
                    </a:lnTo>
                    <a:lnTo>
                      <a:pt x="621" y="328"/>
                    </a:lnTo>
                    <a:lnTo>
                      <a:pt x="621" y="328"/>
                    </a:lnTo>
                    <a:lnTo>
                      <a:pt x="620" y="298"/>
                    </a:lnTo>
                    <a:lnTo>
                      <a:pt x="615" y="270"/>
                    </a:lnTo>
                    <a:lnTo>
                      <a:pt x="608" y="242"/>
                    </a:lnTo>
                    <a:lnTo>
                      <a:pt x="599" y="215"/>
                    </a:lnTo>
                    <a:lnTo>
                      <a:pt x="585" y="189"/>
                    </a:lnTo>
                    <a:lnTo>
                      <a:pt x="572" y="165"/>
                    </a:lnTo>
                    <a:lnTo>
                      <a:pt x="554" y="144"/>
                    </a:lnTo>
                    <a:lnTo>
                      <a:pt x="535" y="122"/>
                    </a:lnTo>
                    <a:lnTo>
                      <a:pt x="515" y="103"/>
                    </a:lnTo>
                    <a:lnTo>
                      <a:pt x="492" y="87"/>
                    </a:lnTo>
                    <a:lnTo>
                      <a:pt x="468" y="72"/>
                    </a:lnTo>
                    <a:lnTo>
                      <a:pt x="443" y="60"/>
                    </a:lnTo>
                    <a:lnTo>
                      <a:pt x="416" y="49"/>
                    </a:lnTo>
                    <a:lnTo>
                      <a:pt x="389" y="43"/>
                    </a:lnTo>
                    <a:lnTo>
                      <a:pt x="359" y="39"/>
                    </a:lnTo>
                    <a:lnTo>
                      <a:pt x="330" y="37"/>
                    </a:lnTo>
                    <a:lnTo>
                      <a:pt x="330" y="37"/>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grpSp>
            <p:nvGrpSpPr>
              <p:cNvPr id="38" name="Group 37">
                <a:extLst>
                  <a:ext uri="{FF2B5EF4-FFF2-40B4-BE49-F238E27FC236}">
                    <a16:creationId xmlns:a16="http://schemas.microsoft.com/office/drawing/2014/main" id="{0FCBE111-6DEF-4C79-BAD9-E6682725A078}"/>
                  </a:ext>
                </a:extLst>
              </p:cNvPr>
              <p:cNvGrpSpPr/>
              <p:nvPr/>
            </p:nvGrpSpPr>
            <p:grpSpPr>
              <a:xfrm>
                <a:off x="8808261" y="3022003"/>
                <a:ext cx="174571" cy="146083"/>
                <a:chOff x="8808290" y="2994645"/>
                <a:chExt cx="174571" cy="146083"/>
              </a:xfrm>
            </p:grpSpPr>
            <p:sp>
              <p:nvSpPr>
                <p:cNvPr id="39" name="Freeform 319">
                  <a:extLst>
                    <a:ext uri="{FF2B5EF4-FFF2-40B4-BE49-F238E27FC236}">
                      <a16:creationId xmlns:a16="http://schemas.microsoft.com/office/drawing/2014/main" id="{6E4E5471-5870-42D0-9CC1-5DB086E91675}"/>
                    </a:ext>
                  </a:extLst>
                </p:cNvPr>
                <p:cNvSpPr>
                  <a:spLocks/>
                </p:cNvSpPr>
                <p:nvPr/>
              </p:nvSpPr>
              <p:spPr bwMode="auto">
                <a:xfrm>
                  <a:off x="8808290" y="3081102"/>
                  <a:ext cx="95624" cy="59625"/>
                </a:xfrm>
                <a:custGeom>
                  <a:avLst/>
                  <a:gdLst>
                    <a:gd name="T0" fmla="*/ 60 w 174"/>
                    <a:gd name="T1" fmla="*/ 0 h 120"/>
                    <a:gd name="T2" fmla="*/ 60 w 174"/>
                    <a:gd name="T3" fmla="*/ 0 h 120"/>
                    <a:gd name="T4" fmla="*/ 48 w 174"/>
                    <a:gd name="T5" fmla="*/ 2 h 120"/>
                    <a:gd name="T6" fmla="*/ 37 w 174"/>
                    <a:gd name="T7" fmla="*/ 4 h 120"/>
                    <a:gd name="T8" fmla="*/ 27 w 174"/>
                    <a:gd name="T9" fmla="*/ 11 h 120"/>
                    <a:gd name="T10" fmla="*/ 18 w 174"/>
                    <a:gd name="T11" fmla="*/ 18 h 120"/>
                    <a:gd name="T12" fmla="*/ 11 w 174"/>
                    <a:gd name="T13" fmla="*/ 27 h 120"/>
                    <a:gd name="T14" fmla="*/ 5 w 174"/>
                    <a:gd name="T15" fmla="*/ 37 h 120"/>
                    <a:gd name="T16" fmla="*/ 2 w 174"/>
                    <a:gd name="T17" fmla="*/ 47 h 120"/>
                    <a:gd name="T18" fmla="*/ 0 w 174"/>
                    <a:gd name="T19" fmla="*/ 60 h 120"/>
                    <a:gd name="T20" fmla="*/ 0 w 174"/>
                    <a:gd name="T21" fmla="*/ 60 h 120"/>
                    <a:gd name="T22" fmla="*/ 2 w 174"/>
                    <a:gd name="T23" fmla="*/ 72 h 120"/>
                    <a:gd name="T24" fmla="*/ 5 w 174"/>
                    <a:gd name="T25" fmla="*/ 84 h 120"/>
                    <a:gd name="T26" fmla="*/ 11 w 174"/>
                    <a:gd name="T27" fmla="*/ 93 h 120"/>
                    <a:gd name="T28" fmla="*/ 18 w 174"/>
                    <a:gd name="T29" fmla="*/ 103 h 120"/>
                    <a:gd name="T30" fmla="*/ 27 w 174"/>
                    <a:gd name="T31" fmla="*/ 109 h 120"/>
                    <a:gd name="T32" fmla="*/ 37 w 174"/>
                    <a:gd name="T33" fmla="*/ 115 h 120"/>
                    <a:gd name="T34" fmla="*/ 48 w 174"/>
                    <a:gd name="T35" fmla="*/ 119 h 120"/>
                    <a:gd name="T36" fmla="*/ 60 w 174"/>
                    <a:gd name="T37" fmla="*/ 120 h 120"/>
                    <a:gd name="T38" fmla="*/ 60 w 174"/>
                    <a:gd name="T39" fmla="*/ 120 h 120"/>
                    <a:gd name="T40" fmla="*/ 70 w 174"/>
                    <a:gd name="T41" fmla="*/ 119 h 120"/>
                    <a:gd name="T42" fmla="*/ 81 w 174"/>
                    <a:gd name="T43" fmla="*/ 116 h 120"/>
                    <a:gd name="T44" fmla="*/ 91 w 174"/>
                    <a:gd name="T45" fmla="*/ 111 h 120"/>
                    <a:gd name="T46" fmla="*/ 99 w 174"/>
                    <a:gd name="T47" fmla="*/ 105 h 120"/>
                    <a:gd name="T48" fmla="*/ 107 w 174"/>
                    <a:gd name="T49" fmla="*/ 97 h 120"/>
                    <a:gd name="T50" fmla="*/ 112 w 174"/>
                    <a:gd name="T51" fmla="*/ 89 h 120"/>
                    <a:gd name="T52" fmla="*/ 116 w 174"/>
                    <a:gd name="T53" fmla="*/ 78 h 120"/>
                    <a:gd name="T54" fmla="*/ 119 w 174"/>
                    <a:gd name="T55" fmla="*/ 69 h 120"/>
                    <a:gd name="T56" fmla="*/ 174 w 174"/>
                    <a:gd name="T57" fmla="*/ 69 h 120"/>
                    <a:gd name="T58" fmla="*/ 174 w 174"/>
                    <a:gd name="T59" fmla="*/ 50 h 120"/>
                    <a:gd name="T60" fmla="*/ 119 w 174"/>
                    <a:gd name="T61" fmla="*/ 50 h 120"/>
                    <a:gd name="T62" fmla="*/ 119 w 174"/>
                    <a:gd name="T63" fmla="*/ 50 h 120"/>
                    <a:gd name="T64" fmla="*/ 116 w 174"/>
                    <a:gd name="T65" fmla="*/ 39 h 120"/>
                    <a:gd name="T66" fmla="*/ 112 w 174"/>
                    <a:gd name="T67" fmla="*/ 30 h 120"/>
                    <a:gd name="T68" fmla="*/ 105 w 174"/>
                    <a:gd name="T69" fmla="*/ 22 h 120"/>
                    <a:gd name="T70" fmla="*/ 99 w 174"/>
                    <a:gd name="T71" fmla="*/ 15 h 120"/>
                    <a:gd name="T72" fmla="*/ 91 w 174"/>
                    <a:gd name="T73" fmla="*/ 9 h 120"/>
                    <a:gd name="T74" fmla="*/ 81 w 174"/>
                    <a:gd name="T75" fmla="*/ 4 h 120"/>
                    <a:gd name="T76" fmla="*/ 70 w 174"/>
                    <a:gd name="T77" fmla="*/ 2 h 120"/>
                    <a:gd name="T78" fmla="*/ 60 w 174"/>
                    <a:gd name="T79" fmla="*/ 0 h 120"/>
                    <a:gd name="T80" fmla="*/ 60 w 174"/>
                    <a:gd name="T8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20">
                      <a:moveTo>
                        <a:pt x="60" y="0"/>
                      </a:moveTo>
                      <a:lnTo>
                        <a:pt x="60" y="0"/>
                      </a:lnTo>
                      <a:lnTo>
                        <a:pt x="48" y="2"/>
                      </a:lnTo>
                      <a:lnTo>
                        <a:pt x="37" y="4"/>
                      </a:lnTo>
                      <a:lnTo>
                        <a:pt x="27" y="11"/>
                      </a:lnTo>
                      <a:lnTo>
                        <a:pt x="18" y="18"/>
                      </a:lnTo>
                      <a:lnTo>
                        <a:pt x="11" y="27"/>
                      </a:lnTo>
                      <a:lnTo>
                        <a:pt x="5" y="37"/>
                      </a:lnTo>
                      <a:lnTo>
                        <a:pt x="2" y="47"/>
                      </a:lnTo>
                      <a:lnTo>
                        <a:pt x="0" y="60"/>
                      </a:lnTo>
                      <a:lnTo>
                        <a:pt x="0" y="60"/>
                      </a:lnTo>
                      <a:lnTo>
                        <a:pt x="2" y="72"/>
                      </a:lnTo>
                      <a:lnTo>
                        <a:pt x="5" y="84"/>
                      </a:lnTo>
                      <a:lnTo>
                        <a:pt x="11" y="93"/>
                      </a:lnTo>
                      <a:lnTo>
                        <a:pt x="18" y="103"/>
                      </a:lnTo>
                      <a:lnTo>
                        <a:pt x="27" y="109"/>
                      </a:lnTo>
                      <a:lnTo>
                        <a:pt x="37" y="115"/>
                      </a:lnTo>
                      <a:lnTo>
                        <a:pt x="48" y="119"/>
                      </a:lnTo>
                      <a:lnTo>
                        <a:pt x="60" y="120"/>
                      </a:lnTo>
                      <a:lnTo>
                        <a:pt x="60" y="120"/>
                      </a:lnTo>
                      <a:lnTo>
                        <a:pt x="70" y="119"/>
                      </a:lnTo>
                      <a:lnTo>
                        <a:pt x="81" y="116"/>
                      </a:lnTo>
                      <a:lnTo>
                        <a:pt x="91" y="111"/>
                      </a:lnTo>
                      <a:lnTo>
                        <a:pt x="99" y="105"/>
                      </a:lnTo>
                      <a:lnTo>
                        <a:pt x="107" y="97"/>
                      </a:lnTo>
                      <a:lnTo>
                        <a:pt x="112" y="89"/>
                      </a:lnTo>
                      <a:lnTo>
                        <a:pt x="116" y="78"/>
                      </a:lnTo>
                      <a:lnTo>
                        <a:pt x="119" y="69"/>
                      </a:lnTo>
                      <a:lnTo>
                        <a:pt x="174" y="69"/>
                      </a:lnTo>
                      <a:lnTo>
                        <a:pt x="174" y="50"/>
                      </a:lnTo>
                      <a:lnTo>
                        <a:pt x="119" y="50"/>
                      </a:lnTo>
                      <a:lnTo>
                        <a:pt x="119" y="50"/>
                      </a:lnTo>
                      <a:lnTo>
                        <a:pt x="116" y="39"/>
                      </a:lnTo>
                      <a:lnTo>
                        <a:pt x="112" y="30"/>
                      </a:lnTo>
                      <a:lnTo>
                        <a:pt x="105" y="22"/>
                      </a:lnTo>
                      <a:lnTo>
                        <a:pt x="99" y="15"/>
                      </a:lnTo>
                      <a:lnTo>
                        <a:pt x="91" y="9"/>
                      </a:lnTo>
                      <a:lnTo>
                        <a:pt x="81" y="4"/>
                      </a:lnTo>
                      <a:lnTo>
                        <a:pt x="70" y="2"/>
                      </a:lnTo>
                      <a:lnTo>
                        <a:pt x="60" y="0"/>
                      </a:lnTo>
                      <a:lnTo>
                        <a:pt x="6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sp>
              <p:nvSpPr>
                <p:cNvPr id="40" name="Freeform 320">
                  <a:extLst>
                    <a:ext uri="{FF2B5EF4-FFF2-40B4-BE49-F238E27FC236}">
                      <a16:creationId xmlns:a16="http://schemas.microsoft.com/office/drawing/2014/main" id="{BF664D77-8111-45B6-AE25-21424D259C27}"/>
                    </a:ext>
                  </a:extLst>
                </p:cNvPr>
                <p:cNvSpPr>
                  <a:spLocks/>
                </p:cNvSpPr>
                <p:nvPr/>
              </p:nvSpPr>
              <p:spPr bwMode="auto">
                <a:xfrm>
                  <a:off x="8912810" y="3055265"/>
                  <a:ext cx="70051" cy="85463"/>
                </a:xfrm>
                <a:custGeom>
                  <a:avLst/>
                  <a:gdLst>
                    <a:gd name="T0" fmla="*/ 64 w 125"/>
                    <a:gd name="T1" fmla="*/ 52 h 172"/>
                    <a:gd name="T2" fmla="*/ 64 w 125"/>
                    <a:gd name="T3" fmla="*/ 52 h 172"/>
                    <a:gd name="T4" fmla="*/ 55 w 125"/>
                    <a:gd name="T5" fmla="*/ 54 h 172"/>
                    <a:gd name="T6" fmla="*/ 46 w 125"/>
                    <a:gd name="T7" fmla="*/ 55 h 172"/>
                    <a:gd name="T8" fmla="*/ 17 w 125"/>
                    <a:gd name="T9" fmla="*/ 0 h 172"/>
                    <a:gd name="T10" fmla="*/ 0 w 125"/>
                    <a:gd name="T11" fmla="*/ 9 h 172"/>
                    <a:gd name="T12" fmla="*/ 30 w 125"/>
                    <a:gd name="T13" fmla="*/ 65 h 172"/>
                    <a:gd name="T14" fmla="*/ 30 w 125"/>
                    <a:gd name="T15" fmla="*/ 65 h 172"/>
                    <a:gd name="T16" fmla="*/ 19 w 125"/>
                    <a:gd name="T17" fmla="*/ 74 h 172"/>
                    <a:gd name="T18" fmla="*/ 12 w 125"/>
                    <a:gd name="T19" fmla="*/ 85 h 172"/>
                    <a:gd name="T20" fmla="*/ 9 w 125"/>
                    <a:gd name="T21" fmla="*/ 91 h 172"/>
                    <a:gd name="T22" fmla="*/ 7 w 125"/>
                    <a:gd name="T23" fmla="*/ 98 h 172"/>
                    <a:gd name="T24" fmla="*/ 5 w 125"/>
                    <a:gd name="T25" fmla="*/ 105 h 172"/>
                    <a:gd name="T26" fmla="*/ 5 w 125"/>
                    <a:gd name="T27" fmla="*/ 112 h 172"/>
                    <a:gd name="T28" fmla="*/ 5 w 125"/>
                    <a:gd name="T29" fmla="*/ 112 h 172"/>
                    <a:gd name="T30" fmla="*/ 7 w 125"/>
                    <a:gd name="T31" fmla="*/ 124 h 172"/>
                    <a:gd name="T32" fmla="*/ 11 w 125"/>
                    <a:gd name="T33" fmla="*/ 136 h 172"/>
                    <a:gd name="T34" fmla="*/ 16 w 125"/>
                    <a:gd name="T35" fmla="*/ 145 h 172"/>
                    <a:gd name="T36" fmla="*/ 23 w 125"/>
                    <a:gd name="T37" fmla="*/ 155 h 172"/>
                    <a:gd name="T38" fmla="*/ 32 w 125"/>
                    <a:gd name="T39" fmla="*/ 161 h 172"/>
                    <a:gd name="T40" fmla="*/ 42 w 125"/>
                    <a:gd name="T41" fmla="*/ 167 h 172"/>
                    <a:gd name="T42" fmla="*/ 54 w 125"/>
                    <a:gd name="T43" fmla="*/ 171 h 172"/>
                    <a:gd name="T44" fmla="*/ 64 w 125"/>
                    <a:gd name="T45" fmla="*/ 172 h 172"/>
                    <a:gd name="T46" fmla="*/ 64 w 125"/>
                    <a:gd name="T47" fmla="*/ 172 h 172"/>
                    <a:gd name="T48" fmla="*/ 77 w 125"/>
                    <a:gd name="T49" fmla="*/ 171 h 172"/>
                    <a:gd name="T50" fmla="*/ 89 w 125"/>
                    <a:gd name="T51" fmla="*/ 167 h 172"/>
                    <a:gd name="T52" fmla="*/ 98 w 125"/>
                    <a:gd name="T53" fmla="*/ 161 h 172"/>
                    <a:gd name="T54" fmla="*/ 107 w 125"/>
                    <a:gd name="T55" fmla="*/ 155 h 172"/>
                    <a:gd name="T56" fmla="*/ 114 w 125"/>
                    <a:gd name="T57" fmla="*/ 145 h 172"/>
                    <a:gd name="T58" fmla="*/ 120 w 125"/>
                    <a:gd name="T59" fmla="*/ 136 h 172"/>
                    <a:gd name="T60" fmla="*/ 124 w 125"/>
                    <a:gd name="T61" fmla="*/ 124 h 172"/>
                    <a:gd name="T62" fmla="*/ 125 w 125"/>
                    <a:gd name="T63" fmla="*/ 112 h 172"/>
                    <a:gd name="T64" fmla="*/ 125 w 125"/>
                    <a:gd name="T65" fmla="*/ 112 h 172"/>
                    <a:gd name="T66" fmla="*/ 124 w 125"/>
                    <a:gd name="T67" fmla="*/ 99 h 172"/>
                    <a:gd name="T68" fmla="*/ 120 w 125"/>
                    <a:gd name="T69" fmla="*/ 89 h 172"/>
                    <a:gd name="T70" fmla="*/ 114 w 125"/>
                    <a:gd name="T71" fmla="*/ 79 h 172"/>
                    <a:gd name="T72" fmla="*/ 107 w 125"/>
                    <a:gd name="T73" fmla="*/ 70 h 172"/>
                    <a:gd name="T74" fmla="*/ 98 w 125"/>
                    <a:gd name="T75" fmla="*/ 63 h 172"/>
                    <a:gd name="T76" fmla="*/ 89 w 125"/>
                    <a:gd name="T77" fmla="*/ 56 h 172"/>
                    <a:gd name="T78" fmla="*/ 77 w 125"/>
                    <a:gd name="T79" fmla="*/ 54 h 172"/>
                    <a:gd name="T80" fmla="*/ 64 w 125"/>
                    <a:gd name="T81" fmla="*/ 52 h 172"/>
                    <a:gd name="T82" fmla="*/ 64 w 125"/>
                    <a:gd name="T83" fmla="*/ 5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172">
                      <a:moveTo>
                        <a:pt x="64" y="52"/>
                      </a:moveTo>
                      <a:lnTo>
                        <a:pt x="64" y="52"/>
                      </a:lnTo>
                      <a:lnTo>
                        <a:pt x="55" y="54"/>
                      </a:lnTo>
                      <a:lnTo>
                        <a:pt x="46" y="55"/>
                      </a:lnTo>
                      <a:lnTo>
                        <a:pt x="17" y="0"/>
                      </a:lnTo>
                      <a:lnTo>
                        <a:pt x="0" y="9"/>
                      </a:lnTo>
                      <a:lnTo>
                        <a:pt x="30" y="65"/>
                      </a:lnTo>
                      <a:lnTo>
                        <a:pt x="30" y="65"/>
                      </a:lnTo>
                      <a:lnTo>
                        <a:pt x="19" y="74"/>
                      </a:lnTo>
                      <a:lnTo>
                        <a:pt x="12" y="85"/>
                      </a:lnTo>
                      <a:lnTo>
                        <a:pt x="9" y="91"/>
                      </a:lnTo>
                      <a:lnTo>
                        <a:pt x="7" y="98"/>
                      </a:lnTo>
                      <a:lnTo>
                        <a:pt x="5" y="105"/>
                      </a:lnTo>
                      <a:lnTo>
                        <a:pt x="5" y="112"/>
                      </a:lnTo>
                      <a:lnTo>
                        <a:pt x="5" y="112"/>
                      </a:lnTo>
                      <a:lnTo>
                        <a:pt x="7" y="124"/>
                      </a:lnTo>
                      <a:lnTo>
                        <a:pt x="11" y="136"/>
                      </a:lnTo>
                      <a:lnTo>
                        <a:pt x="16" y="145"/>
                      </a:lnTo>
                      <a:lnTo>
                        <a:pt x="23" y="155"/>
                      </a:lnTo>
                      <a:lnTo>
                        <a:pt x="32" y="161"/>
                      </a:lnTo>
                      <a:lnTo>
                        <a:pt x="42" y="167"/>
                      </a:lnTo>
                      <a:lnTo>
                        <a:pt x="54" y="171"/>
                      </a:lnTo>
                      <a:lnTo>
                        <a:pt x="64" y="172"/>
                      </a:lnTo>
                      <a:lnTo>
                        <a:pt x="64" y="172"/>
                      </a:lnTo>
                      <a:lnTo>
                        <a:pt x="77" y="171"/>
                      </a:lnTo>
                      <a:lnTo>
                        <a:pt x="89" y="167"/>
                      </a:lnTo>
                      <a:lnTo>
                        <a:pt x="98" y="161"/>
                      </a:lnTo>
                      <a:lnTo>
                        <a:pt x="107" y="155"/>
                      </a:lnTo>
                      <a:lnTo>
                        <a:pt x="114" y="145"/>
                      </a:lnTo>
                      <a:lnTo>
                        <a:pt x="120" y="136"/>
                      </a:lnTo>
                      <a:lnTo>
                        <a:pt x="124" y="124"/>
                      </a:lnTo>
                      <a:lnTo>
                        <a:pt x="125" y="112"/>
                      </a:lnTo>
                      <a:lnTo>
                        <a:pt x="125" y="112"/>
                      </a:lnTo>
                      <a:lnTo>
                        <a:pt x="124" y="99"/>
                      </a:lnTo>
                      <a:lnTo>
                        <a:pt x="120" y="89"/>
                      </a:lnTo>
                      <a:lnTo>
                        <a:pt x="114" y="79"/>
                      </a:lnTo>
                      <a:lnTo>
                        <a:pt x="107" y="70"/>
                      </a:lnTo>
                      <a:lnTo>
                        <a:pt x="98" y="63"/>
                      </a:lnTo>
                      <a:lnTo>
                        <a:pt x="89" y="56"/>
                      </a:lnTo>
                      <a:lnTo>
                        <a:pt x="77" y="54"/>
                      </a:lnTo>
                      <a:lnTo>
                        <a:pt x="64" y="52"/>
                      </a:lnTo>
                      <a:lnTo>
                        <a:pt x="64" y="5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sp>
              <p:nvSpPr>
                <p:cNvPr id="41" name="Freeform 321">
                  <a:extLst>
                    <a:ext uri="{FF2B5EF4-FFF2-40B4-BE49-F238E27FC236}">
                      <a16:creationId xmlns:a16="http://schemas.microsoft.com/office/drawing/2014/main" id="{0176C0DD-8198-4BC3-8151-8232DA544A2A}"/>
                    </a:ext>
                  </a:extLst>
                </p:cNvPr>
                <p:cNvSpPr>
                  <a:spLocks/>
                </p:cNvSpPr>
                <p:nvPr/>
              </p:nvSpPr>
              <p:spPr bwMode="auto">
                <a:xfrm>
                  <a:off x="8857214" y="2994645"/>
                  <a:ext cx="71162" cy="83476"/>
                </a:xfrm>
                <a:custGeom>
                  <a:avLst/>
                  <a:gdLst>
                    <a:gd name="T0" fmla="*/ 16 w 128"/>
                    <a:gd name="T1" fmla="*/ 168 h 168"/>
                    <a:gd name="T2" fmla="*/ 46 w 128"/>
                    <a:gd name="T3" fmla="*/ 114 h 168"/>
                    <a:gd name="T4" fmla="*/ 46 w 128"/>
                    <a:gd name="T5" fmla="*/ 114 h 168"/>
                    <a:gd name="T6" fmla="*/ 57 w 128"/>
                    <a:gd name="T7" fmla="*/ 118 h 168"/>
                    <a:gd name="T8" fmla="*/ 69 w 128"/>
                    <a:gd name="T9" fmla="*/ 120 h 168"/>
                    <a:gd name="T10" fmla="*/ 69 w 128"/>
                    <a:gd name="T11" fmla="*/ 120 h 168"/>
                    <a:gd name="T12" fmla="*/ 81 w 128"/>
                    <a:gd name="T13" fmla="*/ 118 h 168"/>
                    <a:gd name="T14" fmla="*/ 92 w 128"/>
                    <a:gd name="T15" fmla="*/ 114 h 168"/>
                    <a:gd name="T16" fmla="*/ 102 w 128"/>
                    <a:gd name="T17" fmla="*/ 109 h 168"/>
                    <a:gd name="T18" fmla="*/ 110 w 128"/>
                    <a:gd name="T19" fmla="*/ 102 h 168"/>
                    <a:gd name="T20" fmla="*/ 118 w 128"/>
                    <a:gd name="T21" fmla="*/ 93 h 168"/>
                    <a:gd name="T22" fmla="*/ 124 w 128"/>
                    <a:gd name="T23" fmla="*/ 83 h 168"/>
                    <a:gd name="T24" fmla="*/ 127 w 128"/>
                    <a:gd name="T25" fmla="*/ 71 h 168"/>
                    <a:gd name="T26" fmla="*/ 128 w 128"/>
                    <a:gd name="T27" fmla="*/ 59 h 168"/>
                    <a:gd name="T28" fmla="*/ 128 w 128"/>
                    <a:gd name="T29" fmla="*/ 59 h 168"/>
                    <a:gd name="T30" fmla="*/ 127 w 128"/>
                    <a:gd name="T31" fmla="*/ 47 h 168"/>
                    <a:gd name="T32" fmla="*/ 124 w 128"/>
                    <a:gd name="T33" fmla="*/ 36 h 168"/>
                    <a:gd name="T34" fmla="*/ 118 w 128"/>
                    <a:gd name="T35" fmla="*/ 27 h 168"/>
                    <a:gd name="T36" fmla="*/ 110 w 128"/>
                    <a:gd name="T37" fmla="*/ 18 h 168"/>
                    <a:gd name="T38" fmla="*/ 102 w 128"/>
                    <a:gd name="T39" fmla="*/ 11 h 168"/>
                    <a:gd name="T40" fmla="*/ 92 w 128"/>
                    <a:gd name="T41" fmla="*/ 4 h 168"/>
                    <a:gd name="T42" fmla="*/ 81 w 128"/>
                    <a:gd name="T43" fmla="*/ 1 h 168"/>
                    <a:gd name="T44" fmla="*/ 69 w 128"/>
                    <a:gd name="T45" fmla="*/ 0 h 168"/>
                    <a:gd name="T46" fmla="*/ 69 w 128"/>
                    <a:gd name="T47" fmla="*/ 0 h 168"/>
                    <a:gd name="T48" fmla="*/ 57 w 128"/>
                    <a:gd name="T49" fmla="*/ 1 h 168"/>
                    <a:gd name="T50" fmla="*/ 46 w 128"/>
                    <a:gd name="T51" fmla="*/ 4 h 168"/>
                    <a:gd name="T52" fmla="*/ 35 w 128"/>
                    <a:gd name="T53" fmla="*/ 11 h 168"/>
                    <a:gd name="T54" fmla="*/ 27 w 128"/>
                    <a:gd name="T55" fmla="*/ 18 h 168"/>
                    <a:gd name="T56" fmla="*/ 19 w 128"/>
                    <a:gd name="T57" fmla="*/ 27 h 168"/>
                    <a:gd name="T58" fmla="*/ 14 w 128"/>
                    <a:gd name="T59" fmla="*/ 36 h 168"/>
                    <a:gd name="T60" fmla="*/ 10 w 128"/>
                    <a:gd name="T61" fmla="*/ 47 h 168"/>
                    <a:gd name="T62" fmla="*/ 10 w 128"/>
                    <a:gd name="T63" fmla="*/ 59 h 168"/>
                    <a:gd name="T64" fmla="*/ 10 w 128"/>
                    <a:gd name="T65" fmla="*/ 59 h 168"/>
                    <a:gd name="T66" fmla="*/ 11 w 128"/>
                    <a:gd name="T67" fmla="*/ 73 h 168"/>
                    <a:gd name="T68" fmla="*/ 15 w 128"/>
                    <a:gd name="T69" fmla="*/ 85 h 168"/>
                    <a:gd name="T70" fmla="*/ 22 w 128"/>
                    <a:gd name="T71" fmla="*/ 95 h 168"/>
                    <a:gd name="T72" fmla="*/ 30 w 128"/>
                    <a:gd name="T73" fmla="*/ 105 h 168"/>
                    <a:gd name="T74" fmla="*/ 0 w 128"/>
                    <a:gd name="T75" fmla="*/ 159 h 168"/>
                    <a:gd name="T76" fmla="*/ 16 w 128"/>
                    <a:gd name="T77"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168">
                      <a:moveTo>
                        <a:pt x="16" y="168"/>
                      </a:moveTo>
                      <a:lnTo>
                        <a:pt x="46" y="114"/>
                      </a:lnTo>
                      <a:lnTo>
                        <a:pt x="46" y="114"/>
                      </a:lnTo>
                      <a:lnTo>
                        <a:pt x="57" y="118"/>
                      </a:lnTo>
                      <a:lnTo>
                        <a:pt x="69" y="120"/>
                      </a:lnTo>
                      <a:lnTo>
                        <a:pt x="69" y="120"/>
                      </a:lnTo>
                      <a:lnTo>
                        <a:pt x="81" y="118"/>
                      </a:lnTo>
                      <a:lnTo>
                        <a:pt x="92" y="114"/>
                      </a:lnTo>
                      <a:lnTo>
                        <a:pt x="102" y="109"/>
                      </a:lnTo>
                      <a:lnTo>
                        <a:pt x="110" y="102"/>
                      </a:lnTo>
                      <a:lnTo>
                        <a:pt x="118" y="93"/>
                      </a:lnTo>
                      <a:lnTo>
                        <a:pt x="124" y="83"/>
                      </a:lnTo>
                      <a:lnTo>
                        <a:pt x="127" y="71"/>
                      </a:lnTo>
                      <a:lnTo>
                        <a:pt x="128" y="59"/>
                      </a:lnTo>
                      <a:lnTo>
                        <a:pt x="128" y="59"/>
                      </a:lnTo>
                      <a:lnTo>
                        <a:pt x="127" y="47"/>
                      </a:lnTo>
                      <a:lnTo>
                        <a:pt x="124" y="36"/>
                      </a:lnTo>
                      <a:lnTo>
                        <a:pt x="118" y="27"/>
                      </a:lnTo>
                      <a:lnTo>
                        <a:pt x="110" y="18"/>
                      </a:lnTo>
                      <a:lnTo>
                        <a:pt x="102" y="11"/>
                      </a:lnTo>
                      <a:lnTo>
                        <a:pt x="92" y="4"/>
                      </a:lnTo>
                      <a:lnTo>
                        <a:pt x="81" y="1"/>
                      </a:lnTo>
                      <a:lnTo>
                        <a:pt x="69" y="0"/>
                      </a:lnTo>
                      <a:lnTo>
                        <a:pt x="69" y="0"/>
                      </a:lnTo>
                      <a:lnTo>
                        <a:pt x="57" y="1"/>
                      </a:lnTo>
                      <a:lnTo>
                        <a:pt x="46" y="4"/>
                      </a:lnTo>
                      <a:lnTo>
                        <a:pt x="35" y="11"/>
                      </a:lnTo>
                      <a:lnTo>
                        <a:pt x="27" y="18"/>
                      </a:lnTo>
                      <a:lnTo>
                        <a:pt x="19" y="27"/>
                      </a:lnTo>
                      <a:lnTo>
                        <a:pt x="14" y="36"/>
                      </a:lnTo>
                      <a:lnTo>
                        <a:pt x="10" y="47"/>
                      </a:lnTo>
                      <a:lnTo>
                        <a:pt x="10" y="59"/>
                      </a:lnTo>
                      <a:lnTo>
                        <a:pt x="10" y="59"/>
                      </a:lnTo>
                      <a:lnTo>
                        <a:pt x="11" y="73"/>
                      </a:lnTo>
                      <a:lnTo>
                        <a:pt x="15" y="85"/>
                      </a:lnTo>
                      <a:lnTo>
                        <a:pt x="22" y="95"/>
                      </a:lnTo>
                      <a:lnTo>
                        <a:pt x="30" y="105"/>
                      </a:lnTo>
                      <a:lnTo>
                        <a:pt x="0" y="159"/>
                      </a:lnTo>
                      <a:lnTo>
                        <a:pt x="16" y="16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grpSp>
        </p:grpSp>
        <p:sp>
          <p:nvSpPr>
            <p:cNvPr id="36" name="Rectangle 35">
              <a:extLst>
                <a:ext uri="{FF2B5EF4-FFF2-40B4-BE49-F238E27FC236}">
                  <a16:creationId xmlns:a16="http://schemas.microsoft.com/office/drawing/2014/main" id="{DCCEEE92-E9D0-4F39-B7A3-5BDB48DCCE3B}"/>
                </a:ext>
              </a:extLst>
            </p:cNvPr>
            <p:cNvSpPr/>
            <p:nvPr/>
          </p:nvSpPr>
          <p:spPr>
            <a:xfrm>
              <a:off x="8398784" y="4719787"/>
              <a:ext cx="2759563" cy="40833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400" b="1" dirty="0">
                  <a:solidFill>
                    <a:schemeClr val="tx1"/>
                  </a:solidFill>
                  <a:latin typeface="Verdana" panose="020B0604030504040204" pitchFamily="34" charset="0"/>
                  <a:ea typeface="Verdana" panose="020B0604030504040204" pitchFamily="34" charset="0"/>
                </a:rPr>
                <a:t>Create consistency in representing clinical data</a:t>
              </a:r>
            </a:p>
          </p:txBody>
        </p:sp>
      </p:grpSp>
      <p:grpSp>
        <p:nvGrpSpPr>
          <p:cNvPr id="5" name="Group 4">
            <a:extLst>
              <a:ext uri="{FF2B5EF4-FFF2-40B4-BE49-F238E27FC236}">
                <a16:creationId xmlns:a16="http://schemas.microsoft.com/office/drawing/2014/main" id="{54CDA3C1-1576-48E9-8A73-1DFE598BBDAC}"/>
              </a:ext>
            </a:extLst>
          </p:cNvPr>
          <p:cNvGrpSpPr/>
          <p:nvPr/>
        </p:nvGrpSpPr>
        <p:grpSpPr>
          <a:xfrm>
            <a:off x="7899956" y="3636926"/>
            <a:ext cx="3469084" cy="677617"/>
            <a:chOff x="7918775" y="3759207"/>
            <a:chExt cx="3239572" cy="677617"/>
          </a:xfrm>
        </p:grpSpPr>
        <p:grpSp>
          <p:nvGrpSpPr>
            <p:cNvPr id="43" name="Group 42">
              <a:extLst>
                <a:ext uri="{FF2B5EF4-FFF2-40B4-BE49-F238E27FC236}">
                  <a16:creationId xmlns:a16="http://schemas.microsoft.com/office/drawing/2014/main" id="{EED43840-D215-46C3-A702-B414A3E52F8F}"/>
                </a:ext>
              </a:extLst>
            </p:cNvPr>
            <p:cNvGrpSpPr/>
            <p:nvPr/>
          </p:nvGrpSpPr>
          <p:grpSpPr>
            <a:xfrm>
              <a:off x="7918775" y="3915135"/>
              <a:ext cx="386752" cy="365760"/>
              <a:chOff x="8712664" y="3547337"/>
              <a:chExt cx="365760" cy="365760"/>
            </a:xfrm>
          </p:grpSpPr>
          <p:sp>
            <p:nvSpPr>
              <p:cNvPr id="45" name="Freeform 8">
                <a:extLst>
                  <a:ext uri="{FF2B5EF4-FFF2-40B4-BE49-F238E27FC236}">
                    <a16:creationId xmlns:a16="http://schemas.microsoft.com/office/drawing/2014/main" id="{713DB79E-39D4-40B6-9CEA-D5D9C0A2FFB6}"/>
                  </a:ext>
                </a:extLst>
              </p:cNvPr>
              <p:cNvSpPr>
                <a:spLocks noEditPoints="1"/>
              </p:cNvSpPr>
              <p:nvPr/>
            </p:nvSpPr>
            <p:spPr bwMode="auto">
              <a:xfrm>
                <a:off x="8712664" y="3547337"/>
                <a:ext cx="365760" cy="365760"/>
              </a:xfrm>
              <a:custGeom>
                <a:avLst/>
                <a:gdLst>
                  <a:gd name="T0" fmla="*/ 312 w 658"/>
                  <a:gd name="T1" fmla="*/ 657 h 657"/>
                  <a:gd name="T2" fmla="*/ 264 w 658"/>
                  <a:gd name="T3" fmla="*/ 650 h 657"/>
                  <a:gd name="T4" fmla="*/ 202 w 658"/>
                  <a:gd name="T5" fmla="*/ 631 h 657"/>
                  <a:gd name="T6" fmla="*/ 120 w 658"/>
                  <a:gd name="T7" fmla="*/ 582 h 657"/>
                  <a:gd name="T8" fmla="*/ 57 w 658"/>
                  <a:gd name="T9" fmla="*/ 512 h 657"/>
                  <a:gd name="T10" fmla="*/ 15 w 658"/>
                  <a:gd name="T11" fmla="*/ 426 h 657"/>
                  <a:gd name="T12" fmla="*/ 5 w 658"/>
                  <a:gd name="T13" fmla="*/ 379 h 657"/>
                  <a:gd name="T14" fmla="*/ 0 w 658"/>
                  <a:gd name="T15" fmla="*/ 329 h 657"/>
                  <a:gd name="T16" fmla="*/ 3 w 658"/>
                  <a:gd name="T17" fmla="*/ 296 h 657"/>
                  <a:gd name="T18" fmla="*/ 11 w 658"/>
                  <a:gd name="T19" fmla="*/ 246 h 657"/>
                  <a:gd name="T20" fmla="*/ 41 w 658"/>
                  <a:gd name="T21" fmla="*/ 172 h 657"/>
                  <a:gd name="T22" fmla="*/ 97 w 658"/>
                  <a:gd name="T23" fmla="*/ 97 h 657"/>
                  <a:gd name="T24" fmla="*/ 172 w 658"/>
                  <a:gd name="T25" fmla="*/ 39 h 657"/>
                  <a:gd name="T26" fmla="*/ 248 w 658"/>
                  <a:gd name="T27" fmla="*/ 10 h 657"/>
                  <a:gd name="T28" fmla="*/ 296 w 658"/>
                  <a:gd name="T29" fmla="*/ 2 h 657"/>
                  <a:gd name="T30" fmla="*/ 329 w 658"/>
                  <a:gd name="T31" fmla="*/ 0 h 657"/>
                  <a:gd name="T32" fmla="*/ 379 w 658"/>
                  <a:gd name="T33" fmla="*/ 4 h 657"/>
                  <a:gd name="T34" fmla="*/ 427 w 658"/>
                  <a:gd name="T35" fmla="*/ 15 h 657"/>
                  <a:gd name="T36" fmla="*/ 513 w 658"/>
                  <a:gd name="T37" fmla="*/ 57 h 657"/>
                  <a:gd name="T38" fmla="*/ 583 w 658"/>
                  <a:gd name="T39" fmla="*/ 120 h 657"/>
                  <a:gd name="T40" fmla="*/ 633 w 658"/>
                  <a:gd name="T41" fmla="*/ 200 h 657"/>
                  <a:gd name="T42" fmla="*/ 652 w 658"/>
                  <a:gd name="T43" fmla="*/ 262 h 657"/>
                  <a:gd name="T44" fmla="*/ 657 w 658"/>
                  <a:gd name="T45" fmla="*/ 312 h 657"/>
                  <a:gd name="T46" fmla="*/ 657 w 658"/>
                  <a:gd name="T47" fmla="*/ 345 h 657"/>
                  <a:gd name="T48" fmla="*/ 652 w 658"/>
                  <a:gd name="T49" fmla="*/ 395 h 657"/>
                  <a:gd name="T50" fmla="*/ 633 w 658"/>
                  <a:gd name="T51" fmla="*/ 457 h 657"/>
                  <a:gd name="T52" fmla="*/ 583 w 658"/>
                  <a:gd name="T53" fmla="*/ 537 h 657"/>
                  <a:gd name="T54" fmla="*/ 513 w 658"/>
                  <a:gd name="T55" fmla="*/ 600 h 657"/>
                  <a:gd name="T56" fmla="*/ 427 w 658"/>
                  <a:gd name="T57" fmla="*/ 642 h 657"/>
                  <a:gd name="T58" fmla="*/ 379 w 658"/>
                  <a:gd name="T59" fmla="*/ 653 h 657"/>
                  <a:gd name="T60" fmla="*/ 329 w 658"/>
                  <a:gd name="T61" fmla="*/ 657 h 657"/>
                  <a:gd name="T62" fmla="*/ 329 w 658"/>
                  <a:gd name="T63" fmla="*/ 38 h 657"/>
                  <a:gd name="T64" fmla="*/ 243 w 658"/>
                  <a:gd name="T65" fmla="*/ 51 h 657"/>
                  <a:gd name="T66" fmla="*/ 167 w 658"/>
                  <a:gd name="T67" fmla="*/ 88 h 657"/>
                  <a:gd name="T68" fmla="*/ 105 w 658"/>
                  <a:gd name="T69" fmla="*/ 144 h 657"/>
                  <a:gd name="T70" fmla="*/ 61 w 658"/>
                  <a:gd name="T71" fmla="*/ 215 h 657"/>
                  <a:gd name="T72" fmla="*/ 39 w 658"/>
                  <a:gd name="T73" fmla="*/ 298 h 657"/>
                  <a:gd name="T74" fmla="*/ 39 w 658"/>
                  <a:gd name="T75" fmla="*/ 359 h 657"/>
                  <a:gd name="T76" fmla="*/ 61 w 658"/>
                  <a:gd name="T77" fmla="*/ 442 h 657"/>
                  <a:gd name="T78" fmla="*/ 105 w 658"/>
                  <a:gd name="T79" fmla="*/ 513 h 657"/>
                  <a:gd name="T80" fmla="*/ 167 w 658"/>
                  <a:gd name="T81" fmla="*/ 570 h 657"/>
                  <a:gd name="T82" fmla="*/ 243 w 658"/>
                  <a:gd name="T83" fmla="*/ 607 h 657"/>
                  <a:gd name="T84" fmla="*/ 329 w 658"/>
                  <a:gd name="T85" fmla="*/ 619 h 657"/>
                  <a:gd name="T86" fmla="*/ 388 w 658"/>
                  <a:gd name="T87" fmla="*/ 614 h 657"/>
                  <a:gd name="T88" fmla="*/ 468 w 658"/>
                  <a:gd name="T89" fmla="*/ 584 h 657"/>
                  <a:gd name="T90" fmla="*/ 535 w 658"/>
                  <a:gd name="T91" fmla="*/ 535 h 657"/>
                  <a:gd name="T92" fmla="*/ 586 w 658"/>
                  <a:gd name="T93" fmla="*/ 468 h 657"/>
                  <a:gd name="T94" fmla="*/ 614 w 658"/>
                  <a:gd name="T95" fmla="*/ 387 h 657"/>
                  <a:gd name="T96" fmla="*/ 621 w 658"/>
                  <a:gd name="T97" fmla="*/ 329 h 657"/>
                  <a:gd name="T98" fmla="*/ 607 w 658"/>
                  <a:gd name="T99" fmla="*/ 242 h 657"/>
                  <a:gd name="T100" fmla="*/ 571 w 658"/>
                  <a:gd name="T101" fmla="*/ 165 h 657"/>
                  <a:gd name="T102" fmla="*/ 515 w 658"/>
                  <a:gd name="T103" fmla="*/ 104 h 657"/>
                  <a:gd name="T104" fmla="*/ 442 w 658"/>
                  <a:gd name="T105" fmla="*/ 61 h 657"/>
                  <a:gd name="T106" fmla="*/ 359 w 658"/>
                  <a:gd name="T107" fmla="*/ 39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58" h="657">
                    <a:moveTo>
                      <a:pt x="329" y="657"/>
                    </a:moveTo>
                    <a:lnTo>
                      <a:pt x="329" y="657"/>
                    </a:lnTo>
                    <a:lnTo>
                      <a:pt x="312" y="657"/>
                    </a:lnTo>
                    <a:lnTo>
                      <a:pt x="296" y="656"/>
                    </a:lnTo>
                    <a:lnTo>
                      <a:pt x="280" y="653"/>
                    </a:lnTo>
                    <a:lnTo>
                      <a:pt x="264" y="650"/>
                    </a:lnTo>
                    <a:lnTo>
                      <a:pt x="248" y="647"/>
                    </a:lnTo>
                    <a:lnTo>
                      <a:pt x="231" y="642"/>
                    </a:lnTo>
                    <a:lnTo>
                      <a:pt x="202" y="631"/>
                    </a:lnTo>
                    <a:lnTo>
                      <a:pt x="172" y="618"/>
                    </a:lnTo>
                    <a:lnTo>
                      <a:pt x="145" y="600"/>
                    </a:lnTo>
                    <a:lnTo>
                      <a:pt x="120" y="582"/>
                    </a:lnTo>
                    <a:lnTo>
                      <a:pt x="97" y="562"/>
                    </a:lnTo>
                    <a:lnTo>
                      <a:pt x="76" y="537"/>
                    </a:lnTo>
                    <a:lnTo>
                      <a:pt x="57" y="512"/>
                    </a:lnTo>
                    <a:lnTo>
                      <a:pt x="41" y="485"/>
                    </a:lnTo>
                    <a:lnTo>
                      <a:pt x="27" y="457"/>
                    </a:lnTo>
                    <a:lnTo>
                      <a:pt x="15" y="426"/>
                    </a:lnTo>
                    <a:lnTo>
                      <a:pt x="11" y="411"/>
                    </a:lnTo>
                    <a:lnTo>
                      <a:pt x="7" y="395"/>
                    </a:lnTo>
                    <a:lnTo>
                      <a:pt x="5" y="379"/>
                    </a:lnTo>
                    <a:lnTo>
                      <a:pt x="3" y="363"/>
                    </a:lnTo>
                    <a:lnTo>
                      <a:pt x="2" y="345"/>
                    </a:lnTo>
                    <a:lnTo>
                      <a:pt x="0" y="329"/>
                    </a:lnTo>
                    <a:lnTo>
                      <a:pt x="0" y="329"/>
                    </a:lnTo>
                    <a:lnTo>
                      <a:pt x="2" y="312"/>
                    </a:lnTo>
                    <a:lnTo>
                      <a:pt x="3" y="296"/>
                    </a:lnTo>
                    <a:lnTo>
                      <a:pt x="5" y="278"/>
                    </a:lnTo>
                    <a:lnTo>
                      <a:pt x="7" y="262"/>
                    </a:lnTo>
                    <a:lnTo>
                      <a:pt x="11" y="246"/>
                    </a:lnTo>
                    <a:lnTo>
                      <a:pt x="15" y="231"/>
                    </a:lnTo>
                    <a:lnTo>
                      <a:pt x="27" y="200"/>
                    </a:lnTo>
                    <a:lnTo>
                      <a:pt x="41" y="172"/>
                    </a:lnTo>
                    <a:lnTo>
                      <a:pt x="57" y="145"/>
                    </a:lnTo>
                    <a:lnTo>
                      <a:pt x="76" y="120"/>
                    </a:lnTo>
                    <a:lnTo>
                      <a:pt x="97" y="97"/>
                    </a:lnTo>
                    <a:lnTo>
                      <a:pt x="120" y="76"/>
                    </a:lnTo>
                    <a:lnTo>
                      <a:pt x="145" y="57"/>
                    </a:lnTo>
                    <a:lnTo>
                      <a:pt x="172" y="39"/>
                    </a:lnTo>
                    <a:lnTo>
                      <a:pt x="202" y="26"/>
                    </a:lnTo>
                    <a:lnTo>
                      <a:pt x="231" y="15"/>
                    </a:lnTo>
                    <a:lnTo>
                      <a:pt x="248" y="10"/>
                    </a:lnTo>
                    <a:lnTo>
                      <a:pt x="264" y="7"/>
                    </a:lnTo>
                    <a:lnTo>
                      <a:pt x="280" y="4"/>
                    </a:lnTo>
                    <a:lnTo>
                      <a:pt x="296" y="2"/>
                    </a:lnTo>
                    <a:lnTo>
                      <a:pt x="312" y="0"/>
                    </a:lnTo>
                    <a:lnTo>
                      <a:pt x="329" y="0"/>
                    </a:lnTo>
                    <a:lnTo>
                      <a:pt x="329" y="0"/>
                    </a:lnTo>
                    <a:lnTo>
                      <a:pt x="347" y="0"/>
                    </a:lnTo>
                    <a:lnTo>
                      <a:pt x="363" y="2"/>
                    </a:lnTo>
                    <a:lnTo>
                      <a:pt x="379" y="4"/>
                    </a:lnTo>
                    <a:lnTo>
                      <a:pt x="395" y="7"/>
                    </a:lnTo>
                    <a:lnTo>
                      <a:pt x="411" y="10"/>
                    </a:lnTo>
                    <a:lnTo>
                      <a:pt x="427" y="15"/>
                    </a:lnTo>
                    <a:lnTo>
                      <a:pt x="457" y="26"/>
                    </a:lnTo>
                    <a:lnTo>
                      <a:pt x="486" y="39"/>
                    </a:lnTo>
                    <a:lnTo>
                      <a:pt x="513" y="57"/>
                    </a:lnTo>
                    <a:lnTo>
                      <a:pt x="539" y="76"/>
                    </a:lnTo>
                    <a:lnTo>
                      <a:pt x="562" y="97"/>
                    </a:lnTo>
                    <a:lnTo>
                      <a:pt x="583" y="120"/>
                    </a:lnTo>
                    <a:lnTo>
                      <a:pt x="602" y="145"/>
                    </a:lnTo>
                    <a:lnTo>
                      <a:pt x="618" y="172"/>
                    </a:lnTo>
                    <a:lnTo>
                      <a:pt x="633" y="200"/>
                    </a:lnTo>
                    <a:lnTo>
                      <a:pt x="644" y="231"/>
                    </a:lnTo>
                    <a:lnTo>
                      <a:pt x="648" y="246"/>
                    </a:lnTo>
                    <a:lnTo>
                      <a:pt x="652" y="262"/>
                    </a:lnTo>
                    <a:lnTo>
                      <a:pt x="654" y="278"/>
                    </a:lnTo>
                    <a:lnTo>
                      <a:pt x="657" y="296"/>
                    </a:lnTo>
                    <a:lnTo>
                      <a:pt x="657" y="312"/>
                    </a:lnTo>
                    <a:lnTo>
                      <a:pt x="658" y="329"/>
                    </a:lnTo>
                    <a:lnTo>
                      <a:pt x="658" y="329"/>
                    </a:lnTo>
                    <a:lnTo>
                      <a:pt x="657" y="345"/>
                    </a:lnTo>
                    <a:lnTo>
                      <a:pt x="657" y="363"/>
                    </a:lnTo>
                    <a:lnTo>
                      <a:pt x="654" y="379"/>
                    </a:lnTo>
                    <a:lnTo>
                      <a:pt x="652" y="395"/>
                    </a:lnTo>
                    <a:lnTo>
                      <a:pt x="648" y="411"/>
                    </a:lnTo>
                    <a:lnTo>
                      <a:pt x="644" y="426"/>
                    </a:lnTo>
                    <a:lnTo>
                      <a:pt x="633" y="457"/>
                    </a:lnTo>
                    <a:lnTo>
                      <a:pt x="618" y="485"/>
                    </a:lnTo>
                    <a:lnTo>
                      <a:pt x="602" y="512"/>
                    </a:lnTo>
                    <a:lnTo>
                      <a:pt x="583" y="537"/>
                    </a:lnTo>
                    <a:lnTo>
                      <a:pt x="562" y="562"/>
                    </a:lnTo>
                    <a:lnTo>
                      <a:pt x="539" y="582"/>
                    </a:lnTo>
                    <a:lnTo>
                      <a:pt x="513" y="600"/>
                    </a:lnTo>
                    <a:lnTo>
                      <a:pt x="486" y="618"/>
                    </a:lnTo>
                    <a:lnTo>
                      <a:pt x="457" y="631"/>
                    </a:lnTo>
                    <a:lnTo>
                      <a:pt x="427" y="642"/>
                    </a:lnTo>
                    <a:lnTo>
                      <a:pt x="411" y="647"/>
                    </a:lnTo>
                    <a:lnTo>
                      <a:pt x="395" y="650"/>
                    </a:lnTo>
                    <a:lnTo>
                      <a:pt x="379" y="653"/>
                    </a:lnTo>
                    <a:lnTo>
                      <a:pt x="363" y="656"/>
                    </a:lnTo>
                    <a:lnTo>
                      <a:pt x="347" y="657"/>
                    </a:lnTo>
                    <a:lnTo>
                      <a:pt x="329" y="657"/>
                    </a:lnTo>
                    <a:lnTo>
                      <a:pt x="329" y="657"/>
                    </a:lnTo>
                    <a:close/>
                    <a:moveTo>
                      <a:pt x="329" y="38"/>
                    </a:moveTo>
                    <a:lnTo>
                      <a:pt x="329" y="38"/>
                    </a:lnTo>
                    <a:lnTo>
                      <a:pt x="300" y="39"/>
                    </a:lnTo>
                    <a:lnTo>
                      <a:pt x="270" y="43"/>
                    </a:lnTo>
                    <a:lnTo>
                      <a:pt x="243" y="51"/>
                    </a:lnTo>
                    <a:lnTo>
                      <a:pt x="217" y="61"/>
                    </a:lnTo>
                    <a:lnTo>
                      <a:pt x="191" y="73"/>
                    </a:lnTo>
                    <a:lnTo>
                      <a:pt x="167" y="88"/>
                    </a:lnTo>
                    <a:lnTo>
                      <a:pt x="144" y="104"/>
                    </a:lnTo>
                    <a:lnTo>
                      <a:pt x="124" y="123"/>
                    </a:lnTo>
                    <a:lnTo>
                      <a:pt x="105" y="144"/>
                    </a:lnTo>
                    <a:lnTo>
                      <a:pt x="88" y="165"/>
                    </a:lnTo>
                    <a:lnTo>
                      <a:pt x="73" y="190"/>
                    </a:lnTo>
                    <a:lnTo>
                      <a:pt x="61" y="215"/>
                    </a:lnTo>
                    <a:lnTo>
                      <a:pt x="52" y="242"/>
                    </a:lnTo>
                    <a:lnTo>
                      <a:pt x="45" y="270"/>
                    </a:lnTo>
                    <a:lnTo>
                      <a:pt x="39" y="298"/>
                    </a:lnTo>
                    <a:lnTo>
                      <a:pt x="38" y="329"/>
                    </a:lnTo>
                    <a:lnTo>
                      <a:pt x="38" y="329"/>
                    </a:lnTo>
                    <a:lnTo>
                      <a:pt x="39" y="359"/>
                    </a:lnTo>
                    <a:lnTo>
                      <a:pt x="45" y="387"/>
                    </a:lnTo>
                    <a:lnTo>
                      <a:pt x="52" y="415"/>
                    </a:lnTo>
                    <a:lnTo>
                      <a:pt x="61" y="442"/>
                    </a:lnTo>
                    <a:lnTo>
                      <a:pt x="73" y="468"/>
                    </a:lnTo>
                    <a:lnTo>
                      <a:pt x="88" y="492"/>
                    </a:lnTo>
                    <a:lnTo>
                      <a:pt x="105" y="513"/>
                    </a:lnTo>
                    <a:lnTo>
                      <a:pt x="124" y="535"/>
                    </a:lnTo>
                    <a:lnTo>
                      <a:pt x="144" y="553"/>
                    </a:lnTo>
                    <a:lnTo>
                      <a:pt x="167" y="570"/>
                    </a:lnTo>
                    <a:lnTo>
                      <a:pt x="191" y="584"/>
                    </a:lnTo>
                    <a:lnTo>
                      <a:pt x="217" y="596"/>
                    </a:lnTo>
                    <a:lnTo>
                      <a:pt x="243" y="607"/>
                    </a:lnTo>
                    <a:lnTo>
                      <a:pt x="270" y="614"/>
                    </a:lnTo>
                    <a:lnTo>
                      <a:pt x="300" y="618"/>
                    </a:lnTo>
                    <a:lnTo>
                      <a:pt x="329" y="619"/>
                    </a:lnTo>
                    <a:lnTo>
                      <a:pt x="329" y="619"/>
                    </a:lnTo>
                    <a:lnTo>
                      <a:pt x="359" y="618"/>
                    </a:lnTo>
                    <a:lnTo>
                      <a:pt x="388" y="614"/>
                    </a:lnTo>
                    <a:lnTo>
                      <a:pt x="415" y="607"/>
                    </a:lnTo>
                    <a:lnTo>
                      <a:pt x="442" y="596"/>
                    </a:lnTo>
                    <a:lnTo>
                      <a:pt x="468" y="584"/>
                    </a:lnTo>
                    <a:lnTo>
                      <a:pt x="492" y="570"/>
                    </a:lnTo>
                    <a:lnTo>
                      <a:pt x="515" y="553"/>
                    </a:lnTo>
                    <a:lnTo>
                      <a:pt x="535" y="535"/>
                    </a:lnTo>
                    <a:lnTo>
                      <a:pt x="554" y="513"/>
                    </a:lnTo>
                    <a:lnTo>
                      <a:pt x="571" y="492"/>
                    </a:lnTo>
                    <a:lnTo>
                      <a:pt x="586" y="468"/>
                    </a:lnTo>
                    <a:lnTo>
                      <a:pt x="598" y="442"/>
                    </a:lnTo>
                    <a:lnTo>
                      <a:pt x="607" y="415"/>
                    </a:lnTo>
                    <a:lnTo>
                      <a:pt x="614" y="387"/>
                    </a:lnTo>
                    <a:lnTo>
                      <a:pt x="619" y="359"/>
                    </a:lnTo>
                    <a:lnTo>
                      <a:pt x="621" y="329"/>
                    </a:lnTo>
                    <a:lnTo>
                      <a:pt x="621" y="329"/>
                    </a:lnTo>
                    <a:lnTo>
                      <a:pt x="619" y="298"/>
                    </a:lnTo>
                    <a:lnTo>
                      <a:pt x="614" y="270"/>
                    </a:lnTo>
                    <a:lnTo>
                      <a:pt x="607" y="242"/>
                    </a:lnTo>
                    <a:lnTo>
                      <a:pt x="598" y="215"/>
                    </a:lnTo>
                    <a:lnTo>
                      <a:pt x="586" y="190"/>
                    </a:lnTo>
                    <a:lnTo>
                      <a:pt x="571" y="165"/>
                    </a:lnTo>
                    <a:lnTo>
                      <a:pt x="554" y="144"/>
                    </a:lnTo>
                    <a:lnTo>
                      <a:pt x="535" y="123"/>
                    </a:lnTo>
                    <a:lnTo>
                      <a:pt x="515" y="104"/>
                    </a:lnTo>
                    <a:lnTo>
                      <a:pt x="492" y="88"/>
                    </a:lnTo>
                    <a:lnTo>
                      <a:pt x="468" y="73"/>
                    </a:lnTo>
                    <a:lnTo>
                      <a:pt x="442" y="61"/>
                    </a:lnTo>
                    <a:lnTo>
                      <a:pt x="415" y="51"/>
                    </a:lnTo>
                    <a:lnTo>
                      <a:pt x="388" y="43"/>
                    </a:lnTo>
                    <a:lnTo>
                      <a:pt x="359" y="39"/>
                    </a:lnTo>
                    <a:lnTo>
                      <a:pt x="329" y="38"/>
                    </a:lnTo>
                    <a:lnTo>
                      <a:pt x="329" y="3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grpSp>
            <p:nvGrpSpPr>
              <p:cNvPr id="46" name="Group 45">
                <a:extLst>
                  <a:ext uri="{FF2B5EF4-FFF2-40B4-BE49-F238E27FC236}">
                    <a16:creationId xmlns:a16="http://schemas.microsoft.com/office/drawing/2014/main" id="{883366EB-5B6C-4CB9-B725-DB0D3CBE7530}"/>
                  </a:ext>
                </a:extLst>
              </p:cNvPr>
              <p:cNvGrpSpPr/>
              <p:nvPr/>
            </p:nvGrpSpPr>
            <p:grpSpPr>
              <a:xfrm>
                <a:off x="8800792" y="3644049"/>
                <a:ext cx="189505" cy="172337"/>
                <a:chOff x="8806842" y="3633505"/>
                <a:chExt cx="189505" cy="172337"/>
              </a:xfrm>
            </p:grpSpPr>
            <p:sp>
              <p:nvSpPr>
                <p:cNvPr id="47" name="Freeform 90">
                  <a:extLst>
                    <a:ext uri="{FF2B5EF4-FFF2-40B4-BE49-F238E27FC236}">
                      <a16:creationId xmlns:a16="http://schemas.microsoft.com/office/drawing/2014/main" id="{B25F9229-18E8-47FD-9CDA-AC5702D7CB50}"/>
                    </a:ext>
                  </a:extLst>
                </p:cNvPr>
                <p:cNvSpPr>
                  <a:spLocks/>
                </p:cNvSpPr>
                <p:nvPr/>
              </p:nvSpPr>
              <p:spPr bwMode="auto">
                <a:xfrm>
                  <a:off x="8874604" y="3633505"/>
                  <a:ext cx="53980" cy="49390"/>
                </a:xfrm>
                <a:custGeom>
                  <a:avLst/>
                  <a:gdLst>
                    <a:gd name="T0" fmla="*/ 51 w 94"/>
                    <a:gd name="T1" fmla="*/ 1 h 95"/>
                    <a:gd name="T2" fmla="*/ 51 w 94"/>
                    <a:gd name="T3" fmla="*/ 1 h 95"/>
                    <a:gd name="T4" fmla="*/ 49 w 94"/>
                    <a:gd name="T5" fmla="*/ 0 h 95"/>
                    <a:gd name="T6" fmla="*/ 47 w 94"/>
                    <a:gd name="T7" fmla="*/ 0 h 95"/>
                    <a:gd name="T8" fmla="*/ 46 w 94"/>
                    <a:gd name="T9" fmla="*/ 0 h 95"/>
                    <a:gd name="T10" fmla="*/ 43 w 94"/>
                    <a:gd name="T11" fmla="*/ 1 h 95"/>
                    <a:gd name="T12" fmla="*/ 2 w 94"/>
                    <a:gd name="T13" fmla="*/ 44 h 95"/>
                    <a:gd name="T14" fmla="*/ 2 w 94"/>
                    <a:gd name="T15" fmla="*/ 44 h 95"/>
                    <a:gd name="T16" fmla="*/ 0 w 94"/>
                    <a:gd name="T17" fmla="*/ 47 h 95"/>
                    <a:gd name="T18" fmla="*/ 0 w 94"/>
                    <a:gd name="T19" fmla="*/ 50 h 95"/>
                    <a:gd name="T20" fmla="*/ 0 w 94"/>
                    <a:gd name="T21" fmla="*/ 50 h 95"/>
                    <a:gd name="T22" fmla="*/ 2 w 94"/>
                    <a:gd name="T23" fmla="*/ 52 h 95"/>
                    <a:gd name="T24" fmla="*/ 4 w 94"/>
                    <a:gd name="T25" fmla="*/ 52 h 95"/>
                    <a:gd name="T26" fmla="*/ 37 w 94"/>
                    <a:gd name="T27" fmla="*/ 52 h 95"/>
                    <a:gd name="T28" fmla="*/ 37 w 94"/>
                    <a:gd name="T29" fmla="*/ 95 h 95"/>
                    <a:gd name="T30" fmla="*/ 58 w 94"/>
                    <a:gd name="T31" fmla="*/ 95 h 95"/>
                    <a:gd name="T32" fmla="*/ 58 w 94"/>
                    <a:gd name="T33" fmla="*/ 52 h 95"/>
                    <a:gd name="T34" fmla="*/ 90 w 94"/>
                    <a:gd name="T35" fmla="*/ 52 h 95"/>
                    <a:gd name="T36" fmla="*/ 90 w 94"/>
                    <a:gd name="T37" fmla="*/ 52 h 95"/>
                    <a:gd name="T38" fmla="*/ 93 w 94"/>
                    <a:gd name="T39" fmla="*/ 52 h 95"/>
                    <a:gd name="T40" fmla="*/ 94 w 94"/>
                    <a:gd name="T41" fmla="*/ 50 h 95"/>
                    <a:gd name="T42" fmla="*/ 94 w 94"/>
                    <a:gd name="T43" fmla="*/ 50 h 95"/>
                    <a:gd name="T44" fmla="*/ 94 w 94"/>
                    <a:gd name="T45" fmla="*/ 47 h 95"/>
                    <a:gd name="T46" fmla="*/ 93 w 94"/>
                    <a:gd name="T47" fmla="*/ 44 h 95"/>
                    <a:gd name="T48" fmla="*/ 51 w 94"/>
                    <a:gd name="T49" fmla="*/ 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95">
                      <a:moveTo>
                        <a:pt x="51" y="1"/>
                      </a:moveTo>
                      <a:lnTo>
                        <a:pt x="51" y="1"/>
                      </a:lnTo>
                      <a:lnTo>
                        <a:pt x="49" y="0"/>
                      </a:lnTo>
                      <a:lnTo>
                        <a:pt x="47" y="0"/>
                      </a:lnTo>
                      <a:lnTo>
                        <a:pt x="46" y="0"/>
                      </a:lnTo>
                      <a:lnTo>
                        <a:pt x="43" y="1"/>
                      </a:lnTo>
                      <a:lnTo>
                        <a:pt x="2" y="44"/>
                      </a:lnTo>
                      <a:lnTo>
                        <a:pt x="2" y="44"/>
                      </a:lnTo>
                      <a:lnTo>
                        <a:pt x="0" y="47"/>
                      </a:lnTo>
                      <a:lnTo>
                        <a:pt x="0" y="50"/>
                      </a:lnTo>
                      <a:lnTo>
                        <a:pt x="0" y="50"/>
                      </a:lnTo>
                      <a:lnTo>
                        <a:pt x="2" y="52"/>
                      </a:lnTo>
                      <a:lnTo>
                        <a:pt x="4" y="52"/>
                      </a:lnTo>
                      <a:lnTo>
                        <a:pt x="37" y="52"/>
                      </a:lnTo>
                      <a:lnTo>
                        <a:pt x="37" y="95"/>
                      </a:lnTo>
                      <a:lnTo>
                        <a:pt x="58" y="95"/>
                      </a:lnTo>
                      <a:lnTo>
                        <a:pt x="58" y="52"/>
                      </a:lnTo>
                      <a:lnTo>
                        <a:pt x="90" y="52"/>
                      </a:lnTo>
                      <a:lnTo>
                        <a:pt x="90" y="52"/>
                      </a:lnTo>
                      <a:lnTo>
                        <a:pt x="93" y="52"/>
                      </a:lnTo>
                      <a:lnTo>
                        <a:pt x="94" y="50"/>
                      </a:lnTo>
                      <a:lnTo>
                        <a:pt x="94" y="50"/>
                      </a:lnTo>
                      <a:lnTo>
                        <a:pt x="94" y="47"/>
                      </a:lnTo>
                      <a:lnTo>
                        <a:pt x="93" y="44"/>
                      </a:lnTo>
                      <a:lnTo>
                        <a:pt x="51" y="1"/>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sp>
              <p:nvSpPr>
                <p:cNvPr id="48" name="Freeform 91">
                  <a:extLst>
                    <a:ext uri="{FF2B5EF4-FFF2-40B4-BE49-F238E27FC236}">
                      <a16:creationId xmlns:a16="http://schemas.microsoft.com/office/drawing/2014/main" id="{045AE50D-581C-4022-BA2B-77954D649E6E}"/>
                    </a:ext>
                  </a:extLst>
                </p:cNvPr>
                <p:cNvSpPr>
                  <a:spLocks/>
                </p:cNvSpPr>
                <p:nvPr/>
              </p:nvSpPr>
              <p:spPr bwMode="auto">
                <a:xfrm>
                  <a:off x="8941218" y="3694454"/>
                  <a:ext cx="55129" cy="50440"/>
                </a:xfrm>
                <a:custGeom>
                  <a:avLst/>
                  <a:gdLst>
                    <a:gd name="T0" fmla="*/ 94 w 97"/>
                    <a:gd name="T1" fmla="*/ 44 h 95"/>
                    <a:gd name="T2" fmla="*/ 52 w 97"/>
                    <a:gd name="T3" fmla="*/ 1 h 95"/>
                    <a:gd name="T4" fmla="*/ 52 w 97"/>
                    <a:gd name="T5" fmla="*/ 1 h 95"/>
                    <a:gd name="T6" fmla="*/ 50 w 97"/>
                    <a:gd name="T7" fmla="*/ 0 h 95"/>
                    <a:gd name="T8" fmla="*/ 47 w 97"/>
                    <a:gd name="T9" fmla="*/ 0 h 95"/>
                    <a:gd name="T10" fmla="*/ 47 w 97"/>
                    <a:gd name="T11" fmla="*/ 0 h 95"/>
                    <a:gd name="T12" fmla="*/ 44 w 97"/>
                    <a:gd name="T13" fmla="*/ 3 h 95"/>
                    <a:gd name="T14" fmla="*/ 43 w 97"/>
                    <a:gd name="T15" fmla="*/ 5 h 95"/>
                    <a:gd name="T16" fmla="*/ 43 w 97"/>
                    <a:gd name="T17" fmla="*/ 38 h 95"/>
                    <a:gd name="T18" fmla="*/ 0 w 97"/>
                    <a:gd name="T19" fmla="*/ 38 h 95"/>
                    <a:gd name="T20" fmla="*/ 0 w 97"/>
                    <a:gd name="T21" fmla="*/ 58 h 95"/>
                    <a:gd name="T22" fmla="*/ 43 w 97"/>
                    <a:gd name="T23" fmla="*/ 58 h 95"/>
                    <a:gd name="T24" fmla="*/ 43 w 97"/>
                    <a:gd name="T25" fmla="*/ 90 h 95"/>
                    <a:gd name="T26" fmla="*/ 43 w 97"/>
                    <a:gd name="T27" fmla="*/ 90 h 95"/>
                    <a:gd name="T28" fmla="*/ 44 w 97"/>
                    <a:gd name="T29" fmla="*/ 93 h 95"/>
                    <a:gd name="T30" fmla="*/ 47 w 97"/>
                    <a:gd name="T31" fmla="*/ 95 h 95"/>
                    <a:gd name="T32" fmla="*/ 47 w 97"/>
                    <a:gd name="T33" fmla="*/ 95 h 95"/>
                    <a:gd name="T34" fmla="*/ 48 w 97"/>
                    <a:gd name="T35" fmla="*/ 95 h 95"/>
                    <a:gd name="T36" fmla="*/ 48 w 97"/>
                    <a:gd name="T37" fmla="*/ 95 h 95"/>
                    <a:gd name="T38" fmla="*/ 51 w 97"/>
                    <a:gd name="T39" fmla="*/ 95 h 95"/>
                    <a:gd name="T40" fmla="*/ 52 w 97"/>
                    <a:gd name="T41" fmla="*/ 94 h 95"/>
                    <a:gd name="T42" fmla="*/ 94 w 97"/>
                    <a:gd name="T43" fmla="*/ 51 h 95"/>
                    <a:gd name="T44" fmla="*/ 94 w 97"/>
                    <a:gd name="T45" fmla="*/ 51 h 95"/>
                    <a:gd name="T46" fmla="*/ 95 w 97"/>
                    <a:gd name="T47" fmla="*/ 50 h 95"/>
                    <a:gd name="T48" fmla="*/ 97 w 97"/>
                    <a:gd name="T49" fmla="*/ 48 h 95"/>
                    <a:gd name="T50" fmla="*/ 95 w 97"/>
                    <a:gd name="T51" fmla="*/ 46 h 95"/>
                    <a:gd name="T52" fmla="*/ 94 w 97"/>
                    <a:gd name="T53" fmla="*/ 44 h 95"/>
                    <a:gd name="T54" fmla="*/ 94 w 97"/>
                    <a:gd name="T55"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7" h="95">
                      <a:moveTo>
                        <a:pt x="94" y="44"/>
                      </a:moveTo>
                      <a:lnTo>
                        <a:pt x="52" y="1"/>
                      </a:lnTo>
                      <a:lnTo>
                        <a:pt x="52" y="1"/>
                      </a:lnTo>
                      <a:lnTo>
                        <a:pt x="50" y="0"/>
                      </a:lnTo>
                      <a:lnTo>
                        <a:pt x="47" y="0"/>
                      </a:lnTo>
                      <a:lnTo>
                        <a:pt x="47" y="0"/>
                      </a:lnTo>
                      <a:lnTo>
                        <a:pt x="44" y="3"/>
                      </a:lnTo>
                      <a:lnTo>
                        <a:pt x="43" y="5"/>
                      </a:lnTo>
                      <a:lnTo>
                        <a:pt x="43" y="38"/>
                      </a:lnTo>
                      <a:lnTo>
                        <a:pt x="0" y="38"/>
                      </a:lnTo>
                      <a:lnTo>
                        <a:pt x="0" y="58"/>
                      </a:lnTo>
                      <a:lnTo>
                        <a:pt x="43" y="58"/>
                      </a:lnTo>
                      <a:lnTo>
                        <a:pt x="43" y="90"/>
                      </a:lnTo>
                      <a:lnTo>
                        <a:pt x="43" y="90"/>
                      </a:lnTo>
                      <a:lnTo>
                        <a:pt x="44" y="93"/>
                      </a:lnTo>
                      <a:lnTo>
                        <a:pt x="47" y="95"/>
                      </a:lnTo>
                      <a:lnTo>
                        <a:pt x="47" y="95"/>
                      </a:lnTo>
                      <a:lnTo>
                        <a:pt x="48" y="95"/>
                      </a:lnTo>
                      <a:lnTo>
                        <a:pt x="48" y="95"/>
                      </a:lnTo>
                      <a:lnTo>
                        <a:pt x="51" y="95"/>
                      </a:lnTo>
                      <a:lnTo>
                        <a:pt x="52" y="94"/>
                      </a:lnTo>
                      <a:lnTo>
                        <a:pt x="94" y="51"/>
                      </a:lnTo>
                      <a:lnTo>
                        <a:pt x="94" y="51"/>
                      </a:lnTo>
                      <a:lnTo>
                        <a:pt x="95" y="50"/>
                      </a:lnTo>
                      <a:lnTo>
                        <a:pt x="97" y="48"/>
                      </a:lnTo>
                      <a:lnTo>
                        <a:pt x="95" y="46"/>
                      </a:lnTo>
                      <a:lnTo>
                        <a:pt x="94" y="44"/>
                      </a:lnTo>
                      <a:lnTo>
                        <a:pt x="94" y="4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sp>
              <p:nvSpPr>
                <p:cNvPr id="49" name="Freeform 92">
                  <a:extLst>
                    <a:ext uri="{FF2B5EF4-FFF2-40B4-BE49-F238E27FC236}">
                      <a16:creationId xmlns:a16="http://schemas.microsoft.com/office/drawing/2014/main" id="{16851899-EC9B-4E0B-B2DA-BA0B04F7AA43}"/>
                    </a:ext>
                  </a:extLst>
                </p:cNvPr>
                <p:cNvSpPr>
                  <a:spLocks/>
                </p:cNvSpPr>
                <p:nvPr/>
              </p:nvSpPr>
              <p:spPr bwMode="auto">
                <a:xfrm>
                  <a:off x="8874604" y="3755402"/>
                  <a:ext cx="53980" cy="50440"/>
                </a:xfrm>
                <a:custGeom>
                  <a:avLst/>
                  <a:gdLst>
                    <a:gd name="T0" fmla="*/ 90 w 94"/>
                    <a:gd name="T1" fmla="*/ 43 h 95"/>
                    <a:gd name="T2" fmla="*/ 58 w 94"/>
                    <a:gd name="T3" fmla="*/ 43 h 95"/>
                    <a:gd name="T4" fmla="*/ 58 w 94"/>
                    <a:gd name="T5" fmla="*/ 0 h 95"/>
                    <a:gd name="T6" fmla="*/ 37 w 94"/>
                    <a:gd name="T7" fmla="*/ 0 h 95"/>
                    <a:gd name="T8" fmla="*/ 37 w 94"/>
                    <a:gd name="T9" fmla="*/ 43 h 95"/>
                    <a:gd name="T10" fmla="*/ 4 w 94"/>
                    <a:gd name="T11" fmla="*/ 43 h 95"/>
                    <a:gd name="T12" fmla="*/ 4 w 94"/>
                    <a:gd name="T13" fmla="*/ 43 h 95"/>
                    <a:gd name="T14" fmla="*/ 2 w 94"/>
                    <a:gd name="T15" fmla="*/ 43 h 95"/>
                    <a:gd name="T16" fmla="*/ 0 w 94"/>
                    <a:gd name="T17" fmla="*/ 45 h 95"/>
                    <a:gd name="T18" fmla="*/ 0 w 94"/>
                    <a:gd name="T19" fmla="*/ 45 h 95"/>
                    <a:gd name="T20" fmla="*/ 0 w 94"/>
                    <a:gd name="T21" fmla="*/ 48 h 95"/>
                    <a:gd name="T22" fmla="*/ 2 w 94"/>
                    <a:gd name="T23" fmla="*/ 51 h 95"/>
                    <a:gd name="T24" fmla="*/ 43 w 94"/>
                    <a:gd name="T25" fmla="*/ 94 h 95"/>
                    <a:gd name="T26" fmla="*/ 43 w 94"/>
                    <a:gd name="T27" fmla="*/ 94 h 95"/>
                    <a:gd name="T28" fmla="*/ 46 w 94"/>
                    <a:gd name="T29" fmla="*/ 95 h 95"/>
                    <a:gd name="T30" fmla="*/ 47 w 94"/>
                    <a:gd name="T31" fmla="*/ 95 h 95"/>
                    <a:gd name="T32" fmla="*/ 47 w 94"/>
                    <a:gd name="T33" fmla="*/ 95 h 95"/>
                    <a:gd name="T34" fmla="*/ 49 w 94"/>
                    <a:gd name="T35" fmla="*/ 95 h 95"/>
                    <a:gd name="T36" fmla="*/ 51 w 94"/>
                    <a:gd name="T37" fmla="*/ 94 h 95"/>
                    <a:gd name="T38" fmla="*/ 93 w 94"/>
                    <a:gd name="T39" fmla="*/ 51 h 95"/>
                    <a:gd name="T40" fmla="*/ 93 w 94"/>
                    <a:gd name="T41" fmla="*/ 51 h 95"/>
                    <a:gd name="T42" fmla="*/ 94 w 94"/>
                    <a:gd name="T43" fmla="*/ 48 h 95"/>
                    <a:gd name="T44" fmla="*/ 94 w 94"/>
                    <a:gd name="T45" fmla="*/ 45 h 95"/>
                    <a:gd name="T46" fmla="*/ 94 w 94"/>
                    <a:gd name="T47" fmla="*/ 45 h 95"/>
                    <a:gd name="T48" fmla="*/ 93 w 94"/>
                    <a:gd name="T49" fmla="*/ 43 h 95"/>
                    <a:gd name="T50" fmla="*/ 90 w 94"/>
                    <a:gd name="T51" fmla="*/ 43 h 95"/>
                    <a:gd name="T52" fmla="*/ 90 w 94"/>
                    <a:gd name="T53" fmla="*/ 4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4" h="95">
                      <a:moveTo>
                        <a:pt x="90" y="43"/>
                      </a:moveTo>
                      <a:lnTo>
                        <a:pt x="58" y="43"/>
                      </a:lnTo>
                      <a:lnTo>
                        <a:pt x="58" y="0"/>
                      </a:lnTo>
                      <a:lnTo>
                        <a:pt x="37" y="0"/>
                      </a:lnTo>
                      <a:lnTo>
                        <a:pt x="37" y="43"/>
                      </a:lnTo>
                      <a:lnTo>
                        <a:pt x="4" y="43"/>
                      </a:lnTo>
                      <a:lnTo>
                        <a:pt x="4" y="43"/>
                      </a:lnTo>
                      <a:lnTo>
                        <a:pt x="2" y="43"/>
                      </a:lnTo>
                      <a:lnTo>
                        <a:pt x="0" y="45"/>
                      </a:lnTo>
                      <a:lnTo>
                        <a:pt x="0" y="45"/>
                      </a:lnTo>
                      <a:lnTo>
                        <a:pt x="0" y="48"/>
                      </a:lnTo>
                      <a:lnTo>
                        <a:pt x="2" y="51"/>
                      </a:lnTo>
                      <a:lnTo>
                        <a:pt x="43" y="94"/>
                      </a:lnTo>
                      <a:lnTo>
                        <a:pt x="43" y="94"/>
                      </a:lnTo>
                      <a:lnTo>
                        <a:pt x="46" y="95"/>
                      </a:lnTo>
                      <a:lnTo>
                        <a:pt x="47" y="95"/>
                      </a:lnTo>
                      <a:lnTo>
                        <a:pt x="47" y="95"/>
                      </a:lnTo>
                      <a:lnTo>
                        <a:pt x="49" y="95"/>
                      </a:lnTo>
                      <a:lnTo>
                        <a:pt x="51" y="94"/>
                      </a:lnTo>
                      <a:lnTo>
                        <a:pt x="93" y="51"/>
                      </a:lnTo>
                      <a:lnTo>
                        <a:pt x="93" y="51"/>
                      </a:lnTo>
                      <a:lnTo>
                        <a:pt x="94" y="48"/>
                      </a:lnTo>
                      <a:lnTo>
                        <a:pt x="94" y="45"/>
                      </a:lnTo>
                      <a:lnTo>
                        <a:pt x="94" y="45"/>
                      </a:lnTo>
                      <a:lnTo>
                        <a:pt x="93" y="43"/>
                      </a:lnTo>
                      <a:lnTo>
                        <a:pt x="90" y="43"/>
                      </a:lnTo>
                      <a:lnTo>
                        <a:pt x="90" y="4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sp>
              <p:nvSpPr>
                <p:cNvPr id="50" name="Freeform 93">
                  <a:extLst>
                    <a:ext uri="{FF2B5EF4-FFF2-40B4-BE49-F238E27FC236}">
                      <a16:creationId xmlns:a16="http://schemas.microsoft.com/office/drawing/2014/main" id="{5DF28784-C635-4E8D-9369-85E93677D1CE}"/>
                    </a:ext>
                  </a:extLst>
                </p:cNvPr>
                <p:cNvSpPr>
                  <a:spLocks/>
                </p:cNvSpPr>
                <p:nvPr/>
              </p:nvSpPr>
              <p:spPr bwMode="auto">
                <a:xfrm>
                  <a:off x="8806842" y="3694454"/>
                  <a:ext cx="55129" cy="50440"/>
                </a:xfrm>
                <a:custGeom>
                  <a:avLst/>
                  <a:gdLst>
                    <a:gd name="T0" fmla="*/ 54 w 97"/>
                    <a:gd name="T1" fmla="*/ 5 h 95"/>
                    <a:gd name="T2" fmla="*/ 54 w 97"/>
                    <a:gd name="T3" fmla="*/ 5 h 95"/>
                    <a:gd name="T4" fmla="*/ 53 w 97"/>
                    <a:gd name="T5" fmla="*/ 3 h 95"/>
                    <a:gd name="T6" fmla="*/ 51 w 97"/>
                    <a:gd name="T7" fmla="*/ 0 h 95"/>
                    <a:gd name="T8" fmla="*/ 51 w 97"/>
                    <a:gd name="T9" fmla="*/ 0 h 95"/>
                    <a:gd name="T10" fmla="*/ 47 w 97"/>
                    <a:gd name="T11" fmla="*/ 0 h 95"/>
                    <a:gd name="T12" fmla="*/ 45 w 97"/>
                    <a:gd name="T13" fmla="*/ 1 h 95"/>
                    <a:gd name="T14" fmla="*/ 3 w 97"/>
                    <a:gd name="T15" fmla="*/ 44 h 95"/>
                    <a:gd name="T16" fmla="*/ 3 w 97"/>
                    <a:gd name="T17" fmla="*/ 44 h 95"/>
                    <a:gd name="T18" fmla="*/ 2 w 97"/>
                    <a:gd name="T19" fmla="*/ 46 h 95"/>
                    <a:gd name="T20" fmla="*/ 0 w 97"/>
                    <a:gd name="T21" fmla="*/ 48 h 95"/>
                    <a:gd name="T22" fmla="*/ 2 w 97"/>
                    <a:gd name="T23" fmla="*/ 50 h 95"/>
                    <a:gd name="T24" fmla="*/ 3 w 97"/>
                    <a:gd name="T25" fmla="*/ 51 h 95"/>
                    <a:gd name="T26" fmla="*/ 45 w 97"/>
                    <a:gd name="T27" fmla="*/ 94 h 95"/>
                    <a:gd name="T28" fmla="*/ 45 w 97"/>
                    <a:gd name="T29" fmla="*/ 94 h 95"/>
                    <a:gd name="T30" fmla="*/ 46 w 97"/>
                    <a:gd name="T31" fmla="*/ 95 h 95"/>
                    <a:gd name="T32" fmla="*/ 49 w 97"/>
                    <a:gd name="T33" fmla="*/ 95 h 95"/>
                    <a:gd name="T34" fmla="*/ 49 w 97"/>
                    <a:gd name="T35" fmla="*/ 95 h 95"/>
                    <a:gd name="T36" fmla="*/ 51 w 97"/>
                    <a:gd name="T37" fmla="*/ 95 h 95"/>
                    <a:gd name="T38" fmla="*/ 51 w 97"/>
                    <a:gd name="T39" fmla="*/ 95 h 95"/>
                    <a:gd name="T40" fmla="*/ 53 w 97"/>
                    <a:gd name="T41" fmla="*/ 93 h 95"/>
                    <a:gd name="T42" fmla="*/ 54 w 97"/>
                    <a:gd name="T43" fmla="*/ 90 h 95"/>
                    <a:gd name="T44" fmla="*/ 54 w 97"/>
                    <a:gd name="T45" fmla="*/ 58 h 95"/>
                    <a:gd name="T46" fmla="*/ 97 w 97"/>
                    <a:gd name="T47" fmla="*/ 58 h 95"/>
                    <a:gd name="T48" fmla="*/ 97 w 97"/>
                    <a:gd name="T49" fmla="*/ 38 h 95"/>
                    <a:gd name="T50" fmla="*/ 54 w 97"/>
                    <a:gd name="T51" fmla="*/ 38 h 95"/>
                    <a:gd name="T52" fmla="*/ 54 w 97"/>
                    <a:gd name="T53" fmla="*/ 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7" h="95">
                      <a:moveTo>
                        <a:pt x="54" y="5"/>
                      </a:moveTo>
                      <a:lnTo>
                        <a:pt x="54" y="5"/>
                      </a:lnTo>
                      <a:lnTo>
                        <a:pt x="53" y="3"/>
                      </a:lnTo>
                      <a:lnTo>
                        <a:pt x="51" y="0"/>
                      </a:lnTo>
                      <a:lnTo>
                        <a:pt x="51" y="0"/>
                      </a:lnTo>
                      <a:lnTo>
                        <a:pt x="47" y="0"/>
                      </a:lnTo>
                      <a:lnTo>
                        <a:pt x="45" y="1"/>
                      </a:lnTo>
                      <a:lnTo>
                        <a:pt x="3" y="44"/>
                      </a:lnTo>
                      <a:lnTo>
                        <a:pt x="3" y="44"/>
                      </a:lnTo>
                      <a:lnTo>
                        <a:pt x="2" y="46"/>
                      </a:lnTo>
                      <a:lnTo>
                        <a:pt x="0" y="48"/>
                      </a:lnTo>
                      <a:lnTo>
                        <a:pt x="2" y="50"/>
                      </a:lnTo>
                      <a:lnTo>
                        <a:pt x="3" y="51"/>
                      </a:lnTo>
                      <a:lnTo>
                        <a:pt x="45" y="94"/>
                      </a:lnTo>
                      <a:lnTo>
                        <a:pt x="45" y="94"/>
                      </a:lnTo>
                      <a:lnTo>
                        <a:pt x="46" y="95"/>
                      </a:lnTo>
                      <a:lnTo>
                        <a:pt x="49" y="95"/>
                      </a:lnTo>
                      <a:lnTo>
                        <a:pt x="49" y="95"/>
                      </a:lnTo>
                      <a:lnTo>
                        <a:pt x="51" y="95"/>
                      </a:lnTo>
                      <a:lnTo>
                        <a:pt x="51" y="95"/>
                      </a:lnTo>
                      <a:lnTo>
                        <a:pt x="53" y="93"/>
                      </a:lnTo>
                      <a:lnTo>
                        <a:pt x="54" y="90"/>
                      </a:lnTo>
                      <a:lnTo>
                        <a:pt x="54" y="58"/>
                      </a:lnTo>
                      <a:lnTo>
                        <a:pt x="97" y="58"/>
                      </a:lnTo>
                      <a:lnTo>
                        <a:pt x="97" y="38"/>
                      </a:lnTo>
                      <a:lnTo>
                        <a:pt x="54" y="38"/>
                      </a:lnTo>
                      <a:lnTo>
                        <a:pt x="54" y="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sp>
              <p:nvSpPr>
                <p:cNvPr id="51" name="Freeform 94">
                  <a:extLst>
                    <a:ext uri="{FF2B5EF4-FFF2-40B4-BE49-F238E27FC236}">
                      <a16:creationId xmlns:a16="http://schemas.microsoft.com/office/drawing/2014/main" id="{FD1D6F5C-D9DA-4102-BBEE-90533637C87A}"/>
                    </a:ext>
                  </a:extLst>
                </p:cNvPr>
                <p:cNvSpPr>
                  <a:spLocks/>
                </p:cNvSpPr>
                <p:nvPr/>
              </p:nvSpPr>
              <p:spPr bwMode="auto">
                <a:xfrm>
                  <a:off x="8876901" y="3697606"/>
                  <a:ext cx="49386" cy="44135"/>
                </a:xfrm>
                <a:custGeom>
                  <a:avLst/>
                  <a:gdLst>
                    <a:gd name="T0" fmla="*/ 86 w 86"/>
                    <a:gd name="T1" fmla="*/ 43 h 85"/>
                    <a:gd name="T2" fmla="*/ 86 w 86"/>
                    <a:gd name="T3" fmla="*/ 43 h 85"/>
                    <a:gd name="T4" fmla="*/ 85 w 86"/>
                    <a:gd name="T5" fmla="*/ 34 h 85"/>
                    <a:gd name="T6" fmla="*/ 82 w 86"/>
                    <a:gd name="T7" fmla="*/ 26 h 85"/>
                    <a:gd name="T8" fmla="*/ 78 w 86"/>
                    <a:gd name="T9" fmla="*/ 19 h 85"/>
                    <a:gd name="T10" fmla="*/ 73 w 86"/>
                    <a:gd name="T11" fmla="*/ 12 h 85"/>
                    <a:gd name="T12" fmla="*/ 68 w 86"/>
                    <a:gd name="T13" fmla="*/ 7 h 85"/>
                    <a:gd name="T14" fmla="*/ 60 w 86"/>
                    <a:gd name="T15" fmla="*/ 3 h 85"/>
                    <a:gd name="T16" fmla="*/ 51 w 86"/>
                    <a:gd name="T17" fmla="*/ 2 h 85"/>
                    <a:gd name="T18" fmla="*/ 43 w 86"/>
                    <a:gd name="T19" fmla="*/ 0 h 85"/>
                    <a:gd name="T20" fmla="*/ 43 w 86"/>
                    <a:gd name="T21" fmla="*/ 0 h 85"/>
                    <a:gd name="T22" fmla="*/ 35 w 86"/>
                    <a:gd name="T23" fmla="*/ 2 h 85"/>
                    <a:gd name="T24" fmla="*/ 27 w 86"/>
                    <a:gd name="T25" fmla="*/ 3 h 85"/>
                    <a:gd name="T26" fmla="*/ 19 w 86"/>
                    <a:gd name="T27" fmla="*/ 7 h 85"/>
                    <a:gd name="T28" fmla="*/ 14 w 86"/>
                    <a:gd name="T29" fmla="*/ 12 h 85"/>
                    <a:gd name="T30" fmla="*/ 9 w 86"/>
                    <a:gd name="T31" fmla="*/ 19 h 85"/>
                    <a:gd name="T32" fmla="*/ 4 w 86"/>
                    <a:gd name="T33" fmla="*/ 26 h 85"/>
                    <a:gd name="T34" fmla="*/ 2 w 86"/>
                    <a:gd name="T35" fmla="*/ 34 h 85"/>
                    <a:gd name="T36" fmla="*/ 0 w 86"/>
                    <a:gd name="T37" fmla="*/ 43 h 85"/>
                    <a:gd name="T38" fmla="*/ 0 w 86"/>
                    <a:gd name="T39" fmla="*/ 43 h 85"/>
                    <a:gd name="T40" fmla="*/ 2 w 86"/>
                    <a:gd name="T41" fmla="*/ 51 h 85"/>
                    <a:gd name="T42" fmla="*/ 4 w 86"/>
                    <a:gd name="T43" fmla="*/ 59 h 85"/>
                    <a:gd name="T44" fmla="*/ 9 w 86"/>
                    <a:gd name="T45" fmla="*/ 66 h 85"/>
                    <a:gd name="T46" fmla="*/ 14 w 86"/>
                    <a:gd name="T47" fmla="*/ 73 h 85"/>
                    <a:gd name="T48" fmla="*/ 19 w 86"/>
                    <a:gd name="T49" fmla="*/ 78 h 85"/>
                    <a:gd name="T50" fmla="*/ 27 w 86"/>
                    <a:gd name="T51" fmla="*/ 82 h 85"/>
                    <a:gd name="T52" fmla="*/ 35 w 86"/>
                    <a:gd name="T53" fmla="*/ 84 h 85"/>
                    <a:gd name="T54" fmla="*/ 43 w 86"/>
                    <a:gd name="T55" fmla="*/ 85 h 85"/>
                    <a:gd name="T56" fmla="*/ 43 w 86"/>
                    <a:gd name="T57" fmla="*/ 85 h 85"/>
                    <a:gd name="T58" fmla="*/ 51 w 86"/>
                    <a:gd name="T59" fmla="*/ 84 h 85"/>
                    <a:gd name="T60" fmla="*/ 60 w 86"/>
                    <a:gd name="T61" fmla="*/ 82 h 85"/>
                    <a:gd name="T62" fmla="*/ 68 w 86"/>
                    <a:gd name="T63" fmla="*/ 78 h 85"/>
                    <a:gd name="T64" fmla="*/ 73 w 86"/>
                    <a:gd name="T65" fmla="*/ 73 h 85"/>
                    <a:gd name="T66" fmla="*/ 78 w 86"/>
                    <a:gd name="T67" fmla="*/ 66 h 85"/>
                    <a:gd name="T68" fmla="*/ 82 w 86"/>
                    <a:gd name="T69" fmla="*/ 59 h 85"/>
                    <a:gd name="T70" fmla="*/ 85 w 86"/>
                    <a:gd name="T71" fmla="*/ 51 h 85"/>
                    <a:gd name="T72" fmla="*/ 86 w 86"/>
                    <a:gd name="T73" fmla="*/ 43 h 85"/>
                    <a:gd name="T74" fmla="*/ 86 w 86"/>
                    <a:gd name="T75" fmla="*/ 4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85">
                      <a:moveTo>
                        <a:pt x="86" y="43"/>
                      </a:moveTo>
                      <a:lnTo>
                        <a:pt x="86" y="43"/>
                      </a:lnTo>
                      <a:lnTo>
                        <a:pt x="85" y="34"/>
                      </a:lnTo>
                      <a:lnTo>
                        <a:pt x="82" y="26"/>
                      </a:lnTo>
                      <a:lnTo>
                        <a:pt x="78" y="19"/>
                      </a:lnTo>
                      <a:lnTo>
                        <a:pt x="73" y="12"/>
                      </a:lnTo>
                      <a:lnTo>
                        <a:pt x="68" y="7"/>
                      </a:lnTo>
                      <a:lnTo>
                        <a:pt x="60" y="3"/>
                      </a:lnTo>
                      <a:lnTo>
                        <a:pt x="51" y="2"/>
                      </a:lnTo>
                      <a:lnTo>
                        <a:pt x="43" y="0"/>
                      </a:lnTo>
                      <a:lnTo>
                        <a:pt x="43" y="0"/>
                      </a:lnTo>
                      <a:lnTo>
                        <a:pt x="35" y="2"/>
                      </a:lnTo>
                      <a:lnTo>
                        <a:pt x="27" y="3"/>
                      </a:lnTo>
                      <a:lnTo>
                        <a:pt x="19" y="7"/>
                      </a:lnTo>
                      <a:lnTo>
                        <a:pt x="14" y="12"/>
                      </a:lnTo>
                      <a:lnTo>
                        <a:pt x="9" y="19"/>
                      </a:lnTo>
                      <a:lnTo>
                        <a:pt x="4" y="26"/>
                      </a:lnTo>
                      <a:lnTo>
                        <a:pt x="2" y="34"/>
                      </a:lnTo>
                      <a:lnTo>
                        <a:pt x="0" y="43"/>
                      </a:lnTo>
                      <a:lnTo>
                        <a:pt x="0" y="43"/>
                      </a:lnTo>
                      <a:lnTo>
                        <a:pt x="2" y="51"/>
                      </a:lnTo>
                      <a:lnTo>
                        <a:pt x="4" y="59"/>
                      </a:lnTo>
                      <a:lnTo>
                        <a:pt x="9" y="66"/>
                      </a:lnTo>
                      <a:lnTo>
                        <a:pt x="14" y="73"/>
                      </a:lnTo>
                      <a:lnTo>
                        <a:pt x="19" y="78"/>
                      </a:lnTo>
                      <a:lnTo>
                        <a:pt x="27" y="82"/>
                      </a:lnTo>
                      <a:lnTo>
                        <a:pt x="35" y="84"/>
                      </a:lnTo>
                      <a:lnTo>
                        <a:pt x="43" y="85"/>
                      </a:lnTo>
                      <a:lnTo>
                        <a:pt x="43" y="85"/>
                      </a:lnTo>
                      <a:lnTo>
                        <a:pt x="51" y="84"/>
                      </a:lnTo>
                      <a:lnTo>
                        <a:pt x="60" y="82"/>
                      </a:lnTo>
                      <a:lnTo>
                        <a:pt x="68" y="78"/>
                      </a:lnTo>
                      <a:lnTo>
                        <a:pt x="73" y="73"/>
                      </a:lnTo>
                      <a:lnTo>
                        <a:pt x="78" y="66"/>
                      </a:lnTo>
                      <a:lnTo>
                        <a:pt x="82" y="59"/>
                      </a:lnTo>
                      <a:lnTo>
                        <a:pt x="85" y="51"/>
                      </a:lnTo>
                      <a:lnTo>
                        <a:pt x="86" y="43"/>
                      </a:lnTo>
                      <a:lnTo>
                        <a:pt x="86" y="4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Arial" charset="0"/>
                  </a:endParaRPr>
                </a:p>
              </p:txBody>
            </p:sp>
          </p:grpSp>
        </p:grpSp>
        <p:sp>
          <p:nvSpPr>
            <p:cNvPr id="44" name="Rectangle 43">
              <a:extLst>
                <a:ext uri="{FF2B5EF4-FFF2-40B4-BE49-F238E27FC236}">
                  <a16:creationId xmlns:a16="http://schemas.microsoft.com/office/drawing/2014/main" id="{DD705578-AA29-4460-B9D1-ADF847DF18EA}"/>
                </a:ext>
              </a:extLst>
            </p:cNvPr>
            <p:cNvSpPr/>
            <p:nvPr/>
          </p:nvSpPr>
          <p:spPr>
            <a:xfrm>
              <a:off x="8398784" y="3759207"/>
              <a:ext cx="2759563" cy="67761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400" b="1" dirty="0">
                  <a:solidFill>
                    <a:schemeClr val="tx1"/>
                  </a:solidFill>
                  <a:latin typeface="Verdana" panose="020B0604030504040204" pitchFamily="34" charset="0"/>
                  <a:ea typeface="Verdana" panose="020B0604030504040204" pitchFamily="34" charset="0"/>
                </a:rPr>
                <a:t>Standardize application of workflows and clinical decision support</a:t>
              </a:r>
            </a:p>
          </p:txBody>
        </p:sp>
      </p:grpSp>
      <p:sp>
        <p:nvSpPr>
          <p:cNvPr id="28" name="Slide Number Placeholder 30">
            <a:extLst>
              <a:ext uri="{FF2B5EF4-FFF2-40B4-BE49-F238E27FC236}">
                <a16:creationId xmlns:a16="http://schemas.microsoft.com/office/drawing/2014/main" id="{BACFAC42-0FE2-4083-BA26-F2625E58FCA1}"/>
              </a:ext>
            </a:extLst>
          </p:cNvPr>
          <p:cNvSpPr txBox="1">
            <a:spLocks/>
          </p:cNvSpPr>
          <p:nvPr/>
        </p:nvSpPr>
        <p:spPr>
          <a:xfrm>
            <a:off x="7809542" y="5587045"/>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5</a:t>
            </a:r>
          </a:p>
        </p:txBody>
      </p:sp>
      <p:grpSp>
        <p:nvGrpSpPr>
          <p:cNvPr id="14" name="Group 13">
            <a:extLst>
              <a:ext uri="{FF2B5EF4-FFF2-40B4-BE49-F238E27FC236}">
                <a16:creationId xmlns:a16="http://schemas.microsoft.com/office/drawing/2014/main" id="{0F9914CD-5D0A-4CBB-99B3-C1B4EC0567D8}"/>
              </a:ext>
            </a:extLst>
          </p:cNvPr>
          <p:cNvGrpSpPr/>
          <p:nvPr/>
        </p:nvGrpSpPr>
        <p:grpSpPr>
          <a:xfrm>
            <a:off x="7899956" y="5044240"/>
            <a:ext cx="3469084" cy="521519"/>
            <a:chOff x="7918954" y="5454775"/>
            <a:chExt cx="3248436" cy="521519"/>
          </a:xfrm>
        </p:grpSpPr>
        <p:sp>
          <p:nvSpPr>
            <p:cNvPr id="52" name="Rectangle 51">
              <a:extLst>
                <a:ext uri="{FF2B5EF4-FFF2-40B4-BE49-F238E27FC236}">
                  <a16:creationId xmlns:a16="http://schemas.microsoft.com/office/drawing/2014/main" id="{42EDF68D-81F9-4C9B-9CFA-41F74546949D}"/>
                </a:ext>
              </a:extLst>
            </p:cNvPr>
            <p:cNvSpPr/>
            <p:nvPr/>
          </p:nvSpPr>
          <p:spPr>
            <a:xfrm>
              <a:off x="8407827" y="5454775"/>
              <a:ext cx="2759563" cy="52151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400" b="1" dirty="0">
                  <a:solidFill>
                    <a:schemeClr val="tx1"/>
                  </a:solidFill>
                  <a:latin typeface="Verdana" panose="020B0604030504040204" pitchFamily="34" charset="0"/>
                  <a:ea typeface="Verdana" panose="020B0604030504040204" pitchFamily="34" charset="0"/>
                </a:rPr>
                <a:t>Improve both quality of health IT systems and care given to veterans</a:t>
              </a:r>
            </a:p>
          </p:txBody>
        </p:sp>
        <p:grpSp>
          <p:nvGrpSpPr>
            <p:cNvPr id="53" name="Group 52">
              <a:extLst>
                <a:ext uri="{FF2B5EF4-FFF2-40B4-BE49-F238E27FC236}">
                  <a16:creationId xmlns:a16="http://schemas.microsoft.com/office/drawing/2014/main" id="{A3FC3D9E-EF52-4F5D-AC3C-62DC19036A9E}"/>
                </a:ext>
              </a:extLst>
            </p:cNvPr>
            <p:cNvGrpSpPr/>
            <p:nvPr/>
          </p:nvGrpSpPr>
          <p:grpSpPr>
            <a:xfrm>
              <a:off x="7918954" y="5532824"/>
              <a:ext cx="386394" cy="365421"/>
              <a:chOff x="9622370" y="5099711"/>
              <a:chExt cx="386394" cy="365421"/>
            </a:xfrm>
          </p:grpSpPr>
          <p:sp>
            <p:nvSpPr>
              <p:cNvPr id="54" name="Freeform 727">
                <a:extLst>
                  <a:ext uri="{FF2B5EF4-FFF2-40B4-BE49-F238E27FC236}">
                    <a16:creationId xmlns:a16="http://schemas.microsoft.com/office/drawing/2014/main" id="{6EF0E456-EB17-44AC-AA83-0E2B4658406E}"/>
                  </a:ext>
                </a:extLst>
              </p:cNvPr>
              <p:cNvSpPr>
                <a:spLocks noEditPoints="1"/>
              </p:cNvSpPr>
              <p:nvPr/>
            </p:nvSpPr>
            <p:spPr bwMode="auto">
              <a:xfrm>
                <a:off x="9622370" y="5099711"/>
                <a:ext cx="386394" cy="365421"/>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Verdana" panose="020B0604030504040204" pitchFamily="34" charset="0"/>
                  <a:ea typeface="Verdana" panose="020B0604030504040204" pitchFamily="34" charset="0"/>
                </a:endParaRPr>
              </a:p>
            </p:txBody>
          </p:sp>
          <p:sp>
            <p:nvSpPr>
              <p:cNvPr id="55" name="Freeform 728">
                <a:extLst>
                  <a:ext uri="{FF2B5EF4-FFF2-40B4-BE49-F238E27FC236}">
                    <a16:creationId xmlns:a16="http://schemas.microsoft.com/office/drawing/2014/main" id="{D03F9919-A106-4DC4-A498-AD4E9B1C8F63}"/>
                  </a:ext>
                </a:extLst>
              </p:cNvPr>
              <p:cNvSpPr>
                <a:spLocks noEditPoints="1"/>
              </p:cNvSpPr>
              <p:nvPr/>
            </p:nvSpPr>
            <p:spPr bwMode="auto">
              <a:xfrm>
                <a:off x="9711614" y="5183089"/>
                <a:ext cx="207891" cy="197636"/>
              </a:xfrm>
              <a:custGeom>
                <a:avLst/>
                <a:gdLst>
                  <a:gd name="T0" fmla="*/ 256 w 288"/>
                  <a:gd name="T1" fmla="*/ 32 h 288"/>
                  <a:gd name="T2" fmla="*/ 245 w 288"/>
                  <a:gd name="T3" fmla="*/ 0 h 288"/>
                  <a:gd name="T4" fmla="*/ 235 w 288"/>
                  <a:gd name="T5" fmla="*/ 39 h 288"/>
                  <a:gd name="T6" fmla="*/ 139 w 288"/>
                  <a:gd name="T7" fmla="*/ 11 h 288"/>
                  <a:gd name="T8" fmla="*/ 44 w 288"/>
                  <a:gd name="T9" fmla="*/ 251 h 288"/>
                  <a:gd name="T10" fmla="*/ 24 w 288"/>
                  <a:gd name="T11" fmla="*/ 285 h 288"/>
                  <a:gd name="T12" fmla="*/ 40 w 288"/>
                  <a:gd name="T13" fmla="*/ 285 h 288"/>
                  <a:gd name="T14" fmla="*/ 139 w 288"/>
                  <a:gd name="T15" fmla="*/ 288 h 288"/>
                  <a:gd name="T16" fmla="*/ 238 w 288"/>
                  <a:gd name="T17" fmla="*/ 285 h 288"/>
                  <a:gd name="T18" fmla="*/ 253 w 288"/>
                  <a:gd name="T19" fmla="*/ 285 h 288"/>
                  <a:gd name="T20" fmla="*/ 233 w 288"/>
                  <a:gd name="T21" fmla="*/ 251 h 288"/>
                  <a:gd name="T22" fmla="*/ 244 w 288"/>
                  <a:gd name="T23" fmla="*/ 60 h 288"/>
                  <a:gd name="T24" fmla="*/ 277 w 288"/>
                  <a:gd name="T25" fmla="*/ 54 h 288"/>
                  <a:gd name="T26" fmla="*/ 277 w 288"/>
                  <a:gd name="T27" fmla="*/ 32 h 288"/>
                  <a:gd name="T28" fmla="*/ 139 w 288"/>
                  <a:gd name="T29" fmla="*/ 267 h 288"/>
                  <a:gd name="T30" fmla="*/ 139 w 288"/>
                  <a:gd name="T31" fmla="*/ 32 h 288"/>
                  <a:gd name="T32" fmla="*/ 199 w 288"/>
                  <a:gd name="T33" fmla="*/ 75 h 288"/>
                  <a:gd name="T34" fmla="*/ 43 w 288"/>
                  <a:gd name="T35" fmla="*/ 150 h 288"/>
                  <a:gd name="T36" fmla="*/ 235 w 288"/>
                  <a:gd name="T37" fmla="*/ 150 h 288"/>
                  <a:gd name="T38" fmla="*/ 229 w 288"/>
                  <a:gd name="T39" fmla="*/ 75 h 288"/>
                  <a:gd name="T40" fmla="*/ 213 w 288"/>
                  <a:gd name="T41" fmla="*/ 150 h 288"/>
                  <a:gd name="T42" fmla="*/ 64 w 288"/>
                  <a:gd name="T43" fmla="*/ 150 h 288"/>
                  <a:gd name="T44" fmla="*/ 183 w 288"/>
                  <a:gd name="T45" fmla="*/ 90 h 288"/>
                  <a:gd name="T46" fmla="*/ 139 w 288"/>
                  <a:gd name="T47" fmla="*/ 96 h 288"/>
                  <a:gd name="T48" fmla="*/ 139 w 288"/>
                  <a:gd name="T49" fmla="*/ 203 h 288"/>
                  <a:gd name="T50" fmla="*/ 183 w 288"/>
                  <a:gd name="T51" fmla="*/ 120 h 288"/>
                  <a:gd name="T52" fmla="*/ 213 w 288"/>
                  <a:gd name="T53" fmla="*/ 150 h 288"/>
                  <a:gd name="T54" fmla="*/ 139 w 288"/>
                  <a:gd name="T55" fmla="*/ 182 h 288"/>
                  <a:gd name="T56" fmla="*/ 139 w 288"/>
                  <a:gd name="T57" fmla="*/ 118 h 288"/>
                  <a:gd name="T58" fmla="*/ 131 w 288"/>
                  <a:gd name="T59" fmla="*/ 142 h 288"/>
                  <a:gd name="T60" fmla="*/ 139 w 288"/>
                  <a:gd name="T61" fmla="*/ 160 h 288"/>
                  <a:gd name="T62" fmla="*/ 167 w 288"/>
                  <a:gd name="T63" fmla="*/ 13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8" h="288">
                    <a:moveTo>
                      <a:pt x="277" y="32"/>
                    </a:moveTo>
                    <a:cubicBezTo>
                      <a:pt x="256" y="32"/>
                      <a:pt x="256" y="32"/>
                      <a:pt x="256" y="32"/>
                    </a:cubicBezTo>
                    <a:cubicBezTo>
                      <a:pt x="256" y="11"/>
                      <a:pt x="256" y="11"/>
                      <a:pt x="256" y="11"/>
                    </a:cubicBezTo>
                    <a:cubicBezTo>
                      <a:pt x="256" y="5"/>
                      <a:pt x="251" y="0"/>
                      <a:pt x="245" y="0"/>
                    </a:cubicBezTo>
                    <a:cubicBezTo>
                      <a:pt x="239" y="0"/>
                      <a:pt x="235" y="5"/>
                      <a:pt x="235" y="11"/>
                    </a:cubicBezTo>
                    <a:cubicBezTo>
                      <a:pt x="235" y="39"/>
                      <a:pt x="235" y="39"/>
                      <a:pt x="235" y="39"/>
                    </a:cubicBezTo>
                    <a:cubicBezTo>
                      <a:pt x="229" y="44"/>
                      <a:pt x="229" y="44"/>
                      <a:pt x="229" y="44"/>
                    </a:cubicBezTo>
                    <a:cubicBezTo>
                      <a:pt x="205" y="24"/>
                      <a:pt x="173" y="11"/>
                      <a:pt x="139" y="11"/>
                    </a:cubicBezTo>
                    <a:cubicBezTo>
                      <a:pt x="62" y="11"/>
                      <a:pt x="0" y="73"/>
                      <a:pt x="0" y="150"/>
                    </a:cubicBezTo>
                    <a:cubicBezTo>
                      <a:pt x="0" y="189"/>
                      <a:pt x="17" y="225"/>
                      <a:pt x="44" y="251"/>
                    </a:cubicBezTo>
                    <a:cubicBezTo>
                      <a:pt x="24" y="270"/>
                      <a:pt x="24" y="270"/>
                      <a:pt x="24" y="270"/>
                    </a:cubicBezTo>
                    <a:cubicBezTo>
                      <a:pt x="20" y="274"/>
                      <a:pt x="20" y="281"/>
                      <a:pt x="24" y="285"/>
                    </a:cubicBezTo>
                    <a:cubicBezTo>
                      <a:pt x="27" y="287"/>
                      <a:pt x="29" y="288"/>
                      <a:pt x="32" y="288"/>
                    </a:cubicBezTo>
                    <a:cubicBezTo>
                      <a:pt x="35" y="288"/>
                      <a:pt x="37" y="287"/>
                      <a:pt x="40" y="285"/>
                    </a:cubicBezTo>
                    <a:cubicBezTo>
                      <a:pt x="61" y="264"/>
                      <a:pt x="61" y="264"/>
                      <a:pt x="61" y="264"/>
                    </a:cubicBezTo>
                    <a:cubicBezTo>
                      <a:pt x="83" y="279"/>
                      <a:pt x="110" y="288"/>
                      <a:pt x="139" y="288"/>
                    </a:cubicBezTo>
                    <a:cubicBezTo>
                      <a:pt x="168" y="288"/>
                      <a:pt x="194" y="279"/>
                      <a:pt x="217" y="264"/>
                    </a:cubicBezTo>
                    <a:cubicBezTo>
                      <a:pt x="238" y="285"/>
                      <a:pt x="238" y="285"/>
                      <a:pt x="238" y="285"/>
                    </a:cubicBezTo>
                    <a:cubicBezTo>
                      <a:pt x="240" y="287"/>
                      <a:pt x="243" y="288"/>
                      <a:pt x="245" y="288"/>
                    </a:cubicBezTo>
                    <a:cubicBezTo>
                      <a:pt x="248" y="288"/>
                      <a:pt x="251" y="287"/>
                      <a:pt x="253" y="285"/>
                    </a:cubicBezTo>
                    <a:cubicBezTo>
                      <a:pt x="257" y="281"/>
                      <a:pt x="257" y="274"/>
                      <a:pt x="253" y="270"/>
                    </a:cubicBezTo>
                    <a:cubicBezTo>
                      <a:pt x="233" y="251"/>
                      <a:pt x="233" y="251"/>
                      <a:pt x="233" y="251"/>
                    </a:cubicBezTo>
                    <a:cubicBezTo>
                      <a:pt x="260" y="225"/>
                      <a:pt x="277" y="189"/>
                      <a:pt x="277" y="150"/>
                    </a:cubicBezTo>
                    <a:cubicBezTo>
                      <a:pt x="277" y="115"/>
                      <a:pt x="265" y="84"/>
                      <a:pt x="244" y="60"/>
                    </a:cubicBezTo>
                    <a:cubicBezTo>
                      <a:pt x="250" y="54"/>
                      <a:pt x="250" y="54"/>
                      <a:pt x="250" y="54"/>
                    </a:cubicBezTo>
                    <a:cubicBezTo>
                      <a:pt x="277" y="54"/>
                      <a:pt x="277" y="54"/>
                      <a:pt x="277" y="54"/>
                    </a:cubicBezTo>
                    <a:cubicBezTo>
                      <a:pt x="283" y="54"/>
                      <a:pt x="288" y="49"/>
                      <a:pt x="288" y="43"/>
                    </a:cubicBezTo>
                    <a:cubicBezTo>
                      <a:pt x="288" y="37"/>
                      <a:pt x="283" y="32"/>
                      <a:pt x="277" y="32"/>
                    </a:cubicBezTo>
                    <a:close/>
                    <a:moveTo>
                      <a:pt x="256" y="150"/>
                    </a:moveTo>
                    <a:cubicBezTo>
                      <a:pt x="256" y="214"/>
                      <a:pt x="203" y="267"/>
                      <a:pt x="139" y="267"/>
                    </a:cubicBezTo>
                    <a:cubicBezTo>
                      <a:pt x="74" y="267"/>
                      <a:pt x="21" y="214"/>
                      <a:pt x="21" y="150"/>
                    </a:cubicBezTo>
                    <a:cubicBezTo>
                      <a:pt x="21" y="85"/>
                      <a:pt x="74" y="32"/>
                      <a:pt x="139" y="32"/>
                    </a:cubicBezTo>
                    <a:cubicBezTo>
                      <a:pt x="167" y="32"/>
                      <a:pt x="193" y="43"/>
                      <a:pt x="214" y="60"/>
                    </a:cubicBezTo>
                    <a:cubicBezTo>
                      <a:pt x="199" y="75"/>
                      <a:pt x="199" y="75"/>
                      <a:pt x="199" y="75"/>
                    </a:cubicBezTo>
                    <a:cubicBezTo>
                      <a:pt x="182" y="62"/>
                      <a:pt x="161" y="54"/>
                      <a:pt x="139" y="54"/>
                    </a:cubicBezTo>
                    <a:cubicBezTo>
                      <a:pt x="86" y="54"/>
                      <a:pt x="43" y="97"/>
                      <a:pt x="43" y="150"/>
                    </a:cubicBezTo>
                    <a:cubicBezTo>
                      <a:pt x="43" y="203"/>
                      <a:pt x="86" y="246"/>
                      <a:pt x="139" y="246"/>
                    </a:cubicBezTo>
                    <a:cubicBezTo>
                      <a:pt x="192" y="246"/>
                      <a:pt x="235" y="203"/>
                      <a:pt x="235" y="150"/>
                    </a:cubicBezTo>
                    <a:cubicBezTo>
                      <a:pt x="235" y="127"/>
                      <a:pt x="227" y="106"/>
                      <a:pt x="214" y="90"/>
                    </a:cubicBezTo>
                    <a:cubicBezTo>
                      <a:pt x="229" y="75"/>
                      <a:pt x="229" y="75"/>
                      <a:pt x="229" y="75"/>
                    </a:cubicBezTo>
                    <a:cubicBezTo>
                      <a:pt x="246" y="95"/>
                      <a:pt x="256" y="121"/>
                      <a:pt x="256" y="150"/>
                    </a:cubicBezTo>
                    <a:close/>
                    <a:moveTo>
                      <a:pt x="213" y="150"/>
                    </a:moveTo>
                    <a:cubicBezTo>
                      <a:pt x="213" y="191"/>
                      <a:pt x="180" y="224"/>
                      <a:pt x="139" y="224"/>
                    </a:cubicBezTo>
                    <a:cubicBezTo>
                      <a:pt x="97" y="224"/>
                      <a:pt x="64" y="191"/>
                      <a:pt x="64" y="150"/>
                    </a:cubicBezTo>
                    <a:cubicBezTo>
                      <a:pt x="64" y="108"/>
                      <a:pt x="97" y="75"/>
                      <a:pt x="139" y="75"/>
                    </a:cubicBezTo>
                    <a:cubicBezTo>
                      <a:pt x="155" y="75"/>
                      <a:pt x="171" y="81"/>
                      <a:pt x="183" y="90"/>
                    </a:cubicBezTo>
                    <a:cubicBezTo>
                      <a:pt x="168" y="105"/>
                      <a:pt x="168" y="105"/>
                      <a:pt x="168" y="105"/>
                    </a:cubicBezTo>
                    <a:cubicBezTo>
                      <a:pt x="160" y="100"/>
                      <a:pt x="150" y="96"/>
                      <a:pt x="139" y="96"/>
                    </a:cubicBezTo>
                    <a:cubicBezTo>
                      <a:pt x="109" y="96"/>
                      <a:pt x="85" y="120"/>
                      <a:pt x="85" y="150"/>
                    </a:cubicBezTo>
                    <a:cubicBezTo>
                      <a:pt x="85" y="179"/>
                      <a:pt x="109" y="203"/>
                      <a:pt x="139" y="203"/>
                    </a:cubicBezTo>
                    <a:cubicBezTo>
                      <a:pt x="168" y="203"/>
                      <a:pt x="192" y="179"/>
                      <a:pt x="192" y="150"/>
                    </a:cubicBezTo>
                    <a:cubicBezTo>
                      <a:pt x="192" y="139"/>
                      <a:pt x="189" y="129"/>
                      <a:pt x="183" y="120"/>
                    </a:cubicBezTo>
                    <a:cubicBezTo>
                      <a:pt x="198" y="105"/>
                      <a:pt x="198" y="105"/>
                      <a:pt x="198" y="105"/>
                    </a:cubicBezTo>
                    <a:cubicBezTo>
                      <a:pt x="208" y="118"/>
                      <a:pt x="213" y="133"/>
                      <a:pt x="213" y="150"/>
                    </a:cubicBezTo>
                    <a:close/>
                    <a:moveTo>
                      <a:pt x="171" y="150"/>
                    </a:moveTo>
                    <a:cubicBezTo>
                      <a:pt x="171" y="167"/>
                      <a:pt x="156" y="182"/>
                      <a:pt x="139" y="182"/>
                    </a:cubicBezTo>
                    <a:cubicBezTo>
                      <a:pt x="121" y="182"/>
                      <a:pt x="107" y="167"/>
                      <a:pt x="107" y="150"/>
                    </a:cubicBezTo>
                    <a:cubicBezTo>
                      <a:pt x="107" y="132"/>
                      <a:pt x="121" y="118"/>
                      <a:pt x="139" y="118"/>
                    </a:cubicBezTo>
                    <a:cubicBezTo>
                      <a:pt x="144" y="118"/>
                      <a:pt x="148" y="119"/>
                      <a:pt x="152" y="121"/>
                    </a:cubicBezTo>
                    <a:cubicBezTo>
                      <a:pt x="131" y="142"/>
                      <a:pt x="131" y="142"/>
                      <a:pt x="131" y="142"/>
                    </a:cubicBezTo>
                    <a:cubicBezTo>
                      <a:pt x="127" y="146"/>
                      <a:pt x="127" y="153"/>
                      <a:pt x="131" y="157"/>
                    </a:cubicBezTo>
                    <a:cubicBezTo>
                      <a:pt x="133" y="159"/>
                      <a:pt x="136" y="160"/>
                      <a:pt x="139" y="160"/>
                    </a:cubicBezTo>
                    <a:cubicBezTo>
                      <a:pt x="141" y="160"/>
                      <a:pt x="144" y="159"/>
                      <a:pt x="146" y="157"/>
                    </a:cubicBezTo>
                    <a:cubicBezTo>
                      <a:pt x="167" y="136"/>
                      <a:pt x="167" y="136"/>
                      <a:pt x="167" y="136"/>
                    </a:cubicBezTo>
                    <a:cubicBezTo>
                      <a:pt x="169" y="140"/>
                      <a:pt x="171" y="145"/>
                      <a:pt x="171" y="150"/>
                    </a:cubicBez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latin typeface="Verdana" panose="020B0604030504040204" pitchFamily="34" charset="0"/>
                  <a:ea typeface="Verdana" panose="020B0604030504040204" pitchFamily="34" charset="0"/>
                </a:endParaRPr>
              </a:p>
            </p:txBody>
          </p:sp>
        </p:grpSp>
      </p:grpSp>
      <p:sp>
        <p:nvSpPr>
          <p:cNvPr id="8" name="Oval 7">
            <a:extLst>
              <a:ext uri="{FF2B5EF4-FFF2-40B4-BE49-F238E27FC236}">
                <a16:creationId xmlns:a16="http://schemas.microsoft.com/office/drawing/2014/main" id="{E582A81B-C0A9-4313-9BC4-60C2CFC61FF5}"/>
              </a:ext>
            </a:extLst>
          </p:cNvPr>
          <p:cNvSpPr/>
          <p:nvPr/>
        </p:nvSpPr>
        <p:spPr>
          <a:xfrm>
            <a:off x="2177882" y="1737742"/>
            <a:ext cx="673100" cy="673100"/>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Open Sans"/>
              <a:ea typeface="+mn-ea"/>
              <a:cs typeface="+mn-cs"/>
            </a:endParaRPr>
          </a:p>
        </p:txBody>
      </p:sp>
      <p:pic>
        <p:nvPicPr>
          <p:cNvPr id="59" name="Picture 58">
            <a:extLst>
              <a:ext uri="{FF2B5EF4-FFF2-40B4-BE49-F238E27FC236}">
                <a16:creationId xmlns:a16="http://schemas.microsoft.com/office/drawing/2014/main" id="{CFDD7623-E763-4DA2-92AB-E9027D05C0F4}"/>
              </a:ext>
            </a:extLst>
          </p:cNvPr>
          <p:cNvPicPr>
            <a:picLocks noChangeAspect="1"/>
          </p:cNvPicPr>
          <p:nvPr/>
        </p:nvPicPr>
        <p:blipFill>
          <a:blip r:embed="rId3"/>
          <a:stretch>
            <a:fillRect/>
          </a:stretch>
        </p:blipFill>
        <p:spPr>
          <a:xfrm>
            <a:off x="2307150" y="1876155"/>
            <a:ext cx="414564" cy="396274"/>
          </a:xfrm>
          <a:prstGeom prst="rect">
            <a:avLst/>
          </a:prstGeom>
          <a:noFill/>
        </p:spPr>
      </p:pic>
      <p:sp>
        <p:nvSpPr>
          <p:cNvPr id="9" name="Oval 8">
            <a:extLst>
              <a:ext uri="{FF2B5EF4-FFF2-40B4-BE49-F238E27FC236}">
                <a16:creationId xmlns:a16="http://schemas.microsoft.com/office/drawing/2014/main" id="{469BE42F-647F-4F73-B1B7-F3A7B9A47814}"/>
              </a:ext>
            </a:extLst>
          </p:cNvPr>
          <p:cNvSpPr/>
          <p:nvPr/>
        </p:nvSpPr>
        <p:spPr>
          <a:xfrm>
            <a:off x="5665920" y="1707650"/>
            <a:ext cx="673100" cy="673100"/>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Open Sans"/>
              <a:ea typeface="+mn-ea"/>
              <a:cs typeface="+mn-cs"/>
            </a:endParaRPr>
          </a:p>
        </p:txBody>
      </p:sp>
      <p:grpSp>
        <p:nvGrpSpPr>
          <p:cNvPr id="61" name="Group 60">
            <a:extLst>
              <a:ext uri="{FF2B5EF4-FFF2-40B4-BE49-F238E27FC236}">
                <a16:creationId xmlns:a16="http://schemas.microsoft.com/office/drawing/2014/main" id="{D4697C96-04BB-45CE-BDDF-AD6D7ED3EF01}"/>
              </a:ext>
            </a:extLst>
          </p:cNvPr>
          <p:cNvGrpSpPr/>
          <p:nvPr/>
        </p:nvGrpSpPr>
        <p:grpSpPr>
          <a:xfrm>
            <a:off x="5794460" y="1853425"/>
            <a:ext cx="416019" cy="414618"/>
            <a:chOff x="10696575" y="1047750"/>
            <a:chExt cx="471488" cy="469900"/>
          </a:xfrm>
        </p:grpSpPr>
        <p:sp>
          <p:nvSpPr>
            <p:cNvPr id="62" name="Freeform 286">
              <a:extLst>
                <a:ext uri="{FF2B5EF4-FFF2-40B4-BE49-F238E27FC236}">
                  <a16:creationId xmlns:a16="http://schemas.microsoft.com/office/drawing/2014/main" id="{D2E4509C-AEA0-42CF-A8B1-60BABBD5AEDC}"/>
                </a:ext>
              </a:extLst>
            </p:cNvPr>
            <p:cNvSpPr>
              <a:spLocks noEditPoints="1"/>
            </p:cNvSpPr>
            <p:nvPr/>
          </p:nvSpPr>
          <p:spPr bwMode="auto">
            <a:xfrm>
              <a:off x="10726738" y="1047750"/>
              <a:ext cx="407988" cy="469900"/>
            </a:xfrm>
            <a:custGeom>
              <a:avLst/>
              <a:gdLst>
                <a:gd name="T0" fmla="*/ 204 w 204"/>
                <a:gd name="T1" fmla="*/ 161 h 235"/>
                <a:gd name="T2" fmla="*/ 204 w 204"/>
                <a:gd name="T3" fmla="*/ 33 h 235"/>
                <a:gd name="T4" fmla="*/ 191 w 204"/>
                <a:gd name="T5" fmla="*/ 20 h 235"/>
                <a:gd name="T6" fmla="*/ 56 w 204"/>
                <a:gd name="T7" fmla="*/ 20 h 235"/>
                <a:gd name="T8" fmla="*/ 56 w 204"/>
                <a:gd name="T9" fmla="*/ 13 h 235"/>
                <a:gd name="T10" fmla="*/ 43 w 204"/>
                <a:gd name="T11" fmla="*/ 0 h 235"/>
                <a:gd name="T12" fmla="*/ 13 w 204"/>
                <a:gd name="T13" fmla="*/ 0 h 235"/>
                <a:gd name="T14" fmla="*/ 0 w 204"/>
                <a:gd name="T15" fmla="*/ 13 h 235"/>
                <a:gd name="T16" fmla="*/ 0 w 204"/>
                <a:gd name="T17" fmla="*/ 161 h 235"/>
                <a:gd name="T18" fmla="*/ 13 w 204"/>
                <a:gd name="T19" fmla="*/ 174 h 235"/>
                <a:gd name="T20" fmla="*/ 98 w 204"/>
                <a:gd name="T21" fmla="*/ 174 h 235"/>
                <a:gd name="T22" fmla="*/ 98 w 204"/>
                <a:gd name="T23" fmla="*/ 174 h 235"/>
                <a:gd name="T24" fmla="*/ 98 w 204"/>
                <a:gd name="T25" fmla="*/ 209 h 235"/>
                <a:gd name="T26" fmla="*/ 90 w 204"/>
                <a:gd name="T27" fmla="*/ 221 h 235"/>
                <a:gd name="T28" fmla="*/ 103 w 204"/>
                <a:gd name="T29" fmla="*/ 235 h 235"/>
                <a:gd name="T30" fmla="*/ 103 w 204"/>
                <a:gd name="T31" fmla="*/ 235 h 235"/>
                <a:gd name="T32" fmla="*/ 117 w 204"/>
                <a:gd name="T33" fmla="*/ 221 h 235"/>
                <a:gd name="T34" fmla="*/ 108 w 204"/>
                <a:gd name="T35" fmla="*/ 209 h 235"/>
                <a:gd name="T36" fmla="*/ 108 w 204"/>
                <a:gd name="T37" fmla="*/ 174 h 235"/>
                <a:gd name="T38" fmla="*/ 108 w 204"/>
                <a:gd name="T39" fmla="*/ 174 h 235"/>
                <a:gd name="T40" fmla="*/ 191 w 204"/>
                <a:gd name="T41" fmla="*/ 174 h 235"/>
                <a:gd name="T42" fmla="*/ 204 w 204"/>
                <a:gd name="T43" fmla="*/ 161 h 235"/>
                <a:gd name="T44" fmla="*/ 103 w 204"/>
                <a:gd name="T45" fmla="*/ 225 h 235"/>
                <a:gd name="T46" fmla="*/ 99 w 204"/>
                <a:gd name="T47" fmla="*/ 221 h 235"/>
                <a:gd name="T48" fmla="*/ 103 w 204"/>
                <a:gd name="T49" fmla="*/ 217 h 235"/>
                <a:gd name="T50" fmla="*/ 107 w 204"/>
                <a:gd name="T51" fmla="*/ 221 h 235"/>
                <a:gd name="T52" fmla="*/ 103 w 204"/>
                <a:gd name="T53" fmla="*/ 225 h 235"/>
                <a:gd name="T54" fmla="*/ 13 w 204"/>
                <a:gd name="T55" fmla="*/ 10 h 235"/>
                <a:gd name="T56" fmla="*/ 43 w 204"/>
                <a:gd name="T57" fmla="*/ 10 h 235"/>
                <a:gd name="T58" fmla="*/ 46 w 204"/>
                <a:gd name="T59" fmla="*/ 13 h 235"/>
                <a:gd name="T60" fmla="*/ 46 w 204"/>
                <a:gd name="T61" fmla="*/ 30 h 235"/>
                <a:gd name="T62" fmla="*/ 191 w 204"/>
                <a:gd name="T63" fmla="*/ 30 h 235"/>
                <a:gd name="T64" fmla="*/ 194 w 204"/>
                <a:gd name="T65" fmla="*/ 33 h 235"/>
                <a:gd name="T66" fmla="*/ 194 w 204"/>
                <a:gd name="T67" fmla="*/ 48 h 235"/>
                <a:gd name="T68" fmla="*/ 10 w 204"/>
                <a:gd name="T69" fmla="*/ 48 h 235"/>
                <a:gd name="T70" fmla="*/ 10 w 204"/>
                <a:gd name="T71" fmla="*/ 13 h 235"/>
                <a:gd name="T72" fmla="*/ 13 w 204"/>
                <a:gd name="T73" fmla="*/ 10 h 235"/>
                <a:gd name="T74" fmla="*/ 191 w 204"/>
                <a:gd name="T75" fmla="*/ 164 h 235"/>
                <a:gd name="T76" fmla="*/ 13 w 204"/>
                <a:gd name="T77" fmla="*/ 164 h 235"/>
                <a:gd name="T78" fmla="*/ 10 w 204"/>
                <a:gd name="T79" fmla="*/ 161 h 235"/>
                <a:gd name="T80" fmla="*/ 10 w 204"/>
                <a:gd name="T81" fmla="*/ 58 h 235"/>
                <a:gd name="T82" fmla="*/ 194 w 204"/>
                <a:gd name="T83" fmla="*/ 58 h 235"/>
                <a:gd name="T84" fmla="*/ 194 w 204"/>
                <a:gd name="T85" fmla="*/ 161 h 235"/>
                <a:gd name="T86" fmla="*/ 191 w 204"/>
                <a:gd name="T87" fmla="*/ 164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4" h="235">
                  <a:moveTo>
                    <a:pt x="204" y="161"/>
                  </a:moveTo>
                  <a:cubicBezTo>
                    <a:pt x="204" y="33"/>
                    <a:pt x="204" y="33"/>
                    <a:pt x="204" y="33"/>
                  </a:cubicBezTo>
                  <a:cubicBezTo>
                    <a:pt x="204" y="26"/>
                    <a:pt x="198" y="20"/>
                    <a:pt x="191" y="20"/>
                  </a:cubicBezTo>
                  <a:cubicBezTo>
                    <a:pt x="56" y="20"/>
                    <a:pt x="56" y="20"/>
                    <a:pt x="56" y="20"/>
                  </a:cubicBezTo>
                  <a:cubicBezTo>
                    <a:pt x="56" y="13"/>
                    <a:pt x="56" y="13"/>
                    <a:pt x="56" y="13"/>
                  </a:cubicBezTo>
                  <a:cubicBezTo>
                    <a:pt x="56" y="6"/>
                    <a:pt x="50" y="0"/>
                    <a:pt x="43" y="0"/>
                  </a:cubicBezTo>
                  <a:cubicBezTo>
                    <a:pt x="13" y="0"/>
                    <a:pt x="13" y="0"/>
                    <a:pt x="13" y="0"/>
                  </a:cubicBezTo>
                  <a:cubicBezTo>
                    <a:pt x="6" y="0"/>
                    <a:pt x="0" y="6"/>
                    <a:pt x="0" y="13"/>
                  </a:cubicBezTo>
                  <a:cubicBezTo>
                    <a:pt x="0" y="161"/>
                    <a:pt x="0" y="161"/>
                    <a:pt x="0" y="161"/>
                  </a:cubicBezTo>
                  <a:cubicBezTo>
                    <a:pt x="0" y="168"/>
                    <a:pt x="6" y="174"/>
                    <a:pt x="13" y="174"/>
                  </a:cubicBezTo>
                  <a:cubicBezTo>
                    <a:pt x="98" y="174"/>
                    <a:pt x="98" y="174"/>
                    <a:pt x="98" y="174"/>
                  </a:cubicBezTo>
                  <a:cubicBezTo>
                    <a:pt x="98" y="174"/>
                    <a:pt x="98" y="174"/>
                    <a:pt x="98" y="174"/>
                  </a:cubicBezTo>
                  <a:cubicBezTo>
                    <a:pt x="98" y="209"/>
                    <a:pt x="98" y="209"/>
                    <a:pt x="98" y="209"/>
                  </a:cubicBezTo>
                  <a:cubicBezTo>
                    <a:pt x="93" y="211"/>
                    <a:pt x="90" y="216"/>
                    <a:pt x="90" y="221"/>
                  </a:cubicBezTo>
                  <a:cubicBezTo>
                    <a:pt x="90" y="229"/>
                    <a:pt x="96" y="235"/>
                    <a:pt x="103" y="235"/>
                  </a:cubicBezTo>
                  <a:cubicBezTo>
                    <a:pt x="103" y="235"/>
                    <a:pt x="103" y="235"/>
                    <a:pt x="103" y="235"/>
                  </a:cubicBezTo>
                  <a:cubicBezTo>
                    <a:pt x="111" y="235"/>
                    <a:pt x="117" y="229"/>
                    <a:pt x="117" y="221"/>
                  </a:cubicBezTo>
                  <a:cubicBezTo>
                    <a:pt x="117" y="216"/>
                    <a:pt x="113" y="211"/>
                    <a:pt x="108" y="209"/>
                  </a:cubicBezTo>
                  <a:cubicBezTo>
                    <a:pt x="108" y="174"/>
                    <a:pt x="108" y="174"/>
                    <a:pt x="108" y="174"/>
                  </a:cubicBezTo>
                  <a:cubicBezTo>
                    <a:pt x="108" y="174"/>
                    <a:pt x="108" y="174"/>
                    <a:pt x="108" y="174"/>
                  </a:cubicBezTo>
                  <a:cubicBezTo>
                    <a:pt x="191" y="174"/>
                    <a:pt x="191" y="174"/>
                    <a:pt x="191" y="174"/>
                  </a:cubicBezTo>
                  <a:cubicBezTo>
                    <a:pt x="198" y="174"/>
                    <a:pt x="204" y="168"/>
                    <a:pt x="204" y="161"/>
                  </a:cubicBezTo>
                  <a:close/>
                  <a:moveTo>
                    <a:pt x="103" y="225"/>
                  </a:moveTo>
                  <a:cubicBezTo>
                    <a:pt x="101" y="225"/>
                    <a:pt x="99" y="224"/>
                    <a:pt x="99" y="221"/>
                  </a:cubicBezTo>
                  <a:cubicBezTo>
                    <a:pt x="99" y="219"/>
                    <a:pt x="101" y="217"/>
                    <a:pt x="103" y="217"/>
                  </a:cubicBezTo>
                  <a:cubicBezTo>
                    <a:pt x="105" y="217"/>
                    <a:pt x="107" y="219"/>
                    <a:pt x="107" y="221"/>
                  </a:cubicBezTo>
                  <a:cubicBezTo>
                    <a:pt x="107" y="224"/>
                    <a:pt x="105" y="225"/>
                    <a:pt x="103" y="225"/>
                  </a:cubicBezTo>
                  <a:close/>
                  <a:moveTo>
                    <a:pt x="13" y="10"/>
                  </a:moveTo>
                  <a:cubicBezTo>
                    <a:pt x="43" y="10"/>
                    <a:pt x="43" y="10"/>
                    <a:pt x="43" y="10"/>
                  </a:cubicBezTo>
                  <a:cubicBezTo>
                    <a:pt x="45" y="10"/>
                    <a:pt x="46" y="11"/>
                    <a:pt x="46" y="13"/>
                  </a:cubicBezTo>
                  <a:cubicBezTo>
                    <a:pt x="46" y="30"/>
                    <a:pt x="46" y="30"/>
                    <a:pt x="46" y="30"/>
                  </a:cubicBezTo>
                  <a:cubicBezTo>
                    <a:pt x="191" y="30"/>
                    <a:pt x="191" y="30"/>
                    <a:pt x="191" y="30"/>
                  </a:cubicBezTo>
                  <a:cubicBezTo>
                    <a:pt x="193" y="30"/>
                    <a:pt x="194" y="31"/>
                    <a:pt x="194" y="33"/>
                  </a:cubicBezTo>
                  <a:cubicBezTo>
                    <a:pt x="194" y="48"/>
                    <a:pt x="194" y="48"/>
                    <a:pt x="194" y="48"/>
                  </a:cubicBezTo>
                  <a:cubicBezTo>
                    <a:pt x="10" y="48"/>
                    <a:pt x="10" y="48"/>
                    <a:pt x="10" y="48"/>
                  </a:cubicBezTo>
                  <a:cubicBezTo>
                    <a:pt x="10" y="13"/>
                    <a:pt x="10" y="13"/>
                    <a:pt x="10" y="13"/>
                  </a:cubicBezTo>
                  <a:cubicBezTo>
                    <a:pt x="10" y="11"/>
                    <a:pt x="11" y="10"/>
                    <a:pt x="13" y="10"/>
                  </a:cubicBezTo>
                  <a:close/>
                  <a:moveTo>
                    <a:pt x="191" y="164"/>
                  </a:moveTo>
                  <a:cubicBezTo>
                    <a:pt x="13" y="164"/>
                    <a:pt x="13" y="164"/>
                    <a:pt x="13" y="164"/>
                  </a:cubicBezTo>
                  <a:cubicBezTo>
                    <a:pt x="11" y="164"/>
                    <a:pt x="10" y="163"/>
                    <a:pt x="10" y="161"/>
                  </a:cubicBezTo>
                  <a:cubicBezTo>
                    <a:pt x="10" y="58"/>
                    <a:pt x="10" y="58"/>
                    <a:pt x="10" y="58"/>
                  </a:cubicBezTo>
                  <a:cubicBezTo>
                    <a:pt x="194" y="58"/>
                    <a:pt x="194" y="58"/>
                    <a:pt x="194" y="58"/>
                  </a:cubicBezTo>
                  <a:cubicBezTo>
                    <a:pt x="194" y="161"/>
                    <a:pt x="194" y="161"/>
                    <a:pt x="194" y="161"/>
                  </a:cubicBezTo>
                  <a:cubicBezTo>
                    <a:pt x="194" y="163"/>
                    <a:pt x="193" y="164"/>
                    <a:pt x="191" y="164"/>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63" name="Freeform 287">
              <a:extLst>
                <a:ext uri="{FF2B5EF4-FFF2-40B4-BE49-F238E27FC236}">
                  <a16:creationId xmlns:a16="http://schemas.microsoft.com/office/drawing/2014/main" id="{A4D10EBF-8CD1-45DA-AFE6-B765C80E0E2F}"/>
                </a:ext>
              </a:extLst>
            </p:cNvPr>
            <p:cNvSpPr>
              <a:spLocks/>
            </p:cNvSpPr>
            <p:nvPr/>
          </p:nvSpPr>
          <p:spPr bwMode="auto">
            <a:xfrm>
              <a:off x="10696575" y="1481138"/>
              <a:ext cx="41275" cy="17463"/>
            </a:xfrm>
            <a:custGeom>
              <a:avLst/>
              <a:gdLst>
                <a:gd name="T0" fmla="*/ 17 w 21"/>
                <a:gd name="T1" fmla="*/ 0 h 9"/>
                <a:gd name="T2" fmla="*/ 5 w 21"/>
                <a:gd name="T3" fmla="*/ 0 h 9"/>
                <a:gd name="T4" fmla="*/ 0 w 21"/>
                <a:gd name="T5" fmla="*/ 4 h 9"/>
                <a:gd name="T6" fmla="*/ 5 w 21"/>
                <a:gd name="T7" fmla="*/ 9 h 9"/>
                <a:gd name="T8" fmla="*/ 17 w 21"/>
                <a:gd name="T9" fmla="*/ 9 h 9"/>
                <a:gd name="T10" fmla="*/ 21 w 21"/>
                <a:gd name="T11" fmla="*/ 4 h 9"/>
                <a:gd name="T12" fmla="*/ 17 w 21"/>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1" h="9">
                  <a:moveTo>
                    <a:pt x="17" y="0"/>
                  </a:moveTo>
                  <a:cubicBezTo>
                    <a:pt x="5" y="0"/>
                    <a:pt x="5" y="0"/>
                    <a:pt x="5" y="0"/>
                  </a:cubicBezTo>
                  <a:cubicBezTo>
                    <a:pt x="2" y="0"/>
                    <a:pt x="0" y="2"/>
                    <a:pt x="0" y="4"/>
                  </a:cubicBezTo>
                  <a:cubicBezTo>
                    <a:pt x="0" y="7"/>
                    <a:pt x="2" y="9"/>
                    <a:pt x="5" y="9"/>
                  </a:cubicBezTo>
                  <a:cubicBezTo>
                    <a:pt x="17" y="9"/>
                    <a:pt x="17" y="9"/>
                    <a:pt x="17" y="9"/>
                  </a:cubicBezTo>
                  <a:cubicBezTo>
                    <a:pt x="19" y="9"/>
                    <a:pt x="21" y="7"/>
                    <a:pt x="21" y="4"/>
                  </a:cubicBezTo>
                  <a:cubicBezTo>
                    <a:pt x="21" y="2"/>
                    <a:pt x="19" y="0"/>
                    <a:pt x="17" y="0"/>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64" name="Freeform 288">
              <a:extLst>
                <a:ext uri="{FF2B5EF4-FFF2-40B4-BE49-F238E27FC236}">
                  <a16:creationId xmlns:a16="http://schemas.microsoft.com/office/drawing/2014/main" id="{09A7DF23-1DF0-426E-8CA5-7E1550E69732}"/>
                </a:ext>
              </a:extLst>
            </p:cNvPr>
            <p:cNvSpPr>
              <a:spLocks/>
            </p:cNvSpPr>
            <p:nvPr/>
          </p:nvSpPr>
          <p:spPr bwMode="auto">
            <a:xfrm>
              <a:off x="10766425" y="1481138"/>
              <a:ext cx="53975" cy="17463"/>
            </a:xfrm>
            <a:custGeom>
              <a:avLst/>
              <a:gdLst>
                <a:gd name="T0" fmla="*/ 22 w 27"/>
                <a:gd name="T1" fmla="*/ 0 h 9"/>
                <a:gd name="T2" fmla="*/ 5 w 27"/>
                <a:gd name="T3" fmla="*/ 0 h 9"/>
                <a:gd name="T4" fmla="*/ 0 w 27"/>
                <a:gd name="T5" fmla="*/ 4 h 9"/>
                <a:gd name="T6" fmla="*/ 5 w 27"/>
                <a:gd name="T7" fmla="*/ 9 h 9"/>
                <a:gd name="T8" fmla="*/ 22 w 27"/>
                <a:gd name="T9" fmla="*/ 9 h 9"/>
                <a:gd name="T10" fmla="*/ 27 w 27"/>
                <a:gd name="T11" fmla="*/ 4 h 9"/>
                <a:gd name="T12" fmla="*/ 22 w 27"/>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7" h="9">
                  <a:moveTo>
                    <a:pt x="22" y="0"/>
                  </a:moveTo>
                  <a:cubicBezTo>
                    <a:pt x="5" y="0"/>
                    <a:pt x="5" y="0"/>
                    <a:pt x="5" y="0"/>
                  </a:cubicBezTo>
                  <a:cubicBezTo>
                    <a:pt x="3" y="0"/>
                    <a:pt x="0" y="2"/>
                    <a:pt x="0" y="4"/>
                  </a:cubicBezTo>
                  <a:cubicBezTo>
                    <a:pt x="0" y="7"/>
                    <a:pt x="3" y="9"/>
                    <a:pt x="5" y="9"/>
                  </a:cubicBezTo>
                  <a:cubicBezTo>
                    <a:pt x="22" y="9"/>
                    <a:pt x="22" y="9"/>
                    <a:pt x="22" y="9"/>
                  </a:cubicBezTo>
                  <a:cubicBezTo>
                    <a:pt x="25" y="9"/>
                    <a:pt x="27" y="7"/>
                    <a:pt x="27" y="4"/>
                  </a:cubicBezTo>
                  <a:cubicBezTo>
                    <a:pt x="27" y="2"/>
                    <a:pt x="25" y="0"/>
                    <a:pt x="22" y="0"/>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65" name="Freeform 289">
              <a:extLst>
                <a:ext uri="{FF2B5EF4-FFF2-40B4-BE49-F238E27FC236}">
                  <a16:creationId xmlns:a16="http://schemas.microsoft.com/office/drawing/2014/main" id="{86C77D72-BDB7-46FA-8866-71A9434CD2BA}"/>
                </a:ext>
              </a:extLst>
            </p:cNvPr>
            <p:cNvSpPr>
              <a:spLocks/>
            </p:cNvSpPr>
            <p:nvPr/>
          </p:nvSpPr>
          <p:spPr bwMode="auto">
            <a:xfrm>
              <a:off x="10848975" y="1481138"/>
              <a:ext cx="42863" cy="17463"/>
            </a:xfrm>
            <a:custGeom>
              <a:avLst/>
              <a:gdLst>
                <a:gd name="T0" fmla="*/ 17 w 22"/>
                <a:gd name="T1" fmla="*/ 0 h 9"/>
                <a:gd name="T2" fmla="*/ 5 w 22"/>
                <a:gd name="T3" fmla="*/ 0 h 9"/>
                <a:gd name="T4" fmla="*/ 0 w 22"/>
                <a:gd name="T5" fmla="*/ 4 h 9"/>
                <a:gd name="T6" fmla="*/ 5 w 22"/>
                <a:gd name="T7" fmla="*/ 9 h 9"/>
                <a:gd name="T8" fmla="*/ 17 w 22"/>
                <a:gd name="T9" fmla="*/ 9 h 9"/>
                <a:gd name="T10" fmla="*/ 22 w 22"/>
                <a:gd name="T11" fmla="*/ 4 h 9"/>
                <a:gd name="T12" fmla="*/ 17 w 2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7" y="0"/>
                  </a:moveTo>
                  <a:cubicBezTo>
                    <a:pt x="5" y="0"/>
                    <a:pt x="5" y="0"/>
                    <a:pt x="5" y="0"/>
                  </a:cubicBezTo>
                  <a:cubicBezTo>
                    <a:pt x="2" y="0"/>
                    <a:pt x="0" y="2"/>
                    <a:pt x="0" y="4"/>
                  </a:cubicBezTo>
                  <a:cubicBezTo>
                    <a:pt x="0" y="7"/>
                    <a:pt x="2" y="9"/>
                    <a:pt x="5" y="9"/>
                  </a:cubicBezTo>
                  <a:cubicBezTo>
                    <a:pt x="17" y="9"/>
                    <a:pt x="17" y="9"/>
                    <a:pt x="17" y="9"/>
                  </a:cubicBezTo>
                  <a:cubicBezTo>
                    <a:pt x="19" y="9"/>
                    <a:pt x="22" y="7"/>
                    <a:pt x="22" y="4"/>
                  </a:cubicBezTo>
                  <a:cubicBezTo>
                    <a:pt x="22" y="2"/>
                    <a:pt x="19" y="0"/>
                    <a:pt x="17" y="0"/>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66" name="Freeform 290">
              <a:extLst>
                <a:ext uri="{FF2B5EF4-FFF2-40B4-BE49-F238E27FC236}">
                  <a16:creationId xmlns:a16="http://schemas.microsoft.com/office/drawing/2014/main" id="{87970B8E-D23C-4F48-9D27-8A0ABDA7DFDE}"/>
                </a:ext>
              </a:extLst>
            </p:cNvPr>
            <p:cNvSpPr>
              <a:spLocks/>
            </p:cNvSpPr>
            <p:nvPr/>
          </p:nvSpPr>
          <p:spPr bwMode="auto">
            <a:xfrm>
              <a:off x="10972800" y="1481138"/>
              <a:ext cx="42863" cy="17463"/>
            </a:xfrm>
            <a:custGeom>
              <a:avLst/>
              <a:gdLst>
                <a:gd name="T0" fmla="*/ 17 w 22"/>
                <a:gd name="T1" fmla="*/ 0 h 9"/>
                <a:gd name="T2" fmla="*/ 5 w 22"/>
                <a:gd name="T3" fmla="*/ 0 h 9"/>
                <a:gd name="T4" fmla="*/ 0 w 22"/>
                <a:gd name="T5" fmla="*/ 4 h 9"/>
                <a:gd name="T6" fmla="*/ 5 w 22"/>
                <a:gd name="T7" fmla="*/ 9 h 9"/>
                <a:gd name="T8" fmla="*/ 17 w 22"/>
                <a:gd name="T9" fmla="*/ 9 h 9"/>
                <a:gd name="T10" fmla="*/ 22 w 22"/>
                <a:gd name="T11" fmla="*/ 4 h 9"/>
                <a:gd name="T12" fmla="*/ 17 w 22"/>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7" y="0"/>
                  </a:moveTo>
                  <a:cubicBezTo>
                    <a:pt x="5" y="0"/>
                    <a:pt x="5" y="0"/>
                    <a:pt x="5" y="0"/>
                  </a:cubicBezTo>
                  <a:cubicBezTo>
                    <a:pt x="2" y="0"/>
                    <a:pt x="0" y="2"/>
                    <a:pt x="0" y="4"/>
                  </a:cubicBezTo>
                  <a:cubicBezTo>
                    <a:pt x="0" y="7"/>
                    <a:pt x="2" y="9"/>
                    <a:pt x="5" y="9"/>
                  </a:cubicBezTo>
                  <a:cubicBezTo>
                    <a:pt x="17" y="9"/>
                    <a:pt x="17" y="9"/>
                    <a:pt x="17" y="9"/>
                  </a:cubicBezTo>
                  <a:cubicBezTo>
                    <a:pt x="19" y="9"/>
                    <a:pt x="22" y="7"/>
                    <a:pt x="22" y="4"/>
                  </a:cubicBezTo>
                  <a:cubicBezTo>
                    <a:pt x="22" y="2"/>
                    <a:pt x="19" y="0"/>
                    <a:pt x="17" y="0"/>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67" name="Freeform 291">
              <a:extLst>
                <a:ext uri="{FF2B5EF4-FFF2-40B4-BE49-F238E27FC236}">
                  <a16:creationId xmlns:a16="http://schemas.microsoft.com/office/drawing/2014/main" id="{FDCD9D88-54A6-4645-9919-0D05A450EF69}"/>
                </a:ext>
              </a:extLst>
            </p:cNvPr>
            <p:cNvSpPr>
              <a:spLocks/>
            </p:cNvSpPr>
            <p:nvPr/>
          </p:nvSpPr>
          <p:spPr bwMode="auto">
            <a:xfrm>
              <a:off x="11044238" y="1481138"/>
              <a:ext cx="52388" cy="17463"/>
            </a:xfrm>
            <a:custGeom>
              <a:avLst/>
              <a:gdLst>
                <a:gd name="T0" fmla="*/ 22 w 26"/>
                <a:gd name="T1" fmla="*/ 0 h 9"/>
                <a:gd name="T2" fmla="*/ 5 w 26"/>
                <a:gd name="T3" fmla="*/ 0 h 9"/>
                <a:gd name="T4" fmla="*/ 0 w 26"/>
                <a:gd name="T5" fmla="*/ 4 h 9"/>
                <a:gd name="T6" fmla="*/ 5 w 26"/>
                <a:gd name="T7" fmla="*/ 9 h 9"/>
                <a:gd name="T8" fmla="*/ 22 w 26"/>
                <a:gd name="T9" fmla="*/ 9 h 9"/>
                <a:gd name="T10" fmla="*/ 26 w 26"/>
                <a:gd name="T11" fmla="*/ 4 h 9"/>
                <a:gd name="T12" fmla="*/ 22 w 26"/>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6" h="9">
                  <a:moveTo>
                    <a:pt x="22" y="0"/>
                  </a:moveTo>
                  <a:cubicBezTo>
                    <a:pt x="5" y="0"/>
                    <a:pt x="5" y="0"/>
                    <a:pt x="5" y="0"/>
                  </a:cubicBezTo>
                  <a:cubicBezTo>
                    <a:pt x="2" y="0"/>
                    <a:pt x="0" y="2"/>
                    <a:pt x="0" y="4"/>
                  </a:cubicBezTo>
                  <a:cubicBezTo>
                    <a:pt x="0" y="7"/>
                    <a:pt x="2" y="9"/>
                    <a:pt x="5" y="9"/>
                  </a:cubicBezTo>
                  <a:cubicBezTo>
                    <a:pt x="22" y="9"/>
                    <a:pt x="22" y="9"/>
                    <a:pt x="22" y="9"/>
                  </a:cubicBezTo>
                  <a:cubicBezTo>
                    <a:pt x="24" y="9"/>
                    <a:pt x="26" y="7"/>
                    <a:pt x="26" y="4"/>
                  </a:cubicBezTo>
                  <a:cubicBezTo>
                    <a:pt x="26" y="2"/>
                    <a:pt x="24" y="0"/>
                    <a:pt x="22" y="0"/>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68" name="Freeform 292">
              <a:extLst>
                <a:ext uri="{FF2B5EF4-FFF2-40B4-BE49-F238E27FC236}">
                  <a16:creationId xmlns:a16="http://schemas.microsoft.com/office/drawing/2014/main" id="{C8A21E35-CC36-4AB8-817F-4E337DF89E7E}"/>
                </a:ext>
              </a:extLst>
            </p:cNvPr>
            <p:cNvSpPr>
              <a:spLocks/>
            </p:cNvSpPr>
            <p:nvPr/>
          </p:nvSpPr>
          <p:spPr bwMode="auto">
            <a:xfrm>
              <a:off x="11126788" y="1481138"/>
              <a:ext cx="41275" cy="17463"/>
            </a:xfrm>
            <a:custGeom>
              <a:avLst/>
              <a:gdLst>
                <a:gd name="T0" fmla="*/ 16 w 21"/>
                <a:gd name="T1" fmla="*/ 0 h 9"/>
                <a:gd name="T2" fmla="*/ 4 w 21"/>
                <a:gd name="T3" fmla="*/ 0 h 9"/>
                <a:gd name="T4" fmla="*/ 0 w 21"/>
                <a:gd name="T5" fmla="*/ 4 h 9"/>
                <a:gd name="T6" fmla="*/ 4 w 21"/>
                <a:gd name="T7" fmla="*/ 9 h 9"/>
                <a:gd name="T8" fmla="*/ 16 w 21"/>
                <a:gd name="T9" fmla="*/ 9 h 9"/>
                <a:gd name="T10" fmla="*/ 21 w 21"/>
                <a:gd name="T11" fmla="*/ 4 h 9"/>
                <a:gd name="T12" fmla="*/ 16 w 21"/>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21" h="9">
                  <a:moveTo>
                    <a:pt x="16" y="0"/>
                  </a:moveTo>
                  <a:cubicBezTo>
                    <a:pt x="4" y="0"/>
                    <a:pt x="4" y="0"/>
                    <a:pt x="4" y="0"/>
                  </a:cubicBezTo>
                  <a:cubicBezTo>
                    <a:pt x="2" y="0"/>
                    <a:pt x="0" y="2"/>
                    <a:pt x="0" y="4"/>
                  </a:cubicBezTo>
                  <a:cubicBezTo>
                    <a:pt x="0" y="7"/>
                    <a:pt x="2" y="9"/>
                    <a:pt x="4" y="9"/>
                  </a:cubicBezTo>
                  <a:cubicBezTo>
                    <a:pt x="16" y="9"/>
                    <a:pt x="16" y="9"/>
                    <a:pt x="16" y="9"/>
                  </a:cubicBezTo>
                  <a:cubicBezTo>
                    <a:pt x="19" y="9"/>
                    <a:pt x="21" y="7"/>
                    <a:pt x="21" y="4"/>
                  </a:cubicBezTo>
                  <a:cubicBezTo>
                    <a:pt x="21" y="2"/>
                    <a:pt x="19" y="0"/>
                    <a:pt x="16" y="0"/>
                  </a:cubicBez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grpSp>
      <p:sp>
        <p:nvSpPr>
          <p:cNvPr id="7" name="Oval 6">
            <a:extLst>
              <a:ext uri="{FF2B5EF4-FFF2-40B4-BE49-F238E27FC236}">
                <a16:creationId xmlns:a16="http://schemas.microsoft.com/office/drawing/2014/main" id="{3259F4D1-AF2A-49C3-B198-EA862FC59B25}"/>
              </a:ext>
            </a:extLst>
          </p:cNvPr>
          <p:cNvSpPr/>
          <p:nvPr/>
        </p:nvSpPr>
        <p:spPr>
          <a:xfrm>
            <a:off x="9153958" y="1767958"/>
            <a:ext cx="673100" cy="673100"/>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Open Sans"/>
              <a:ea typeface="+mn-ea"/>
              <a:cs typeface="+mn-cs"/>
            </a:endParaRPr>
          </a:p>
        </p:txBody>
      </p:sp>
      <p:grpSp>
        <p:nvGrpSpPr>
          <p:cNvPr id="69" name="Group 68">
            <a:extLst>
              <a:ext uri="{FF2B5EF4-FFF2-40B4-BE49-F238E27FC236}">
                <a16:creationId xmlns:a16="http://schemas.microsoft.com/office/drawing/2014/main" id="{ED9AE67C-7EA8-4320-8C3A-ED4047AACBBB}"/>
              </a:ext>
            </a:extLst>
          </p:cNvPr>
          <p:cNvGrpSpPr/>
          <p:nvPr/>
        </p:nvGrpSpPr>
        <p:grpSpPr>
          <a:xfrm>
            <a:off x="9254523" y="1837629"/>
            <a:ext cx="471969" cy="418923"/>
            <a:chOff x="5364163" y="5097463"/>
            <a:chExt cx="550863" cy="488950"/>
          </a:xfrm>
        </p:grpSpPr>
        <p:sp>
          <p:nvSpPr>
            <p:cNvPr id="70" name="Freeform 266">
              <a:extLst>
                <a:ext uri="{FF2B5EF4-FFF2-40B4-BE49-F238E27FC236}">
                  <a16:creationId xmlns:a16="http://schemas.microsoft.com/office/drawing/2014/main" id="{8A2E586D-AFB8-403D-9637-6B40E481C132}"/>
                </a:ext>
              </a:extLst>
            </p:cNvPr>
            <p:cNvSpPr>
              <a:spLocks noEditPoints="1"/>
            </p:cNvSpPr>
            <p:nvPr/>
          </p:nvSpPr>
          <p:spPr bwMode="auto">
            <a:xfrm>
              <a:off x="5364163" y="5097463"/>
              <a:ext cx="550863" cy="488950"/>
            </a:xfrm>
            <a:custGeom>
              <a:avLst/>
              <a:gdLst>
                <a:gd name="T0" fmla="*/ 236 w 240"/>
                <a:gd name="T1" fmla="*/ 0 h 213"/>
                <a:gd name="T2" fmla="*/ 4 w 240"/>
                <a:gd name="T3" fmla="*/ 0 h 213"/>
                <a:gd name="T4" fmla="*/ 0 w 240"/>
                <a:gd name="T5" fmla="*/ 5 h 213"/>
                <a:gd name="T6" fmla="*/ 0 w 240"/>
                <a:gd name="T7" fmla="*/ 8 h 213"/>
                <a:gd name="T8" fmla="*/ 0 w 240"/>
                <a:gd name="T9" fmla="*/ 31 h 213"/>
                <a:gd name="T10" fmla="*/ 0 w 240"/>
                <a:gd name="T11" fmla="*/ 208 h 213"/>
                <a:gd name="T12" fmla="*/ 4 w 240"/>
                <a:gd name="T13" fmla="*/ 213 h 213"/>
                <a:gd name="T14" fmla="*/ 236 w 240"/>
                <a:gd name="T15" fmla="*/ 213 h 213"/>
                <a:gd name="T16" fmla="*/ 240 w 240"/>
                <a:gd name="T17" fmla="*/ 208 h 213"/>
                <a:gd name="T18" fmla="*/ 240 w 240"/>
                <a:gd name="T19" fmla="*/ 31 h 213"/>
                <a:gd name="T20" fmla="*/ 240 w 240"/>
                <a:gd name="T21" fmla="*/ 8 h 213"/>
                <a:gd name="T22" fmla="*/ 240 w 240"/>
                <a:gd name="T23" fmla="*/ 5 h 213"/>
                <a:gd name="T24" fmla="*/ 236 w 240"/>
                <a:gd name="T25" fmla="*/ 0 h 213"/>
                <a:gd name="T26" fmla="*/ 231 w 240"/>
                <a:gd name="T27" fmla="*/ 13 h 213"/>
                <a:gd name="T28" fmla="*/ 231 w 240"/>
                <a:gd name="T29" fmla="*/ 26 h 213"/>
                <a:gd name="T30" fmla="*/ 9 w 240"/>
                <a:gd name="T31" fmla="*/ 26 h 213"/>
                <a:gd name="T32" fmla="*/ 9 w 240"/>
                <a:gd name="T33" fmla="*/ 13 h 213"/>
                <a:gd name="T34" fmla="*/ 231 w 240"/>
                <a:gd name="T35" fmla="*/ 13 h 213"/>
                <a:gd name="T36" fmla="*/ 9 w 240"/>
                <a:gd name="T37" fmla="*/ 203 h 213"/>
                <a:gd name="T38" fmla="*/ 9 w 240"/>
                <a:gd name="T39" fmla="*/ 36 h 213"/>
                <a:gd name="T40" fmla="*/ 231 w 240"/>
                <a:gd name="T41" fmla="*/ 36 h 213"/>
                <a:gd name="T42" fmla="*/ 231 w 240"/>
                <a:gd name="T43" fmla="*/ 203 h 213"/>
                <a:gd name="T44" fmla="*/ 9 w 240"/>
                <a:gd name="T45" fmla="*/ 203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 h="213">
                  <a:moveTo>
                    <a:pt x="236" y="0"/>
                  </a:moveTo>
                  <a:cubicBezTo>
                    <a:pt x="4" y="0"/>
                    <a:pt x="4" y="0"/>
                    <a:pt x="4" y="0"/>
                  </a:cubicBezTo>
                  <a:cubicBezTo>
                    <a:pt x="2" y="0"/>
                    <a:pt x="0" y="3"/>
                    <a:pt x="0" y="5"/>
                  </a:cubicBezTo>
                  <a:cubicBezTo>
                    <a:pt x="0" y="8"/>
                    <a:pt x="0" y="8"/>
                    <a:pt x="0" y="8"/>
                  </a:cubicBezTo>
                  <a:cubicBezTo>
                    <a:pt x="0" y="31"/>
                    <a:pt x="0" y="31"/>
                    <a:pt x="0" y="31"/>
                  </a:cubicBezTo>
                  <a:cubicBezTo>
                    <a:pt x="0" y="208"/>
                    <a:pt x="0" y="208"/>
                    <a:pt x="0" y="208"/>
                  </a:cubicBezTo>
                  <a:cubicBezTo>
                    <a:pt x="0" y="210"/>
                    <a:pt x="2" y="213"/>
                    <a:pt x="4" y="213"/>
                  </a:cubicBezTo>
                  <a:cubicBezTo>
                    <a:pt x="236" y="213"/>
                    <a:pt x="236" y="213"/>
                    <a:pt x="236" y="213"/>
                  </a:cubicBezTo>
                  <a:cubicBezTo>
                    <a:pt x="238" y="213"/>
                    <a:pt x="240" y="210"/>
                    <a:pt x="240" y="208"/>
                  </a:cubicBezTo>
                  <a:cubicBezTo>
                    <a:pt x="240" y="31"/>
                    <a:pt x="240" y="31"/>
                    <a:pt x="240" y="31"/>
                  </a:cubicBezTo>
                  <a:cubicBezTo>
                    <a:pt x="240" y="8"/>
                    <a:pt x="240" y="8"/>
                    <a:pt x="240" y="8"/>
                  </a:cubicBezTo>
                  <a:cubicBezTo>
                    <a:pt x="240" y="5"/>
                    <a:pt x="240" y="5"/>
                    <a:pt x="240" y="5"/>
                  </a:cubicBezTo>
                  <a:cubicBezTo>
                    <a:pt x="240" y="3"/>
                    <a:pt x="238" y="0"/>
                    <a:pt x="236" y="0"/>
                  </a:cubicBezTo>
                  <a:close/>
                  <a:moveTo>
                    <a:pt x="231" y="13"/>
                  </a:moveTo>
                  <a:cubicBezTo>
                    <a:pt x="231" y="26"/>
                    <a:pt x="231" y="26"/>
                    <a:pt x="231" y="26"/>
                  </a:cubicBezTo>
                  <a:cubicBezTo>
                    <a:pt x="9" y="26"/>
                    <a:pt x="9" y="26"/>
                    <a:pt x="9" y="26"/>
                  </a:cubicBezTo>
                  <a:cubicBezTo>
                    <a:pt x="9" y="13"/>
                    <a:pt x="9" y="13"/>
                    <a:pt x="9" y="13"/>
                  </a:cubicBezTo>
                  <a:lnTo>
                    <a:pt x="231" y="13"/>
                  </a:lnTo>
                  <a:close/>
                  <a:moveTo>
                    <a:pt x="9" y="203"/>
                  </a:moveTo>
                  <a:cubicBezTo>
                    <a:pt x="9" y="36"/>
                    <a:pt x="9" y="36"/>
                    <a:pt x="9" y="36"/>
                  </a:cubicBezTo>
                  <a:cubicBezTo>
                    <a:pt x="231" y="36"/>
                    <a:pt x="231" y="36"/>
                    <a:pt x="231" y="36"/>
                  </a:cubicBezTo>
                  <a:cubicBezTo>
                    <a:pt x="231" y="203"/>
                    <a:pt x="231" y="203"/>
                    <a:pt x="231" y="203"/>
                  </a:cubicBezTo>
                  <a:lnTo>
                    <a:pt x="9" y="203"/>
                  </a:ln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71" name="Freeform 267">
              <a:extLst>
                <a:ext uri="{FF2B5EF4-FFF2-40B4-BE49-F238E27FC236}">
                  <a16:creationId xmlns:a16="http://schemas.microsoft.com/office/drawing/2014/main" id="{486524B8-A071-43F6-96B7-31970E2823A4}"/>
                </a:ext>
              </a:extLst>
            </p:cNvPr>
            <p:cNvSpPr>
              <a:spLocks noEditPoints="1"/>
            </p:cNvSpPr>
            <p:nvPr/>
          </p:nvSpPr>
          <p:spPr bwMode="auto">
            <a:xfrm>
              <a:off x="5429250" y="5232400"/>
              <a:ext cx="74613" cy="282575"/>
            </a:xfrm>
            <a:custGeom>
              <a:avLst/>
              <a:gdLst>
                <a:gd name="T0" fmla="*/ 29 w 33"/>
                <a:gd name="T1" fmla="*/ 0 h 123"/>
                <a:gd name="T2" fmla="*/ 5 w 33"/>
                <a:gd name="T3" fmla="*/ 0 h 123"/>
                <a:gd name="T4" fmla="*/ 0 w 33"/>
                <a:gd name="T5" fmla="*/ 5 h 123"/>
                <a:gd name="T6" fmla="*/ 0 w 33"/>
                <a:gd name="T7" fmla="*/ 118 h 123"/>
                <a:gd name="T8" fmla="*/ 5 w 33"/>
                <a:gd name="T9" fmla="*/ 123 h 123"/>
                <a:gd name="T10" fmla="*/ 29 w 33"/>
                <a:gd name="T11" fmla="*/ 123 h 123"/>
                <a:gd name="T12" fmla="*/ 33 w 33"/>
                <a:gd name="T13" fmla="*/ 118 h 123"/>
                <a:gd name="T14" fmla="*/ 33 w 33"/>
                <a:gd name="T15" fmla="*/ 5 h 123"/>
                <a:gd name="T16" fmla="*/ 29 w 33"/>
                <a:gd name="T17" fmla="*/ 0 h 123"/>
                <a:gd name="T18" fmla="*/ 24 w 33"/>
                <a:gd name="T19" fmla="*/ 114 h 123"/>
                <a:gd name="T20" fmla="*/ 10 w 33"/>
                <a:gd name="T21" fmla="*/ 114 h 123"/>
                <a:gd name="T22" fmla="*/ 10 w 33"/>
                <a:gd name="T23" fmla="*/ 10 h 123"/>
                <a:gd name="T24" fmla="*/ 24 w 33"/>
                <a:gd name="T25" fmla="*/ 10 h 123"/>
                <a:gd name="T26" fmla="*/ 24 w 33"/>
                <a:gd name="T27" fmla="*/ 11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23">
                  <a:moveTo>
                    <a:pt x="29" y="0"/>
                  </a:moveTo>
                  <a:cubicBezTo>
                    <a:pt x="5" y="0"/>
                    <a:pt x="5" y="0"/>
                    <a:pt x="5" y="0"/>
                  </a:cubicBezTo>
                  <a:cubicBezTo>
                    <a:pt x="3" y="0"/>
                    <a:pt x="0" y="3"/>
                    <a:pt x="0" y="5"/>
                  </a:cubicBezTo>
                  <a:cubicBezTo>
                    <a:pt x="0" y="118"/>
                    <a:pt x="0" y="118"/>
                    <a:pt x="0" y="118"/>
                  </a:cubicBezTo>
                  <a:cubicBezTo>
                    <a:pt x="0" y="121"/>
                    <a:pt x="3" y="123"/>
                    <a:pt x="5" y="123"/>
                  </a:cubicBezTo>
                  <a:cubicBezTo>
                    <a:pt x="29" y="123"/>
                    <a:pt x="29" y="123"/>
                    <a:pt x="29" y="123"/>
                  </a:cubicBezTo>
                  <a:cubicBezTo>
                    <a:pt x="31" y="123"/>
                    <a:pt x="33" y="121"/>
                    <a:pt x="33" y="118"/>
                  </a:cubicBezTo>
                  <a:cubicBezTo>
                    <a:pt x="33" y="5"/>
                    <a:pt x="33" y="5"/>
                    <a:pt x="33" y="5"/>
                  </a:cubicBezTo>
                  <a:cubicBezTo>
                    <a:pt x="33" y="3"/>
                    <a:pt x="31" y="0"/>
                    <a:pt x="29" y="0"/>
                  </a:cubicBezTo>
                  <a:close/>
                  <a:moveTo>
                    <a:pt x="24" y="114"/>
                  </a:moveTo>
                  <a:cubicBezTo>
                    <a:pt x="10" y="114"/>
                    <a:pt x="10" y="114"/>
                    <a:pt x="10" y="114"/>
                  </a:cubicBezTo>
                  <a:cubicBezTo>
                    <a:pt x="10" y="10"/>
                    <a:pt x="10" y="10"/>
                    <a:pt x="10" y="10"/>
                  </a:cubicBezTo>
                  <a:cubicBezTo>
                    <a:pt x="24" y="10"/>
                    <a:pt x="24" y="10"/>
                    <a:pt x="24" y="10"/>
                  </a:cubicBezTo>
                  <a:lnTo>
                    <a:pt x="24" y="114"/>
                  </a:ln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72" name="Freeform 268">
              <a:extLst>
                <a:ext uri="{FF2B5EF4-FFF2-40B4-BE49-F238E27FC236}">
                  <a16:creationId xmlns:a16="http://schemas.microsoft.com/office/drawing/2014/main" id="{F92EEA3D-440D-486E-BA18-820AD1A5C4A7}"/>
                </a:ext>
              </a:extLst>
            </p:cNvPr>
            <p:cNvSpPr>
              <a:spLocks noEditPoints="1"/>
            </p:cNvSpPr>
            <p:nvPr/>
          </p:nvSpPr>
          <p:spPr bwMode="auto">
            <a:xfrm>
              <a:off x="5772150" y="5232400"/>
              <a:ext cx="76200" cy="282575"/>
            </a:xfrm>
            <a:custGeom>
              <a:avLst/>
              <a:gdLst>
                <a:gd name="T0" fmla="*/ 28 w 33"/>
                <a:gd name="T1" fmla="*/ 0 h 123"/>
                <a:gd name="T2" fmla="*/ 4 w 33"/>
                <a:gd name="T3" fmla="*/ 0 h 123"/>
                <a:gd name="T4" fmla="*/ 0 w 33"/>
                <a:gd name="T5" fmla="*/ 5 h 123"/>
                <a:gd name="T6" fmla="*/ 0 w 33"/>
                <a:gd name="T7" fmla="*/ 118 h 123"/>
                <a:gd name="T8" fmla="*/ 4 w 33"/>
                <a:gd name="T9" fmla="*/ 123 h 123"/>
                <a:gd name="T10" fmla="*/ 28 w 33"/>
                <a:gd name="T11" fmla="*/ 123 h 123"/>
                <a:gd name="T12" fmla="*/ 33 w 33"/>
                <a:gd name="T13" fmla="*/ 118 h 123"/>
                <a:gd name="T14" fmla="*/ 33 w 33"/>
                <a:gd name="T15" fmla="*/ 5 h 123"/>
                <a:gd name="T16" fmla="*/ 28 w 33"/>
                <a:gd name="T17" fmla="*/ 0 h 123"/>
                <a:gd name="T18" fmla="*/ 23 w 33"/>
                <a:gd name="T19" fmla="*/ 114 h 123"/>
                <a:gd name="T20" fmla="*/ 9 w 33"/>
                <a:gd name="T21" fmla="*/ 114 h 123"/>
                <a:gd name="T22" fmla="*/ 9 w 33"/>
                <a:gd name="T23" fmla="*/ 10 h 123"/>
                <a:gd name="T24" fmla="*/ 23 w 33"/>
                <a:gd name="T25" fmla="*/ 10 h 123"/>
                <a:gd name="T26" fmla="*/ 23 w 33"/>
                <a:gd name="T27" fmla="*/ 11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23">
                  <a:moveTo>
                    <a:pt x="28" y="0"/>
                  </a:moveTo>
                  <a:cubicBezTo>
                    <a:pt x="4" y="0"/>
                    <a:pt x="4" y="0"/>
                    <a:pt x="4" y="0"/>
                  </a:cubicBezTo>
                  <a:cubicBezTo>
                    <a:pt x="2" y="0"/>
                    <a:pt x="0" y="3"/>
                    <a:pt x="0" y="5"/>
                  </a:cubicBezTo>
                  <a:cubicBezTo>
                    <a:pt x="0" y="118"/>
                    <a:pt x="0" y="118"/>
                    <a:pt x="0" y="118"/>
                  </a:cubicBezTo>
                  <a:cubicBezTo>
                    <a:pt x="0" y="121"/>
                    <a:pt x="2" y="123"/>
                    <a:pt x="4" y="123"/>
                  </a:cubicBezTo>
                  <a:cubicBezTo>
                    <a:pt x="28" y="123"/>
                    <a:pt x="28" y="123"/>
                    <a:pt x="28" y="123"/>
                  </a:cubicBezTo>
                  <a:cubicBezTo>
                    <a:pt x="30" y="123"/>
                    <a:pt x="33" y="121"/>
                    <a:pt x="33" y="118"/>
                  </a:cubicBezTo>
                  <a:cubicBezTo>
                    <a:pt x="33" y="5"/>
                    <a:pt x="33" y="5"/>
                    <a:pt x="33" y="5"/>
                  </a:cubicBezTo>
                  <a:cubicBezTo>
                    <a:pt x="33" y="3"/>
                    <a:pt x="30" y="0"/>
                    <a:pt x="28" y="0"/>
                  </a:cubicBezTo>
                  <a:close/>
                  <a:moveTo>
                    <a:pt x="23" y="114"/>
                  </a:moveTo>
                  <a:cubicBezTo>
                    <a:pt x="9" y="114"/>
                    <a:pt x="9" y="114"/>
                    <a:pt x="9" y="114"/>
                  </a:cubicBezTo>
                  <a:cubicBezTo>
                    <a:pt x="9" y="10"/>
                    <a:pt x="9" y="10"/>
                    <a:pt x="9" y="10"/>
                  </a:cubicBezTo>
                  <a:cubicBezTo>
                    <a:pt x="23" y="10"/>
                    <a:pt x="23" y="10"/>
                    <a:pt x="23" y="10"/>
                  </a:cubicBezTo>
                  <a:lnTo>
                    <a:pt x="23" y="114"/>
                  </a:ln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73" name="Freeform 269">
              <a:extLst>
                <a:ext uri="{FF2B5EF4-FFF2-40B4-BE49-F238E27FC236}">
                  <a16:creationId xmlns:a16="http://schemas.microsoft.com/office/drawing/2014/main" id="{FDC92793-EE9D-48F4-9976-CDD3FB894055}"/>
                </a:ext>
              </a:extLst>
            </p:cNvPr>
            <p:cNvSpPr>
              <a:spLocks noEditPoints="1"/>
            </p:cNvSpPr>
            <p:nvPr/>
          </p:nvSpPr>
          <p:spPr bwMode="auto">
            <a:xfrm>
              <a:off x="5538788" y="5232400"/>
              <a:ext cx="196850" cy="282575"/>
            </a:xfrm>
            <a:custGeom>
              <a:avLst/>
              <a:gdLst>
                <a:gd name="T0" fmla="*/ 81 w 86"/>
                <a:gd name="T1" fmla="*/ 0 h 123"/>
                <a:gd name="T2" fmla="*/ 5 w 86"/>
                <a:gd name="T3" fmla="*/ 0 h 123"/>
                <a:gd name="T4" fmla="*/ 0 w 86"/>
                <a:gd name="T5" fmla="*/ 5 h 123"/>
                <a:gd name="T6" fmla="*/ 0 w 86"/>
                <a:gd name="T7" fmla="*/ 118 h 123"/>
                <a:gd name="T8" fmla="*/ 5 w 86"/>
                <a:gd name="T9" fmla="*/ 123 h 123"/>
                <a:gd name="T10" fmla="*/ 81 w 86"/>
                <a:gd name="T11" fmla="*/ 123 h 123"/>
                <a:gd name="T12" fmla="*/ 86 w 86"/>
                <a:gd name="T13" fmla="*/ 118 h 123"/>
                <a:gd name="T14" fmla="*/ 86 w 86"/>
                <a:gd name="T15" fmla="*/ 5 h 123"/>
                <a:gd name="T16" fmla="*/ 81 w 86"/>
                <a:gd name="T17" fmla="*/ 0 h 123"/>
                <a:gd name="T18" fmla="*/ 76 w 86"/>
                <a:gd name="T19" fmla="*/ 114 h 123"/>
                <a:gd name="T20" fmla="*/ 10 w 86"/>
                <a:gd name="T21" fmla="*/ 114 h 123"/>
                <a:gd name="T22" fmla="*/ 10 w 86"/>
                <a:gd name="T23" fmla="*/ 10 h 123"/>
                <a:gd name="T24" fmla="*/ 76 w 86"/>
                <a:gd name="T25" fmla="*/ 10 h 123"/>
                <a:gd name="T26" fmla="*/ 76 w 86"/>
                <a:gd name="T27" fmla="*/ 11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 h="123">
                  <a:moveTo>
                    <a:pt x="81" y="0"/>
                  </a:moveTo>
                  <a:cubicBezTo>
                    <a:pt x="5" y="0"/>
                    <a:pt x="5" y="0"/>
                    <a:pt x="5" y="0"/>
                  </a:cubicBezTo>
                  <a:cubicBezTo>
                    <a:pt x="2" y="0"/>
                    <a:pt x="0" y="3"/>
                    <a:pt x="0" y="5"/>
                  </a:cubicBezTo>
                  <a:cubicBezTo>
                    <a:pt x="0" y="118"/>
                    <a:pt x="0" y="118"/>
                    <a:pt x="0" y="118"/>
                  </a:cubicBezTo>
                  <a:cubicBezTo>
                    <a:pt x="0" y="121"/>
                    <a:pt x="2" y="123"/>
                    <a:pt x="5" y="123"/>
                  </a:cubicBezTo>
                  <a:cubicBezTo>
                    <a:pt x="81" y="123"/>
                    <a:pt x="81" y="123"/>
                    <a:pt x="81" y="123"/>
                  </a:cubicBezTo>
                  <a:cubicBezTo>
                    <a:pt x="84" y="123"/>
                    <a:pt x="86" y="121"/>
                    <a:pt x="86" y="118"/>
                  </a:cubicBezTo>
                  <a:cubicBezTo>
                    <a:pt x="86" y="5"/>
                    <a:pt x="86" y="5"/>
                    <a:pt x="86" y="5"/>
                  </a:cubicBezTo>
                  <a:cubicBezTo>
                    <a:pt x="86" y="3"/>
                    <a:pt x="84" y="0"/>
                    <a:pt x="81" y="0"/>
                  </a:cubicBezTo>
                  <a:close/>
                  <a:moveTo>
                    <a:pt x="76" y="114"/>
                  </a:moveTo>
                  <a:cubicBezTo>
                    <a:pt x="10" y="114"/>
                    <a:pt x="10" y="114"/>
                    <a:pt x="10" y="114"/>
                  </a:cubicBezTo>
                  <a:cubicBezTo>
                    <a:pt x="10" y="10"/>
                    <a:pt x="10" y="10"/>
                    <a:pt x="10" y="10"/>
                  </a:cubicBezTo>
                  <a:cubicBezTo>
                    <a:pt x="76" y="10"/>
                    <a:pt x="76" y="10"/>
                    <a:pt x="76" y="10"/>
                  </a:cubicBezTo>
                  <a:lnTo>
                    <a:pt x="76" y="114"/>
                  </a:lnTo>
                  <a:close/>
                </a:path>
              </a:pathLst>
            </a:custGeom>
            <a:solidFill>
              <a:srgbClr val="231F2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grpSp>
      <p:sp>
        <p:nvSpPr>
          <p:cNvPr id="83" name="Slide Number Placeholder 10">
            <a:extLst>
              <a:ext uri="{FF2B5EF4-FFF2-40B4-BE49-F238E27FC236}">
                <a16:creationId xmlns:a16="http://schemas.microsoft.com/office/drawing/2014/main" id="{184E2D6B-BBA9-4BA5-8755-585502C4EFCB}"/>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6</a:t>
            </a:fld>
            <a:endParaRPr lang="en-US" dirty="0"/>
          </a:p>
        </p:txBody>
      </p:sp>
    </p:spTree>
    <p:extLst>
      <p:ext uri="{BB962C8B-B14F-4D97-AF65-F5344CB8AC3E}">
        <p14:creationId xmlns:p14="http://schemas.microsoft.com/office/powerpoint/2010/main" val="1567130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E56EDAE-5E3A-4D8C-819E-59E29F5F6636}"/>
              </a:ext>
            </a:extLst>
          </p:cNvPr>
          <p:cNvSpPr>
            <a:spLocks noGrp="1"/>
          </p:cNvSpPr>
          <p:nvPr>
            <p:ph idx="1"/>
          </p:nvPr>
        </p:nvSpPr>
        <p:spPr/>
        <p:txBody>
          <a:bodyPr/>
          <a:lstStyle/>
          <a:p>
            <a:pPr algn="ctr"/>
            <a:r>
              <a:rPr lang="en-US" dirty="0"/>
              <a:t>Our Approach</a:t>
            </a:r>
          </a:p>
        </p:txBody>
      </p:sp>
      <p:cxnSp>
        <p:nvCxnSpPr>
          <p:cNvPr id="3" name="Straight Connector 2">
            <a:extLst>
              <a:ext uri="{FF2B5EF4-FFF2-40B4-BE49-F238E27FC236}">
                <a16:creationId xmlns:a16="http://schemas.microsoft.com/office/drawing/2014/main" id="{CFF36E78-C7D6-4539-A6FA-0BBDF1935E75}"/>
              </a:ext>
            </a:extLst>
          </p:cNvPr>
          <p:cNvCxnSpPr>
            <a:cxnSpLocks/>
          </p:cNvCxnSpPr>
          <p:nvPr/>
        </p:nvCxnSpPr>
        <p:spPr>
          <a:xfrm>
            <a:off x="3775710" y="3677920"/>
            <a:ext cx="4667250" cy="0"/>
          </a:xfrm>
          <a:prstGeom prst="line">
            <a:avLst/>
          </a:prstGeom>
          <a:ln w="57150">
            <a:solidFill>
              <a:schemeClr val="accent2"/>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2339498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a:extLst>
              <a:ext uri="{FF2B5EF4-FFF2-40B4-BE49-F238E27FC236}">
                <a16:creationId xmlns:a16="http://schemas.microsoft.com/office/drawing/2014/main" id="{D42D5158-EBD3-D643-9864-D1ECDFAC5E8B}"/>
              </a:ext>
            </a:extLst>
          </p:cNvPr>
          <p:cNvSpPr txBox="1"/>
          <p:nvPr/>
        </p:nvSpPr>
        <p:spPr>
          <a:xfrm>
            <a:off x="6095998" y="2312825"/>
            <a:ext cx="5799750" cy="3785652"/>
          </a:xfrm>
          <a:prstGeom prst="rect">
            <a:avLst/>
          </a:prstGeom>
          <a:noFill/>
        </p:spPr>
        <p:txBody>
          <a:bodyPr wrap="square" rtlCol="0">
            <a:spAutoFit/>
          </a:bodyPr>
          <a:lstStyle/>
          <a:p>
            <a:r>
              <a:rPr lang="en-US" sz="1200" b="1" dirty="0">
                <a:solidFill>
                  <a:sysClr val="windowText" lastClr="000000"/>
                </a:solidFill>
                <a:latin typeface="Verdana" panose="020B0604030504040204" pitchFamily="34" charset="0"/>
                <a:ea typeface="Verdana" panose="020B0604030504040204" pitchFamily="34" charset="0"/>
              </a:rPr>
              <a:t>Business Process Model and Notation (BPMN)</a:t>
            </a:r>
            <a:r>
              <a:rPr lang="en-US" sz="1200" dirty="0">
                <a:solidFill>
                  <a:sysClr val="windowText" lastClr="000000"/>
                </a:solidFill>
                <a:latin typeface="Verdana" panose="020B0604030504040204" pitchFamily="34" charset="0"/>
                <a:ea typeface="Verdana" panose="020B0604030504040204" pitchFamily="34" charset="0"/>
              </a:rPr>
              <a:t> – provides a modeling language to standardize how to collaborate and create shareable clinical pathways</a:t>
            </a:r>
          </a:p>
          <a:p>
            <a:endParaRPr lang="en-US" sz="1200" dirty="0">
              <a:solidFill>
                <a:sysClr val="windowText" lastClr="000000"/>
              </a:solidFill>
              <a:latin typeface="Verdana" panose="020B0604030504040204" pitchFamily="34" charset="0"/>
              <a:ea typeface="Verdana" panose="020B0604030504040204" pitchFamily="34" charset="0"/>
            </a:endParaRPr>
          </a:p>
          <a:p>
            <a:r>
              <a:rPr lang="en-US" sz="1200" b="1" dirty="0">
                <a:solidFill>
                  <a:sysClr val="windowText" lastClr="000000"/>
                </a:solidFill>
                <a:latin typeface="Verdana" panose="020B0604030504040204" pitchFamily="34" charset="0"/>
                <a:ea typeface="Verdana" panose="020B0604030504040204" pitchFamily="34" charset="0"/>
              </a:rPr>
              <a:t>Decision Model and Notation (DMN)</a:t>
            </a:r>
            <a:r>
              <a:rPr lang="en-US" sz="1200" dirty="0">
                <a:solidFill>
                  <a:sysClr val="windowText" lastClr="000000"/>
                </a:solidFill>
                <a:latin typeface="Verdana" panose="020B0604030504040204" pitchFamily="34" charset="0"/>
                <a:ea typeface="Verdana" panose="020B0604030504040204" pitchFamily="34" charset="0"/>
              </a:rPr>
              <a:t> – standard approach for describing and modeling shareable decisions</a:t>
            </a:r>
          </a:p>
          <a:p>
            <a:r>
              <a:rPr lang="en-US" sz="1200" dirty="0">
                <a:solidFill>
                  <a:sysClr val="windowText" lastClr="000000"/>
                </a:solidFill>
                <a:latin typeface="Verdana" panose="020B0604030504040204" pitchFamily="34" charset="0"/>
                <a:ea typeface="Verdana" panose="020B0604030504040204" pitchFamily="34" charset="0"/>
              </a:rPr>
              <a:t> </a:t>
            </a:r>
          </a:p>
          <a:p>
            <a:r>
              <a:rPr lang="en-US" sz="1200" b="1" dirty="0">
                <a:solidFill>
                  <a:sysClr val="windowText" lastClr="000000"/>
                </a:solidFill>
                <a:latin typeface="Verdana" panose="020B0604030504040204" pitchFamily="34" charset="0"/>
                <a:ea typeface="Verdana" panose="020B0604030504040204" pitchFamily="34" charset="0"/>
              </a:rPr>
              <a:t>Health Level Seven International (HL7) Fast Healthcare Interoperability Resource (FHIR) Questionnaire/Response Resource </a:t>
            </a:r>
            <a:r>
              <a:rPr lang="en-US" sz="1200" dirty="0">
                <a:solidFill>
                  <a:sysClr val="windowText" lastClr="000000"/>
                </a:solidFill>
                <a:latin typeface="Verdana" panose="020B0604030504040204" pitchFamily="34" charset="0"/>
                <a:ea typeface="Verdana" panose="020B0604030504040204" pitchFamily="34" charset="0"/>
              </a:rPr>
              <a:t>– structured questions and responses to collect clinical data in a FHIR-specified structure</a:t>
            </a:r>
          </a:p>
          <a:p>
            <a:endParaRPr lang="en-US" sz="1200" dirty="0">
              <a:solidFill>
                <a:sysClr val="windowText" lastClr="000000"/>
              </a:solidFill>
              <a:latin typeface="Verdana" panose="020B0604030504040204" pitchFamily="34" charset="0"/>
              <a:ea typeface="Verdana" panose="020B0604030504040204" pitchFamily="34" charset="0"/>
            </a:endParaRPr>
          </a:p>
          <a:p>
            <a:r>
              <a:rPr lang="en-US" sz="1200" b="1" dirty="0">
                <a:solidFill>
                  <a:sysClr val="windowText" lastClr="000000"/>
                </a:solidFill>
                <a:latin typeface="Verdana" panose="020B0604030504040204" pitchFamily="34" charset="0"/>
                <a:ea typeface="Verdana" panose="020B0604030504040204" pitchFamily="34" charset="0"/>
              </a:rPr>
              <a:t>Analysis Normal Form</a:t>
            </a:r>
            <a:r>
              <a:rPr lang="en-US" sz="1200" dirty="0">
                <a:solidFill>
                  <a:sysClr val="windowText" lastClr="000000"/>
                </a:solidFill>
                <a:latin typeface="Verdana" panose="020B0604030504040204" pitchFamily="34" charset="0"/>
                <a:ea typeface="Verdana" panose="020B0604030504040204" pitchFamily="34" charset="0"/>
              </a:rPr>
              <a:t> </a:t>
            </a:r>
            <a:r>
              <a:rPr lang="en-US" sz="1200" b="1" dirty="0">
                <a:solidFill>
                  <a:sysClr val="windowText" lastClr="000000"/>
                </a:solidFill>
                <a:latin typeface="Verdana" panose="020B0604030504040204" pitchFamily="34" charset="0"/>
                <a:ea typeface="Verdana" panose="020B0604030504040204" pitchFamily="34" charset="0"/>
              </a:rPr>
              <a:t>(ANF) </a:t>
            </a:r>
            <a:r>
              <a:rPr lang="en-US" sz="1200" dirty="0">
                <a:solidFill>
                  <a:sysClr val="windowText" lastClr="000000"/>
                </a:solidFill>
                <a:latin typeface="Verdana" panose="020B0604030504040204" pitchFamily="34" charset="0"/>
                <a:ea typeface="Verdana" panose="020B0604030504040204" pitchFamily="34" charset="0"/>
              </a:rPr>
              <a:t>– defines a normalized data model that promotes simpler clinical data analysis processes</a:t>
            </a:r>
          </a:p>
          <a:p>
            <a:pPr marL="285750" indent="-285750">
              <a:buFont typeface="Arial" panose="020B0604020202020204" pitchFamily="34" charset="0"/>
              <a:buChar char="•"/>
            </a:pPr>
            <a:endParaRPr lang="en-US" sz="1200" dirty="0">
              <a:solidFill>
                <a:sysClr val="windowText" lastClr="000000"/>
              </a:solidFill>
              <a:latin typeface="Verdana" panose="020B0604030504040204" pitchFamily="34" charset="0"/>
              <a:ea typeface="Verdana" panose="020B0604030504040204" pitchFamily="34" charset="0"/>
            </a:endParaRPr>
          </a:p>
          <a:p>
            <a:r>
              <a:rPr lang="en-US" sz="1200" b="1" dirty="0">
                <a:solidFill>
                  <a:sysClr val="windowText" lastClr="000000"/>
                </a:solidFill>
                <a:latin typeface="Verdana" panose="020B0604030504040204" pitchFamily="34" charset="0"/>
                <a:ea typeface="Verdana" panose="020B0604030504040204" pitchFamily="34" charset="0"/>
              </a:rPr>
              <a:t>Integrated Terminology </a:t>
            </a:r>
            <a:r>
              <a:rPr lang="en-US" sz="1200" dirty="0">
                <a:solidFill>
                  <a:sysClr val="windowText" lastClr="000000"/>
                </a:solidFill>
                <a:latin typeface="Verdana" panose="020B0604030504040204" pitchFamily="34" charset="0"/>
                <a:ea typeface="Verdana" panose="020B0604030504040204" pitchFamily="34" charset="0"/>
              </a:rPr>
              <a:t>– harmonizes terminological content in an extensible and controlled ecosystem</a:t>
            </a:r>
          </a:p>
          <a:p>
            <a:endParaRPr lang="en-US" sz="1200" b="1" dirty="0">
              <a:solidFill>
                <a:sysClr val="windowText" lastClr="000000"/>
              </a:solidFill>
              <a:latin typeface="Verdana" panose="020B0604030504040204" pitchFamily="34" charset="0"/>
              <a:ea typeface="Verdana" panose="020B0604030504040204" pitchFamily="34" charset="0"/>
            </a:endParaRPr>
          </a:p>
          <a:p>
            <a:r>
              <a:rPr lang="en-US" sz="1200" b="1" dirty="0">
                <a:solidFill>
                  <a:sysClr val="windowText" lastClr="000000"/>
                </a:solidFill>
                <a:latin typeface="Verdana" panose="020B0604030504040204" pitchFamily="34" charset="0"/>
                <a:ea typeface="Verdana" panose="020B0604030504040204" pitchFamily="34" charset="0"/>
              </a:rPr>
              <a:t>Collaboration System – </a:t>
            </a:r>
            <a:r>
              <a:rPr lang="en-US" sz="1200" dirty="0">
                <a:solidFill>
                  <a:sysClr val="windowText" lastClr="000000"/>
                </a:solidFill>
                <a:latin typeface="Verdana" panose="020B0604030504040204" pitchFamily="34" charset="0"/>
                <a:ea typeface="Verdana" panose="020B0604030504040204" pitchFamily="34" charset="0"/>
              </a:rPr>
              <a:t>enables and supports distributed development through version control, extensions, and modularity capabilities</a:t>
            </a:r>
            <a:endParaRPr lang="en-US" sz="1200" b="1" dirty="0">
              <a:solidFill>
                <a:sysClr val="windowText" lastClr="000000"/>
              </a:solidFill>
              <a:latin typeface="Verdana" panose="020B0604030504040204" pitchFamily="34" charset="0"/>
              <a:ea typeface="Verdana" panose="020B0604030504040204" pitchFamily="34" charset="0"/>
            </a:endParaRPr>
          </a:p>
        </p:txBody>
      </p:sp>
      <p:sp>
        <p:nvSpPr>
          <p:cNvPr id="2" name="Title 1">
            <a:extLst>
              <a:ext uri="{FF2B5EF4-FFF2-40B4-BE49-F238E27FC236}">
                <a16:creationId xmlns:a16="http://schemas.microsoft.com/office/drawing/2014/main" id="{14BFFF9A-5FF6-43D0-9FA8-98E8DFBE02C1}"/>
              </a:ext>
            </a:extLst>
          </p:cNvPr>
          <p:cNvSpPr>
            <a:spLocks noGrp="1"/>
          </p:cNvSpPr>
          <p:nvPr>
            <p:ph type="title"/>
          </p:nvPr>
        </p:nvSpPr>
        <p:spPr/>
        <p:txBody>
          <a:bodyPr/>
          <a:lstStyle/>
          <a:p>
            <a:r>
              <a:rPr lang="en-US" dirty="0"/>
              <a:t>Approach strategy</a:t>
            </a:r>
          </a:p>
        </p:txBody>
      </p:sp>
      <p:sp>
        <p:nvSpPr>
          <p:cNvPr id="31" name="Text Placeholder 30">
            <a:extLst>
              <a:ext uri="{FF2B5EF4-FFF2-40B4-BE49-F238E27FC236}">
                <a16:creationId xmlns:a16="http://schemas.microsoft.com/office/drawing/2014/main" id="{8C4AE7EA-21F3-FC4F-8A6C-88228C8E1425}"/>
              </a:ext>
            </a:extLst>
          </p:cNvPr>
          <p:cNvSpPr>
            <a:spLocks noGrp="1"/>
          </p:cNvSpPr>
          <p:nvPr>
            <p:ph type="body" sz="quarter" idx="13"/>
          </p:nvPr>
        </p:nvSpPr>
        <p:spPr>
          <a:xfrm>
            <a:off x="609600" y="944251"/>
            <a:ext cx="10972800" cy="417512"/>
          </a:xfrm>
        </p:spPr>
        <p:txBody>
          <a:bodyPr/>
          <a:lstStyle/>
          <a:p>
            <a:r>
              <a:rPr lang="en-US" dirty="0"/>
              <a:t>The </a:t>
            </a:r>
            <a:r>
              <a:rPr lang="en-US" b="1" dirty="0"/>
              <a:t>KBS Informatics Knowledge Architecture </a:t>
            </a:r>
            <a:r>
              <a:rPr lang="en-US" dirty="0"/>
              <a:t>provides guidance for the creation of informatics artifacts used to </a:t>
            </a:r>
            <a:r>
              <a:rPr lang="en-US" b="1" dirty="0"/>
              <a:t>simplify</a:t>
            </a:r>
            <a:r>
              <a:rPr lang="en-US" dirty="0"/>
              <a:t> clinical workflows, </a:t>
            </a:r>
            <a:r>
              <a:rPr lang="en-US" b="1" dirty="0"/>
              <a:t>reduce complexity</a:t>
            </a:r>
            <a:r>
              <a:rPr lang="en-US" dirty="0"/>
              <a:t> within clinical data, and improve </a:t>
            </a:r>
            <a:r>
              <a:rPr lang="en-US" b="1" dirty="0"/>
              <a:t>accuracy</a:t>
            </a:r>
            <a:r>
              <a:rPr lang="en-US" dirty="0"/>
              <a:t> of clinical decision support.</a:t>
            </a:r>
          </a:p>
        </p:txBody>
      </p:sp>
      <p:sp>
        <p:nvSpPr>
          <p:cNvPr id="6" name="Rectangle 5">
            <a:extLst>
              <a:ext uri="{FF2B5EF4-FFF2-40B4-BE49-F238E27FC236}">
                <a16:creationId xmlns:a16="http://schemas.microsoft.com/office/drawing/2014/main" id="{37A28D67-313B-4C7F-A6F5-F579C4E6B454}"/>
              </a:ext>
            </a:extLst>
          </p:cNvPr>
          <p:cNvSpPr/>
          <p:nvPr/>
        </p:nvSpPr>
        <p:spPr>
          <a:xfrm>
            <a:off x="6096003" y="2285728"/>
            <a:ext cx="5799750" cy="697010"/>
          </a:xfrm>
          <a:prstGeom prst="rect">
            <a:avLst/>
          </a:prstGeom>
          <a:solidFill>
            <a:srgbClr val="002060">
              <a:alpha val="20000"/>
            </a:srgbClr>
          </a:solidFill>
          <a:ln w="19050">
            <a:solidFill>
              <a:srgbClr val="00206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44BB1BB1-9EC5-4935-9EDD-CDEBA256976F}"/>
              </a:ext>
            </a:extLst>
          </p:cNvPr>
          <p:cNvSpPr/>
          <p:nvPr/>
        </p:nvSpPr>
        <p:spPr>
          <a:xfrm>
            <a:off x="6096002" y="3002962"/>
            <a:ext cx="5799751" cy="550974"/>
          </a:xfrm>
          <a:prstGeom prst="rect">
            <a:avLst/>
          </a:prstGeom>
          <a:solidFill>
            <a:srgbClr val="FF0000">
              <a:alpha val="20000"/>
            </a:srgbClr>
          </a:solid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0CF1B84-EB9D-45A8-81D6-359500A0E078}"/>
              </a:ext>
            </a:extLst>
          </p:cNvPr>
          <p:cNvSpPr/>
          <p:nvPr/>
        </p:nvSpPr>
        <p:spPr>
          <a:xfrm>
            <a:off x="6096002" y="3570860"/>
            <a:ext cx="5799751" cy="1408336"/>
          </a:xfrm>
          <a:prstGeom prst="rect">
            <a:avLst/>
          </a:prstGeom>
          <a:solidFill>
            <a:srgbClr val="0076FF">
              <a:alpha val="20000"/>
            </a:srgbClr>
          </a:solidFill>
          <a:ln w="19050">
            <a:solidFill>
              <a:srgbClr val="0077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CBA33AB1-E72B-4537-906B-1C3333F6EB8D}"/>
              </a:ext>
            </a:extLst>
          </p:cNvPr>
          <p:cNvSpPr/>
          <p:nvPr/>
        </p:nvSpPr>
        <p:spPr>
          <a:xfrm>
            <a:off x="6096000" y="4998040"/>
            <a:ext cx="5799753" cy="550974"/>
          </a:xfrm>
          <a:prstGeom prst="rect">
            <a:avLst/>
          </a:prstGeom>
          <a:solidFill>
            <a:srgbClr val="5DC200">
              <a:alpha val="20000"/>
            </a:srgbClr>
          </a:solidFill>
          <a:ln w="19050">
            <a:solidFill>
              <a:srgbClr val="5EC4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AF270CB4-6FCA-4D96-A319-F08769D0ACFE}"/>
              </a:ext>
            </a:extLst>
          </p:cNvPr>
          <p:cNvSpPr/>
          <p:nvPr/>
        </p:nvSpPr>
        <p:spPr>
          <a:xfrm>
            <a:off x="6096001" y="5566347"/>
            <a:ext cx="5799750" cy="550974"/>
          </a:xfrm>
          <a:prstGeom prst="rect">
            <a:avLst/>
          </a:prstGeom>
          <a:solidFill>
            <a:srgbClr val="8DCFF9">
              <a:alpha val="20000"/>
            </a:srgbClr>
          </a:solidFill>
          <a:ln w="19050">
            <a:solidFill>
              <a:srgbClr val="93D8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A76BDDF2-70CC-F946-AB10-C50658ED7542}"/>
              </a:ext>
            </a:extLst>
          </p:cNvPr>
          <p:cNvSpPr txBox="1"/>
          <p:nvPr/>
        </p:nvSpPr>
        <p:spPr>
          <a:xfrm>
            <a:off x="6518419" y="1767176"/>
            <a:ext cx="4954908" cy="278042"/>
          </a:xfrm>
          <a:prstGeom prst="rect">
            <a:avLst/>
          </a:prstGeom>
          <a:noFill/>
        </p:spPr>
        <p:txBody>
          <a:bodyPr wrap="square" rtlCol="0">
            <a:spAutoFit/>
          </a:bodyPr>
          <a:lstStyle/>
          <a:p>
            <a:pPr algn="ctr"/>
            <a:r>
              <a:rPr lang="en-US" sz="1400" i="1" dirty="0">
                <a:latin typeface="Verdana" panose="020B0604030504040204" pitchFamily="34" charset="0"/>
                <a:ea typeface="Verdana" panose="020B0604030504040204" pitchFamily="34" charset="0"/>
                <a:cs typeface="Verdana" panose="020B0604030504040204" pitchFamily="34" charset="0"/>
              </a:rPr>
              <a:t>Informatics Solutions</a:t>
            </a:r>
          </a:p>
        </p:txBody>
      </p:sp>
      <p:grpSp>
        <p:nvGrpSpPr>
          <p:cNvPr id="3" name="Group 2">
            <a:extLst>
              <a:ext uri="{FF2B5EF4-FFF2-40B4-BE49-F238E27FC236}">
                <a16:creationId xmlns:a16="http://schemas.microsoft.com/office/drawing/2014/main" id="{87F11954-E6C3-4D56-B13C-AAFA5B86E91D}"/>
              </a:ext>
            </a:extLst>
          </p:cNvPr>
          <p:cNvGrpSpPr/>
          <p:nvPr/>
        </p:nvGrpSpPr>
        <p:grpSpPr>
          <a:xfrm>
            <a:off x="296247" y="1768456"/>
            <a:ext cx="5799754" cy="4265644"/>
            <a:chOff x="138439" y="2623372"/>
            <a:chExt cx="5174225" cy="3442056"/>
          </a:xfrm>
        </p:grpSpPr>
        <p:pic>
          <p:nvPicPr>
            <p:cNvPr id="41" name="Picture 40">
              <a:extLst>
                <a:ext uri="{FF2B5EF4-FFF2-40B4-BE49-F238E27FC236}">
                  <a16:creationId xmlns:a16="http://schemas.microsoft.com/office/drawing/2014/main" id="{460BA3C1-CA3F-4EC0-8AA3-D1B8912D8217}"/>
                </a:ext>
              </a:extLst>
            </p:cNvPr>
            <p:cNvPicPr>
              <a:picLocks noChangeAspect="1"/>
            </p:cNvPicPr>
            <p:nvPr/>
          </p:nvPicPr>
          <p:blipFill rotWithShape="1">
            <a:blip r:embed="rId3"/>
            <a:srcRect r="5443"/>
            <a:stretch/>
          </p:blipFill>
          <p:spPr>
            <a:xfrm>
              <a:off x="138439" y="3043485"/>
              <a:ext cx="5174225" cy="3021943"/>
            </a:xfrm>
            <a:prstGeom prst="rect">
              <a:avLst/>
            </a:prstGeom>
          </p:spPr>
        </p:pic>
        <p:sp>
          <p:nvSpPr>
            <p:cNvPr id="32" name="TextBox 31">
              <a:extLst>
                <a:ext uri="{FF2B5EF4-FFF2-40B4-BE49-F238E27FC236}">
                  <a16:creationId xmlns:a16="http://schemas.microsoft.com/office/drawing/2014/main" id="{5595EEEB-C6E2-AD46-BE42-D1908CCA8ADE}"/>
                </a:ext>
              </a:extLst>
            </p:cNvPr>
            <p:cNvSpPr txBox="1"/>
            <p:nvPr/>
          </p:nvSpPr>
          <p:spPr>
            <a:xfrm>
              <a:off x="1025444" y="2623372"/>
              <a:ext cx="3400215" cy="307777"/>
            </a:xfrm>
            <a:prstGeom prst="rect">
              <a:avLst/>
            </a:prstGeom>
            <a:noFill/>
          </p:spPr>
          <p:txBody>
            <a:bodyPr wrap="square" rtlCol="0">
              <a:spAutoFit/>
            </a:bodyPr>
            <a:lstStyle/>
            <a:p>
              <a:pPr algn="l"/>
              <a:r>
                <a:rPr lang="en-US" sz="1400" i="1" dirty="0">
                  <a:latin typeface="Verdana" panose="020B0604030504040204" pitchFamily="34" charset="0"/>
                  <a:ea typeface="Verdana" panose="020B0604030504040204" pitchFamily="34" charset="0"/>
                  <a:cs typeface="Verdana" panose="020B0604030504040204" pitchFamily="34" charset="0"/>
                </a:rPr>
                <a:t>Informatics Knowledge Architecture</a:t>
              </a:r>
            </a:p>
          </p:txBody>
        </p:sp>
      </p:grpSp>
      <p:sp>
        <p:nvSpPr>
          <p:cNvPr id="37" name="Slide Number Placeholder 10">
            <a:extLst>
              <a:ext uri="{FF2B5EF4-FFF2-40B4-BE49-F238E27FC236}">
                <a16:creationId xmlns:a16="http://schemas.microsoft.com/office/drawing/2014/main" id="{87569482-5447-4048-BEE6-EBF7DB05EB9A}"/>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8</a:t>
            </a:fld>
            <a:endParaRPr lang="en-US" dirty="0"/>
          </a:p>
        </p:txBody>
      </p:sp>
    </p:spTree>
    <p:extLst>
      <p:ext uri="{BB962C8B-B14F-4D97-AF65-F5344CB8AC3E}">
        <p14:creationId xmlns:p14="http://schemas.microsoft.com/office/powerpoint/2010/main" val="19629322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FFF9A-5FF6-43D0-9FA8-98E8DFBE02C1}"/>
              </a:ext>
            </a:extLst>
          </p:cNvPr>
          <p:cNvSpPr>
            <a:spLocks noGrp="1"/>
          </p:cNvSpPr>
          <p:nvPr>
            <p:ph type="title"/>
          </p:nvPr>
        </p:nvSpPr>
        <p:spPr/>
        <p:txBody>
          <a:bodyPr/>
          <a:lstStyle/>
          <a:p>
            <a:r>
              <a:rPr lang="en-US" dirty="0"/>
              <a:t>Approach in Action</a:t>
            </a:r>
          </a:p>
        </p:txBody>
      </p:sp>
      <p:sp>
        <p:nvSpPr>
          <p:cNvPr id="4" name="Text Placeholder 3">
            <a:extLst>
              <a:ext uri="{FF2B5EF4-FFF2-40B4-BE49-F238E27FC236}">
                <a16:creationId xmlns:a16="http://schemas.microsoft.com/office/drawing/2014/main" id="{38FBF778-64A4-4C02-9B6F-CD065E6CA077}"/>
              </a:ext>
            </a:extLst>
          </p:cNvPr>
          <p:cNvSpPr>
            <a:spLocks noGrp="1"/>
          </p:cNvSpPr>
          <p:nvPr>
            <p:ph type="body" sz="quarter" idx="13"/>
          </p:nvPr>
        </p:nvSpPr>
        <p:spPr>
          <a:xfrm>
            <a:off x="609600" y="944251"/>
            <a:ext cx="10972800" cy="417512"/>
          </a:xfrm>
        </p:spPr>
        <p:txBody>
          <a:bodyPr/>
          <a:lstStyle/>
          <a:p>
            <a:r>
              <a:rPr lang="en-US" dirty="0"/>
              <a:t>Our approach aims to </a:t>
            </a:r>
            <a:r>
              <a:rPr lang="en-US" b="1" dirty="0"/>
              <a:t>develop</a:t>
            </a:r>
            <a:r>
              <a:rPr lang="en-US" dirty="0"/>
              <a:t> VHA informatics </a:t>
            </a:r>
            <a:r>
              <a:rPr lang="en-US" b="1" dirty="0"/>
              <a:t>artifacts</a:t>
            </a:r>
            <a:r>
              <a:rPr lang="en-US" dirty="0"/>
              <a:t> and </a:t>
            </a:r>
            <a:r>
              <a:rPr lang="en-US" b="1" dirty="0"/>
              <a:t>guidance</a:t>
            </a:r>
            <a:r>
              <a:rPr lang="en-US" dirty="0"/>
              <a:t> that could be </a:t>
            </a:r>
            <a:r>
              <a:rPr lang="en-US" b="1" dirty="0"/>
              <a:t>operationalized</a:t>
            </a:r>
            <a:r>
              <a:rPr lang="en-US" dirty="0"/>
              <a:t> to address complexity and </a:t>
            </a:r>
            <a:r>
              <a:rPr lang="en-US" b="1" dirty="0"/>
              <a:t>implementation roadblocks</a:t>
            </a:r>
            <a:r>
              <a:rPr lang="en-US" dirty="0"/>
              <a:t> in a robust manner to effectively roll out clinical workflow products.</a:t>
            </a:r>
            <a:endParaRPr lang="en-US" b="1" dirty="0"/>
          </a:p>
        </p:txBody>
      </p:sp>
      <p:grpSp>
        <p:nvGrpSpPr>
          <p:cNvPr id="12" name="Group 11">
            <a:extLst>
              <a:ext uri="{FF2B5EF4-FFF2-40B4-BE49-F238E27FC236}">
                <a16:creationId xmlns:a16="http://schemas.microsoft.com/office/drawing/2014/main" id="{04147149-DCDA-4C95-A389-BA41CE986B0E}"/>
              </a:ext>
            </a:extLst>
          </p:cNvPr>
          <p:cNvGrpSpPr/>
          <p:nvPr/>
        </p:nvGrpSpPr>
        <p:grpSpPr>
          <a:xfrm>
            <a:off x="315982" y="5703543"/>
            <a:ext cx="11560036" cy="707886"/>
            <a:chOff x="335261" y="5703543"/>
            <a:chExt cx="11560036" cy="707886"/>
          </a:xfrm>
        </p:grpSpPr>
        <p:sp>
          <p:nvSpPr>
            <p:cNvPr id="88" name="TextBox 87">
              <a:extLst>
                <a:ext uri="{FF2B5EF4-FFF2-40B4-BE49-F238E27FC236}">
                  <a16:creationId xmlns:a16="http://schemas.microsoft.com/office/drawing/2014/main" id="{601541B8-F7CE-0C44-9D4A-39544F93B407}"/>
                </a:ext>
              </a:extLst>
            </p:cNvPr>
            <p:cNvSpPr txBox="1"/>
            <p:nvPr/>
          </p:nvSpPr>
          <p:spPr>
            <a:xfrm>
              <a:off x="335261" y="5703543"/>
              <a:ext cx="1828801" cy="707886"/>
            </a:xfrm>
            <a:prstGeom prst="rect">
              <a:avLst/>
            </a:prstGeom>
            <a:noFill/>
          </p:spPr>
          <p:txBody>
            <a:bodyPr wrap="square" rtlCol="0">
              <a:spAutoFit/>
            </a:bodyPr>
            <a:lstStyle/>
            <a:p>
              <a:pPr algn="ctr"/>
              <a:r>
                <a:rPr lang="en-US" sz="1000" b="1" dirty="0">
                  <a:solidFill>
                    <a:srgbClr val="000000"/>
                  </a:solidFill>
                  <a:latin typeface="Verdana" panose="020B0604030504040204" pitchFamily="34" charset="0"/>
                </a:rPr>
                <a:t>Identify </a:t>
              </a:r>
              <a:r>
                <a:rPr lang="en-US" sz="1000" dirty="0">
                  <a:solidFill>
                    <a:srgbClr val="000000"/>
                  </a:solidFill>
                  <a:latin typeface="Verdana" panose="020B0604030504040204" pitchFamily="34" charset="0"/>
                  <a:ea typeface="Verdana" panose="020B0604030504040204" pitchFamily="34" charset="0"/>
                </a:rPr>
                <a:t>COVID-19 </a:t>
              </a:r>
              <a:r>
                <a:rPr lang="en-US" sz="1000" dirty="0">
                  <a:solidFill>
                    <a:srgbClr val="000000"/>
                  </a:solidFill>
                  <a:latin typeface="Verdana" panose="020B0604030504040204" pitchFamily="34" charset="0"/>
                </a:rPr>
                <a:t>Guidance/Standard of Practice for Enterprise</a:t>
              </a:r>
            </a:p>
            <a:p>
              <a:pPr algn="ctr"/>
              <a:r>
                <a:rPr lang="en-US" sz="1000" b="1" dirty="0">
                  <a:solidFill>
                    <a:srgbClr val="000000"/>
                  </a:solidFill>
                  <a:latin typeface="Verdana" panose="020B0604030504040204" pitchFamily="34" charset="0"/>
                </a:rPr>
                <a:t> </a:t>
              </a:r>
              <a:r>
                <a:rPr lang="en-US" sz="1000" dirty="0">
                  <a:solidFill>
                    <a:srgbClr val="000000"/>
                  </a:solidFill>
                  <a:latin typeface="Verdana" panose="020B0604030504040204" pitchFamily="34" charset="0"/>
                </a:rPr>
                <a:t>clinical processes</a:t>
              </a:r>
            </a:p>
          </p:txBody>
        </p:sp>
        <p:sp>
          <p:nvSpPr>
            <p:cNvPr id="91" name="TextBox 90">
              <a:extLst>
                <a:ext uri="{FF2B5EF4-FFF2-40B4-BE49-F238E27FC236}">
                  <a16:creationId xmlns:a16="http://schemas.microsoft.com/office/drawing/2014/main" id="{67E85346-0744-974D-ADFC-50E7F795C423}"/>
                </a:ext>
              </a:extLst>
            </p:cNvPr>
            <p:cNvSpPr txBox="1"/>
            <p:nvPr/>
          </p:nvSpPr>
          <p:spPr>
            <a:xfrm>
              <a:off x="2281509" y="5703543"/>
              <a:ext cx="1828800" cy="707886"/>
            </a:xfrm>
            <a:prstGeom prst="rect">
              <a:avLst/>
            </a:prstGeom>
            <a:noFill/>
          </p:spPr>
          <p:txBody>
            <a:bodyPr wrap="square" rtlCol="0">
              <a:spAutoFit/>
            </a:bodyPr>
            <a:lstStyle/>
            <a:p>
              <a:pPr algn="ctr"/>
              <a:r>
                <a:rPr lang="en-US" sz="1000" b="1" dirty="0">
                  <a:solidFill>
                    <a:srgbClr val="000000"/>
                  </a:solidFill>
                  <a:latin typeface="Verdana" panose="020B0604030504040204" pitchFamily="34" charset="0"/>
                </a:rPr>
                <a:t>Translate</a:t>
              </a:r>
              <a:r>
                <a:rPr lang="en-US" sz="1000" dirty="0">
                  <a:solidFill>
                    <a:srgbClr val="000000"/>
                  </a:solidFill>
                  <a:latin typeface="Verdana" panose="020B0604030504040204" pitchFamily="34" charset="0"/>
                </a:rPr>
                <a:t> COVID-19 clinical workflow Visio diagrams into BPMN artifact(s)</a:t>
              </a:r>
            </a:p>
          </p:txBody>
        </p:sp>
        <p:sp>
          <p:nvSpPr>
            <p:cNvPr id="161" name="TextBox 160">
              <a:extLst>
                <a:ext uri="{FF2B5EF4-FFF2-40B4-BE49-F238E27FC236}">
                  <a16:creationId xmlns:a16="http://schemas.microsoft.com/office/drawing/2014/main" id="{50CDC27D-7ACD-2041-9E24-6D02549FD9F7}"/>
                </a:ext>
              </a:extLst>
            </p:cNvPr>
            <p:cNvSpPr txBox="1"/>
            <p:nvPr/>
          </p:nvSpPr>
          <p:spPr>
            <a:xfrm>
              <a:off x="4224314" y="5703543"/>
              <a:ext cx="1832242" cy="707886"/>
            </a:xfrm>
            <a:prstGeom prst="rect">
              <a:avLst/>
            </a:prstGeom>
            <a:noFill/>
          </p:spPr>
          <p:txBody>
            <a:bodyPr wrap="square" rtlCol="0">
              <a:spAutoFit/>
            </a:bodyPr>
            <a:lstStyle/>
            <a:p>
              <a:pPr algn="ctr"/>
              <a:r>
                <a:rPr lang="en-US" sz="1000" b="1" dirty="0">
                  <a:latin typeface="Verdana" panose="020B0604030504040204" pitchFamily="34" charset="0"/>
                  <a:ea typeface="Verdana" panose="020B0604030504040204" pitchFamily="34" charset="0"/>
                  <a:cs typeface="Verdana" panose="020B0604030504040204" pitchFamily="34" charset="0"/>
                </a:rPr>
                <a:t>Evaluate</a:t>
              </a:r>
              <a:r>
                <a:rPr lang="en-US" sz="1000" dirty="0">
                  <a:latin typeface="Verdana" panose="020B0604030504040204" pitchFamily="34" charset="0"/>
                  <a:ea typeface="Verdana" panose="020B0604030504040204" pitchFamily="34" charset="0"/>
                  <a:cs typeface="Verdana" panose="020B0604030504040204" pitchFamily="34" charset="0"/>
                </a:rPr>
                <a:t> available clinical questionnaires to capture data for DMN tasks</a:t>
              </a:r>
              <a:endParaRPr lang="en-US" sz="1000" i="1" dirty="0">
                <a:latin typeface="Verdana" panose="020B0604030504040204" pitchFamily="34" charset="0"/>
                <a:ea typeface="Verdana" panose="020B0604030504040204" pitchFamily="34" charset="0"/>
                <a:cs typeface="Verdana" panose="020B0604030504040204" pitchFamily="34" charset="0"/>
              </a:endParaRPr>
            </a:p>
          </p:txBody>
        </p:sp>
        <p:sp>
          <p:nvSpPr>
            <p:cNvPr id="181" name="TextBox 180">
              <a:extLst>
                <a:ext uri="{FF2B5EF4-FFF2-40B4-BE49-F238E27FC236}">
                  <a16:creationId xmlns:a16="http://schemas.microsoft.com/office/drawing/2014/main" id="{E3E5836F-D0E3-A942-A630-C0906EBDD6CD}"/>
                </a:ext>
              </a:extLst>
            </p:cNvPr>
            <p:cNvSpPr txBox="1"/>
            <p:nvPr/>
          </p:nvSpPr>
          <p:spPr>
            <a:xfrm>
              <a:off x="6174003" y="5703543"/>
              <a:ext cx="1828800" cy="707886"/>
            </a:xfrm>
            <a:prstGeom prst="rect">
              <a:avLst/>
            </a:prstGeom>
            <a:noFill/>
          </p:spPr>
          <p:txBody>
            <a:bodyPr wrap="square" rtlCol="0">
              <a:spAutoFit/>
            </a:bodyPr>
            <a:lstStyle/>
            <a:p>
              <a:pPr algn="ctr"/>
              <a:r>
                <a:rPr lang="en-US" sz="1000" b="1" dirty="0">
                  <a:latin typeface="Verdana" panose="020B0604030504040204" pitchFamily="34" charset="0"/>
                  <a:ea typeface="Verdana" panose="020B0604030504040204" pitchFamily="34" charset="0"/>
                  <a:cs typeface="Verdana" panose="020B0604030504040204" pitchFamily="34" charset="0"/>
                </a:rPr>
                <a:t>Assess</a:t>
              </a:r>
              <a:r>
                <a:rPr lang="en-US" sz="1000" dirty="0">
                  <a:latin typeface="Verdana" panose="020B0604030504040204" pitchFamily="34" charset="0"/>
                  <a:ea typeface="Verdana" panose="020B0604030504040204" pitchFamily="34" charset="0"/>
                  <a:cs typeface="Verdana" panose="020B0604030504040204" pitchFamily="34" charset="0"/>
                </a:rPr>
                <a:t> terminology required for clinical questionnaires and responses</a:t>
              </a:r>
            </a:p>
          </p:txBody>
        </p:sp>
        <p:sp>
          <p:nvSpPr>
            <p:cNvPr id="197" name="TextBox 196">
              <a:extLst>
                <a:ext uri="{FF2B5EF4-FFF2-40B4-BE49-F238E27FC236}">
                  <a16:creationId xmlns:a16="http://schemas.microsoft.com/office/drawing/2014/main" id="{C3D38535-9AB7-ED4C-9E6B-B26DF39600B6}"/>
                </a:ext>
              </a:extLst>
            </p:cNvPr>
            <p:cNvSpPr txBox="1"/>
            <p:nvPr/>
          </p:nvSpPr>
          <p:spPr>
            <a:xfrm>
              <a:off x="8120250" y="5703543"/>
              <a:ext cx="1828800" cy="707886"/>
            </a:xfrm>
            <a:prstGeom prst="rect">
              <a:avLst/>
            </a:prstGeom>
            <a:noFill/>
          </p:spPr>
          <p:txBody>
            <a:bodyPr wrap="square" rtlCol="0">
              <a:spAutoFit/>
            </a:bodyPr>
            <a:lstStyle/>
            <a:p>
              <a:pPr algn="ctr"/>
              <a:r>
                <a:rPr lang="en-US" sz="1000" b="1" dirty="0">
                  <a:latin typeface="Verdana" panose="020B0604030504040204" pitchFamily="34" charset="0"/>
                  <a:ea typeface="Verdana" panose="020B0604030504040204" pitchFamily="34" charset="0"/>
                  <a:cs typeface="Verdana" panose="020B0604030504040204" pitchFamily="34" charset="0"/>
                </a:rPr>
                <a:t>Transform </a:t>
              </a:r>
              <a:r>
                <a:rPr lang="en-US" sz="1000" dirty="0">
                  <a:latin typeface="Verdana" panose="020B0604030504040204" pitchFamily="34" charset="0"/>
                  <a:ea typeface="Verdana" panose="020B0604030504040204" pitchFamily="34" charset="0"/>
                  <a:cs typeface="Verdana" panose="020B0604030504040204" pitchFamily="34" charset="0"/>
                </a:rPr>
                <a:t>FHIR Questionnaire Responses to ANF FHIR Observation clinical statements </a:t>
              </a:r>
              <a:endParaRPr lang="en-US" sz="1100" dirty="0">
                <a:latin typeface="Verdana" panose="020B0604030504040204" pitchFamily="34" charset="0"/>
                <a:ea typeface="Verdana" panose="020B0604030504040204" pitchFamily="34" charset="0"/>
                <a:cs typeface="Verdana" panose="020B0604030504040204" pitchFamily="34" charset="0"/>
              </a:endParaRPr>
            </a:p>
          </p:txBody>
        </p:sp>
        <p:sp>
          <p:nvSpPr>
            <p:cNvPr id="3" name="Rectangle 2">
              <a:extLst>
                <a:ext uri="{FF2B5EF4-FFF2-40B4-BE49-F238E27FC236}">
                  <a16:creationId xmlns:a16="http://schemas.microsoft.com/office/drawing/2014/main" id="{3089EB09-C6F9-B040-873D-B127DF669452}"/>
                </a:ext>
              </a:extLst>
            </p:cNvPr>
            <p:cNvSpPr/>
            <p:nvPr/>
          </p:nvSpPr>
          <p:spPr>
            <a:xfrm>
              <a:off x="10066497" y="5703543"/>
              <a:ext cx="1828800" cy="707886"/>
            </a:xfrm>
            <a:prstGeom prst="rect">
              <a:avLst/>
            </a:prstGeom>
          </p:spPr>
          <p:txBody>
            <a:bodyPr wrap="square">
              <a:spAutoFit/>
            </a:bodyPr>
            <a:lstStyle/>
            <a:p>
              <a:pPr algn="ctr"/>
              <a:r>
                <a:rPr lang="en-US" sz="1000" b="1" dirty="0">
                  <a:latin typeface="Verdana" panose="020B0604030504040204" pitchFamily="34" charset="0"/>
                  <a:ea typeface="Verdana" panose="020B0604030504040204" pitchFamily="34" charset="0"/>
                  <a:cs typeface="Verdana" panose="020B0604030504040204" pitchFamily="34" charset="0"/>
                </a:rPr>
                <a:t>Incorporate </a:t>
              </a:r>
              <a:r>
                <a:rPr lang="en-US" sz="1000" dirty="0">
                  <a:latin typeface="Verdana" panose="020B0604030504040204" pitchFamily="34" charset="0"/>
                  <a:ea typeface="Verdana" panose="020B0604030504040204" pitchFamily="34" charset="0"/>
                  <a:cs typeface="Verdana" panose="020B0604030504040204" pitchFamily="34" charset="0"/>
                </a:rPr>
                <a:t>normalized clinical decision support rules into shareable process models</a:t>
              </a:r>
            </a:p>
          </p:txBody>
        </p:sp>
        <p:cxnSp>
          <p:nvCxnSpPr>
            <p:cNvPr id="198" name="Straight Connector 197">
              <a:extLst>
                <a:ext uri="{FF2B5EF4-FFF2-40B4-BE49-F238E27FC236}">
                  <a16:creationId xmlns:a16="http://schemas.microsoft.com/office/drawing/2014/main" id="{C0F9EAA2-01F0-6F4A-A14B-AA62D832022D}"/>
                </a:ext>
              </a:extLst>
            </p:cNvPr>
            <p:cNvCxnSpPr>
              <a:cxnSpLocks/>
            </p:cNvCxnSpPr>
            <p:nvPr/>
          </p:nvCxnSpPr>
          <p:spPr>
            <a:xfrm>
              <a:off x="2198352" y="5703543"/>
              <a:ext cx="0" cy="67731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777CC979-B767-1246-9EC8-062F38D245F2}"/>
                </a:ext>
              </a:extLst>
            </p:cNvPr>
            <p:cNvCxnSpPr>
              <a:cxnSpLocks/>
            </p:cNvCxnSpPr>
            <p:nvPr/>
          </p:nvCxnSpPr>
          <p:spPr>
            <a:xfrm>
              <a:off x="4145746" y="5703543"/>
              <a:ext cx="0" cy="67731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885CE4F4-6A78-F44E-9F06-D0E3A22C27B2}"/>
                </a:ext>
              </a:extLst>
            </p:cNvPr>
            <p:cNvCxnSpPr>
              <a:cxnSpLocks/>
            </p:cNvCxnSpPr>
            <p:nvPr/>
          </p:nvCxnSpPr>
          <p:spPr>
            <a:xfrm>
              <a:off x="6093140" y="5703543"/>
              <a:ext cx="0" cy="67731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66BB06D6-94AE-5648-8F59-1EAD2F5F8935}"/>
                </a:ext>
              </a:extLst>
            </p:cNvPr>
            <p:cNvCxnSpPr>
              <a:cxnSpLocks/>
            </p:cNvCxnSpPr>
            <p:nvPr/>
          </p:nvCxnSpPr>
          <p:spPr>
            <a:xfrm>
              <a:off x="8040534" y="5703543"/>
              <a:ext cx="0" cy="67731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a:extLst>
                <a:ext uri="{FF2B5EF4-FFF2-40B4-BE49-F238E27FC236}">
                  <a16:creationId xmlns:a16="http://schemas.microsoft.com/office/drawing/2014/main" id="{5BB5304A-5AB9-E144-BA8D-E97F83AF7060}"/>
                </a:ext>
              </a:extLst>
            </p:cNvPr>
            <p:cNvCxnSpPr>
              <a:cxnSpLocks/>
            </p:cNvCxnSpPr>
            <p:nvPr/>
          </p:nvCxnSpPr>
          <p:spPr>
            <a:xfrm>
              <a:off x="9987929" y="5703543"/>
              <a:ext cx="0" cy="677318"/>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2A18F063-47BF-45DE-8270-871328C61D34}"/>
              </a:ext>
            </a:extLst>
          </p:cNvPr>
          <p:cNvGrpSpPr/>
          <p:nvPr/>
        </p:nvGrpSpPr>
        <p:grpSpPr>
          <a:xfrm>
            <a:off x="1548134" y="1546077"/>
            <a:ext cx="9297909" cy="523220"/>
            <a:chOff x="1548134" y="1546077"/>
            <a:chExt cx="9297909" cy="523220"/>
          </a:xfrm>
        </p:grpSpPr>
        <p:sp>
          <p:nvSpPr>
            <p:cNvPr id="117" name="Rectangle 116">
              <a:extLst>
                <a:ext uri="{FF2B5EF4-FFF2-40B4-BE49-F238E27FC236}">
                  <a16:creationId xmlns:a16="http://schemas.microsoft.com/office/drawing/2014/main" id="{DF07B2FC-61DB-4A37-A52F-29C30008ECA3}"/>
                </a:ext>
              </a:extLst>
            </p:cNvPr>
            <p:cNvSpPr/>
            <p:nvPr/>
          </p:nvSpPr>
          <p:spPr>
            <a:xfrm>
              <a:off x="1592854" y="1547283"/>
              <a:ext cx="9006293" cy="290403"/>
            </a:xfrm>
            <a:prstGeom prst="rect">
              <a:avLst/>
            </a:prstGeom>
            <a:solidFill>
              <a:srgbClr val="F2DCD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1A1C4776-AB9B-493A-BCDF-7FBFA7826DCD}"/>
                </a:ext>
              </a:extLst>
            </p:cNvPr>
            <p:cNvSpPr txBox="1"/>
            <p:nvPr/>
          </p:nvSpPr>
          <p:spPr>
            <a:xfrm>
              <a:off x="1548134" y="1546077"/>
              <a:ext cx="9297909" cy="523220"/>
            </a:xfrm>
            <a:prstGeom prst="rect">
              <a:avLst/>
            </a:prstGeom>
            <a:noFill/>
          </p:spPr>
          <p:txBody>
            <a:bodyPr wrap="square" rtlCol="0">
              <a:spAutoFit/>
            </a:bodyPr>
            <a:lstStyle/>
            <a:p>
              <a:r>
                <a:rPr lang="en-US" sz="1400" b="1" i="1" dirty="0">
                  <a:latin typeface="Verdana" panose="020B0604030504040204" pitchFamily="34" charset="0"/>
                  <a:ea typeface="Verdana" panose="020B0604030504040204" pitchFamily="34" charset="0"/>
                  <a:cs typeface="Verdana" panose="020B0604030504040204" pitchFamily="34" charset="0"/>
                </a:rPr>
                <a:t>Approach Methodology: Architecture-Centric, Use Case Driven, Iterative and Incremental</a:t>
              </a:r>
            </a:p>
            <a:p>
              <a:pPr algn="l"/>
              <a:endParaRPr lang="en-US" sz="1400" i="1" dirty="0">
                <a:latin typeface="Verdana" panose="020B0604030504040204" pitchFamily="34" charset="0"/>
                <a:ea typeface="Verdana" panose="020B0604030504040204" pitchFamily="34" charset="0"/>
                <a:cs typeface="Verdana" panose="020B0604030504040204" pitchFamily="34" charset="0"/>
              </a:endParaRPr>
            </a:p>
          </p:txBody>
        </p:sp>
      </p:grpSp>
      <p:sp>
        <p:nvSpPr>
          <p:cNvPr id="118" name="Slide Number Placeholder 10">
            <a:extLst>
              <a:ext uri="{FF2B5EF4-FFF2-40B4-BE49-F238E27FC236}">
                <a16:creationId xmlns:a16="http://schemas.microsoft.com/office/drawing/2014/main" id="{F87DB62A-04A9-4AC7-9EAB-4A98727E8A0C}"/>
              </a:ext>
            </a:extLst>
          </p:cNvPr>
          <p:cNvSpPr txBox="1">
            <a:spLocks/>
          </p:cNvSpPr>
          <p:nvPr/>
        </p:nvSpPr>
        <p:spPr>
          <a:xfrm>
            <a:off x="8737600" y="6553200"/>
            <a:ext cx="2844800" cy="304800"/>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latinLnBrk="0" hangingPunct="1">
              <a:defRPr sz="1000" kern="1200">
                <a:solidFill>
                  <a:schemeClr val="bg1"/>
                </a:solidFill>
                <a:latin typeface="Verdana" panose="020B0604030504040204" pitchFamily="34" charset="0"/>
                <a:ea typeface="Verdana" panose="020B060403050404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FBA576-A967-4AEE-9507-7735417EF1F8}" type="slidenum">
              <a:rPr lang="en-US" smtClean="0"/>
              <a:pPr/>
              <a:t>9</a:t>
            </a:fld>
            <a:endParaRPr lang="en-US" dirty="0"/>
          </a:p>
        </p:txBody>
      </p:sp>
      <p:grpSp>
        <p:nvGrpSpPr>
          <p:cNvPr id="13" name="Group 12">
            <a:extLst>
              <a:ext uri="{FF2B5EF4-FFF2-40B4-BE49-F238E27FC236}">
                <a16:creationId xmlns:a16="http://schemas.microsoft.com/office/drawing/2014/main" id="{2CC10D0B-4790-4175-93BA-92C0D9B6E799}"/>
              </a:ext>
            </a:extLst>
          </p:cNvPr>
          <p:cNvGrpSpPr/>
          <p:nvPr/>
        </p:nvGrpSpPr>
        <p:grpSpPr>
          <a:xfrm>
            <a:off x="206128" y="1966918"/>
            <a:ext cx="11779747" cy="3645913"/>
            <a:chOff x="191923" y="1889098"/>
            <a:chExt cx="11779747" cy="3645913"/>
          </a:xfrm>
        </p:grpSpPr>
        <p:grpSp>
          <p:nvGrpSpPr>
            <p:cNvPr id="5" name="Group 4">
              <a:extLst>
                <a:ext uri="{FF2B5EF4-FFF2-40B4-BE49-F238E27FC236}">
                  <a16:creationId xmlns:a16="http://schemas.microsoft.com/office/drawing/2014/main" id="{6B5BD279-71AC-1A4D-BE62-A445C8989BCE}"/>
                </a:ext>
              </a:extLst>
            </p:cNvPr>
            <p:cNvGrpSpPr/>
            <p:nvPr/>
          </p:nvGrpSpPr>
          <p:grpSpPr>
            <a:xfrm>
              <a:off x="191923" y="3833659"/>
              <a:ext cx="1906546" cy="1532559"/>
              <a:chOff x="28820" y="3257392"/>
              <a:chExt cx="1906546" cy="1532559"/>
            </a:xfrm>
          </p:grpSpPr>
          <p:sp>
            <p:nvSpPr>
              <p:cNvPr id="87" name="TextBox 86">
                <a:extLst>
                  <a:ext uri="{FF2B5EF4-FFF2-40B4-BE49-F238E27FC236}">
                    <a16:creationId xmlns:a16="http://schemas.microsoft.com/office/drawing/2014/main" id="{F640187F-30FD-354E-805D-B07644BE3C1F}"/>
                  </a:ext>
                </a:extLst>
              </p:cNvPr>
              <p:cNvSpPr txBox="1"/>
              <p:nvPr/>
            </p:nvSpPr>
            <p:spPr>
              <a:xfrm>
                <a:off x="28820" y="3257392"/>
                <a:ext cx="1075476" cy="323165"/>
              </a:xfrm>
              <a:prstGeom prst="rect">
                <a:avLst/>
              </a:prstGeom>
              <a:noFill/>
            </p:spPr>
            <p:txBody>
              <a:bodyPr wrap="square" lIns="0" tIns="0" rIns="0" bIns="0" rtlCol="0">
                <a:spAutoFit/>
              </a:bodyPr>
              <a:lstStyle/>
              <a:p>
                <a:pPr algn="ctr">
                  <a:buSzPct val="100000"/>
                </a:pPr>
                <a:r>
                  <a:rPr lang="en-US" sz="1050" i="1" dirty="0">
                    <a:solidFill>
                      <a:srgbClr val="313131"/>
                    </a:solidFill>
                    <a:latin typeface="Verdana" panose="020B0604030504040204" pitchFamily="34" charset="0"/>
                    <a:ea typeface="Verdana" panose="020B0604030504040204" pitchFamily="34" charset="0"/>
                    <a:cs typeface="Verdana" panose="020B0604030504040204" pitchFamily="34" charset="0"/>
                  </a:rPr>
                  <a:t>Field Clinicians and Physicians</a:t>
                </a:r>
              </a:p>
            </p:txBody>
          </p:sp>
          <p:sp>
            <p:nvSpPr>
              <p:cNvPr id="221" name="Freeform 352">
                <a:extLst>
                  <a:ext uri="{FF2B5EF4-FFF2-40B4-BE49-F238E27FC236}">
                    <a16:creationId xmlns:a16="http://schemas.microsoft.com/office/drawing/2014/main" id="{691449D5-6466-6247-841D-32ED4999972A}"/>
                  </a:ext>
                </a:extLst>
              </p:cNvPr>
              <p:cNvSpPr>
                <a:spLocks noEditPoints="1"/>
              </p:cNvSpPr>
              <p:nvPr/>
            </p:nvSpPr>
            <p:spPr bwMode="auto">
              <a:xfrm>
                <a:off x="809333" y="3799202"/>
                <a:ext cx="813123" cy="709563"/>
              </a:xfrm>
              <a:custGeom>
                <a:avLst/>
                <a:gdLst>
                  <a:gd name="T0" fmla="*/ 298 w 320"/>
                  <a:gd name="T1" fmla="*/ 152 h 278"/>
                  <a:gd name="T2" fmla="*/ 298 w 320"/>
                  <a:gd name="T3" fmla="*/ 107 h 278"/>
                  <a:gd name="T4" fmla="*/ 245 w 320"/>
                  <a:gd name="T5" fmla="*/ 54 h 278"/>
                  <a:gd name="T6" fmla="*/ 192 w 320"/>
                  <a:gd name="T7" fmla="*/ 107 h 278"/>
                  <a:gd name="T8" fmla="*/ 192 w 320"/>
                  <a:gd name="T9" fmla="*/ 203 h 278"/>
                  <a:gd name="T10" fmla="*/ 138 w 320"/>
                  <a:gd name="T11" fmla="*/ 256 h 278"/>
                  <a:gd name="T12" fmla="*/ 85 w 320"/>
                  <a:gd name="T13" fmla="*/ 203 h 278"/>
                  <a:gd name="T14" fmla="*/ 85 w 320"/>
                  <a:gd name="T15" fmla="*/ 149 h 278"/>
                  <a:gd name="T16" fmla="*/ 149 w 320"/>
                  <a:gd name="T17" fmla="*/ 86 h 278"/>
                  <a:gd name="T18" fmla="*/ 149 w 320"/>
                  <a:gd name="T19" fmla="*/ 11 h 278"/>
                  <a:gd name="T20" fmla="*/ 138 w 320"/>
                  <a:gd name="T21" fmla="*/ 0 h 278"/>
                  <a:gd name="T22" fmla="*/ 117 w 320"/>
                  <a:gd name="T23" fmla="*/ 0 h 278"/>
                  <a:gd name="T24" fmla="*/ 106 w 320"/>
                  <a:gd name="T25" fmla="*/ 11 h 278"/>
                  <a:gd name="T26" fmla="*/ 117 w 320"/>
                  <a:gd name="T27" fmla="*/ 22 h 278"/>
                  <a:gd name="T28" fmla="*/ 128 w 320"/>
                  <a:gd name="T29" fmla="*/ 22 h 278"/>
                  <a:gd name="T30" fmla="*/ 128 w 320"/>
                  <a:gd name="T31" fmla="*/ 86 h 278"/>
                  <a:gd name="T32" fmla="*/ 74 w 320"/>
                  <a:gd name="T33" fmla="*/ 128 h 278"/>
                  <a:gd name="T34" fmla="*/ 21 w 320"/>
                  <a:gd name="T35" fmla="*/ 86 h 278"/>
                  <a:gd name="T36" fmla="*/ 21 w 320"/>
                  <a:gd name="T37" fmla="*/ 22 h 278"/>
                  <a:gd name="T38" fmla="*/ 32 w 320"/>
                  <a:gd name="T39" fmla="*/ 22 h 278"/>
                  <a:gd name="T40" fmla="*/ 42 w 320"/>
                  <a:gd name="T41" fmla="*/ 11 h 278"/>
                  <a:gd name="T42" fmla="*/ 32 w 320"/>
                  <a:gd name="T43" fmla="*/ 0 h 278"/>
                  <a:gd name="T44" fmla="*/ 10 w 320"/>
                  <a:gd name="T45" fmla="*/ 0 h 278"/>
                  <a:gd name="T46" fmla="*/ 0 w 320"/>
                  <a:gd name="T47" fmla="*/ 11 h 278"/>
                  <a:gd name="T48" fmla="*/ 0 w 320"/>
                  <a:gd name="T49" fmla="*/ 86 h 278"/>
                  <a:gd name="T50" fmla="*/ 64 w 320"/>
                  <a:gd name="T51" fmla="*/ 149 h 278"/>
                  <a:gd name="T52" fmla="*/ 64 w 320"/>
                  <a:gd name="T53" fmla="*/ 203 h 278"/>
                  <a:gd name="T54" fmla="*/ 138 w 320"/>
                  <a:gd name="T55" fmla="*/ 278 h 278"/>
                  <a:gd name="T56" fmla="*/ 213 w 320"/>
                  <a:gd name="T57" fmla="*/ 203 h 278"/>
                  <a:gd name="T58" fmla="*/ 213 w 320"/>
                  <a:gd name="T59" fmla="*/ 107 h 278"/>
                  <a:gd name="T60" fmla="*/ 245 w 320"/>
                  <a:gd name="T61" fmla="*/ 75 h 278"/>
                  <a:gd name="T62" fmla="*/ 277 w 320"/>
                  <a:gd name="T63" fmla="*/ 107 h 278"/>
                  <a:gd name="T64" fmla="*/ 277 w 320"/>
                  <a:gd name="T65" fmla="*/ 152 h 278"/>
                  <a:gd name="T66" fmla="*/ 256 w 320"/>
                  <a:gd name="T67" fmla="*/ 182 h 278"/>
                  <a:gd name="T68" fmla="*/ 288 w 320"/>
                  <a:gd name="T69" fmla="*/ 214 h 278"/>
                  <a:gd name="T70" fmla="*/ 320 w 320"/>
                  <a:gd name="T71" fmla="*/ 182 h 278"/>
                  <a:gd name="T72" fmla="*/ 298 w 320"/>
                  <a:gd name="T73" fmla="*/ 152 h 278"/>
                  <a:gd name="T74" fmla="*/ 288 w 320"/>
                  <a:gd name="T75" fmla="*/ 192 h 278"/>
                  <a:gd name="T76" fmla="*/ 277 w 320"/>
                  <a:gd name="T77" fmla="*/ 182 h 278"/>
                  <a:gd name="T78" fmla="*/ 288 w 320"/>
                  <a:gd name="T79" fmla="*/ 171 h 278"/>
                  <a:gd name="T80" fmla="*/ 298 w 320"/>
                  <a:gd name="T81" fmla="*/ 182 h 278"/>
                  <a:gd name="T82" fmla="*/ 288 w 320"/>
                  <a:gd name="T83" fmla="*/ 192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0" h="278">
                    <a:moveTo>
                      <a:pt x="298" y="152"/>
                    </a:moveTo>
                    <a:cubicBezTo>
                      <a:pt x="298" y="107"/>
                      <a:pt x="298" y="107"/>
                      <a:pt x="298" y="107"/>
                    </a:cubicBezTo>
                    <a:cubicBezTo>
                      <a:pt x="298" y="78"/>
                      <a:pt x="274" y="54"/>
                      <a:pt x="245" y="54"/>
                    </a:cubicBezTo>
                    <a:cubicBezTo>
                      <a:pt x="216" y="54"/>
                      <a:pt x="192" y="78"/>
                      <a:pt x="192" y="107"/>
                    </a:cubicBezTo>
                    <a:cubicBezTo>
                      <a:pt x="192" y="203"/>
                      <a:pt x="192" y="203"/>
                      <a:pt x="192" y="203"/>
                    </a:cubicBezTo>
                    <a:cubicBezTo>
                      <a:pt x="192" y="232"/>
                      <a:pt x="168" y="256"/>
                      <a:pt x="138" y="256"/>
                    </a:cubicBezTo>
                    <a:cubicBezTo>
                      <a:pt x="109" y="256"/>
                      <a:pt x="85" y="232"/>
                      <a:pt x="85" y="203"/>
                    </a:cubicBezTo>
                    <a:cubicBezTo>
                      <a:pt x="85" y="149"/>
                      <a:pt x="85" y="149"/>
                      <a:pt x="85" y="149"/>
                    </a:cubicBezTo>
                    <a:cubicBezTo>
                      <a:pt x="117" y="144"/>
                      <a:pt x="149" y="118"/>
                      <a:pt x="149" y="86"/>
                    </a:cubicBezTo>
                    <a:cubicBezTo>
                      <a:pt x="149" y="11"/>
                      <a:pt x="149" y="11"/>
                      <a:pt x="149" y="11"/>
                    </a:cubicBezTo>
                    <a:cubicBezTo>
                      <a:pt x="149" y="5"/>
                      <a:pt x="144" y="0"/>
                      <a:pt x="138" y="0"/>
                    </a:cubicBezTo>
                    <a:cubicBezTo>
                      <a:pt x="117" y="0"/>
                      <a:pt x="117" y="0"/>
                      <a:pt x="117" y="0"/>
                    </a:cubicBezTo>
                    <a:cubicBezTo>
                      <a:pt x="111" y="0"/>
                      <a:pt x="106" y="5"/>
                      <a:pt x="106" y="11"/>
                    </a:cubicBezTo>
                    <a:cubicBezTo>
                      <a:pt x="106" y="17"/>
                      <a:pt x="111" y="22"/>
                      <a:pt x="117" y="22"/>
                    </a:cubicBezTo>
                    <a:cubicBezTo>
                      <a:pt x="128" y="22"/>
                      <a:pt x="128" y="22"/>
                      <a:pt x="128" y="22"/>
                    </a:cubicBezTo>
                    <a:cubicBezTo>
                      <a:pt x="128" y="86"/>
                      <a:pt x="128" y="86"/>
                      <a:pt x="128" y="86"/>
                    </a:cubicBezTo>
                    <a:cubicBezTo>
                      <a:pt x="128" y="109"/>
                      <a:pt x="98" y="128"/>
                      <a:pt x="74" y="128"/>
                    </a:cubicBezTo>
                    <a:cubicBezTo>
                      <a:pt x="50" y="128"/>
                      <a:pt x="21" y="109"/>
                      <a:pt x="21" y="86"/>
                    </a:cubicBezTo>
                    <a:cubicBezTo>
                      <a:pt x="21" y="22"/>
                      <a:pt x="21" y="22"/>
                      <a:pt x="21" y="22"/>
                    </a:cubicBezTo>
                    <a:cubicBezTo>
                      <a:pt x="32" y="22"/>
                      <a:pt x="32" y="22"/>
                      <a:pt x="32" y="22"/>
                    </a:cubicBezTo>
                    <a:cubicBezTo>
                      <a:pt x="38" y="22"/>
                      <a:pt x="42" y="17"/>
                      <a:pt x="42" y="11"/>
                    </a:cubicBezTo>
                    <a:cubicBezTo>
                      <a:pt x="42" y="5"/>
                      <a:pt x="38" y="0"/>
                      <a:pt x="32" y="0"/>
                    </a:cubicBezTo>
                    <a:cubicBezTo>
                      <a:pt x="10" y="0"/>
                      <a:pt x="10" y="0"/>
                      <a:pt x="10" y="0"/>
                    </a:cubicBezTo>
                    <a:cubicBezTo>
                      <a:pt x="4" y="0"/>
                      <a:pt x="0" y="5"/>
                      <a:pt x="0" y="11"/>
                    </a:cubicBezTo>
                    <a:cubicBezTo>
                      <a:pt x="0" y="86"/>
                      <a:pt x="0" y="86"/>
                      <a:pt x="0" y="86"/>
                    </a:cubicBezTo>
                    <a:cubicBezTo>
                      <a:pt x="0" y="118"/>
                      <a:pt x="32" y="144"/>
                      <a:pt x="64" y="149"/>
                    </a:cubicBezTo>
                    <a:cubicBezTo>
                      <a:pt x="64" y="203"/>
                      <a:pt x="64" y="203"/>
                      <a:pt x="64" y="203"/>
                    </a:cubicBezTo>
                    <a:cubicBezTo>
                      <a:pt x="64" y="244"/>
                      <a:pt x="97" y="278"/>
                      <a:pt x="138" y="278"/>
                    </a:cubicBezTo>
                    <a:cubicBezTo>
                      <a:pt x="180" y="278"/>
                      <a:pt x="213" y="244"/>
                      <a:pt x="213" y="203"/>
                    </a:cubicBezTo>
                    <a:cubicBezTo>
                      <a:pt x="213" y="107"/>
                      <a:pt x="213" y="107"/>
                      <a:pt x="213" y="107"/>
                    </a:cubicBezTo>
                    <a:cubicBezTo>
                      <a:pt x="213" y="89"/>
                      <a:pt x="227" y="75"/>
                      <a:pt x="245" y="75"/>
                    </a:cubicBezTo>
                    <a:cubicBezTo>
                      <a:pt x="263" y="75"/>
                      <a:pt x="277" y="89"/>
                      <a:pt x="277" y="107"/>
                    </a:cubicBezTo>
                    <a:cubicBezTo>
                      <a:pt x="277" y="152"/>
                      <a:pt x="277" y="152"/>
                      <a:pt x="277" y="152"/>
                    </a:cubicBezTo>
                    <a:cubicBezTo>
                      <a:pt x="265" y="156"/>
                      <a:pt x="256" y="168"/>
                      <a:pt x="256" y="182"/>
                    </a:cubicBezTo>
                    <a:cubicBezTo>
                      <a:pt x="256" y="199"/>
                      <a:pt x="270" y="214"/>
                      <a:pt x="288" y="214"/>
                    </a:cubicBezTo>
                    <a:cubicBezTo>
                      <a:pt x="305" y="214"/>
                      <a:pt x="320" y="199"/>
                      <a:pt x="320" y="182"/>
                    </a:cubicBezTo>
                    <a:cubicBezTo>
                      <a:pt x="320" y="168"/>
                      <a:pt x="311" y="156"/>
                      <a:pt x="298" y="152"/>
                    </a:cubicBezTo>
                    <a:close/>
                    <a:moveTo>
                      <a:pt x="288" y="192"/>
                    </a:moveTo>
                    <a:cubicBezTo>
                      <a:pt x="282" y="192"/>
                      <a:pt x="277" y="188"/>
                      <a:pt x="277" y="182"/>
                    </a:cubicBezTo>
                    <a:cubicBezTo>
                      <a:pt x="277" y="176"/>
                      <a:pt x="282" y="171"/>
                      <a:pt x="288" y="171"/>
                    </a:cubicBezTo>
                    <a:cubicBezTo>
                      <a:pt x="294" y="171"/>
                      <a:pt x="298" y="176"/>
                      <a:pt x="298" y="182"/>
                    </a:cubicBezTo>
                    <a:cubicBezTo>
                      <a:pt x="298" y="188"/>
                      <a:pt x="294" y="192"/>
                      <a:pt x="288" y="192"/>
                    </a:cubicBezTo>
                    <a:close/>
                  </a:path>
                </a:pathLst>
              </a:custGeom>
              <a:solidFill>
                <a:schemeClr val="accent6"/>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29" name="Group 28">
                <a:extLst>
                  <a:ext uri="{FF2B5EF4-FFF2-40B4-BE49-F238E27FC236}">
                    <a16:creationId xmlns:a16="http://schemas.microsoft.com/office/drawing/2014/main" id="{4863049B-68ED-6E41-B7AB-B329AB28EBAC}"/>
                  </a:ext>
                </a:extLst>
              </p:cNvPr>
              <p:cNvGrpSpPr/>
              <p:nvPr/>
            </p:nvGrpSpPr>
            <p:grpSpPr>
              <a:xfrm>
                <a:off x="580180" y="3333842"/>
                <a:ext cx="1355186" cy="1456109"/>
                <a:chOff x="2656458" y="2578126"/>
                <a:chExt cx="1639385" cy="1761473"/>
              </a:xfrm>
            </p:grpSpPr>
            <p:sp>
              <p:nvSpPr>
                <p:cNvPr id="222" name="object 17">
                  <a:extLst>
                    <a:ext uri="{FF2B5EF4-FFF2-40B4-BE49-F238E27FC236}">
                      <a16:creationId xmlns:a16="http://schemas.microsoft.com/office/drawing/2014/main" id="{10B5E69C-3556-0B42-BF78-980DD750AEF5}"/>
                    </a:ext>
                  </a:extLst>
                </p:cNvPr>
                <p:cNvSpPr/>
                <p:nvPr/>
              </p:nvSpPr>
              <p:spPr>
                <a:xfrm>
                  <a:off x="2752666" y="2668729"/>
                  <a:ext cx="1457102" cy="1670870"/>
                </a:xfrm>
                <a:custGeom>
                  <a:avLst/>
                  <a:gdLst/>
                  <a:ahLst/>
                  <a:cxnLst/>
                  <a:rect l="l" t="t" r="r" b="b"/>
                  <a:pathLst>
                    <a:path w="1259839" h="1405254">
                      <a:moveTo>
                        <a:pt x="556132" y="0"/>
                      </a:moveTo>
                      <a:lnTo>
                        <a:pt x="604293" y="1620"/>
                      </a:lnTo>
                      <a:lnTo>
                        <a:pt x="651582" y="6414"/>
                      </a:lnTo>
                      <a:lnTo>
                        <a:pt x="697894" y="14274"/>
                      </a:lnTo>
                      <a:lnTo>
                        <a:pt x="743124" y="25098"/>
                      </a:lnTo>
                      <a:lnTo>
                        <a:pt x="787169" y="38780"/>
                      </a:lnTo>
                      <a:lnTo>
                        <a:pt x="829923" y="55215"/>
                      </a:lnTo>
                      <a:lnTo>
                        <a:pt x="871281" y="74299"/>
                      </a:lnTo>
                      <a:lnTo>
                        <a:pt x="911140" y="95927"/>
                      </a:lnTo>
                      <a:lnTo>
                        <a:pt x="949394" y="119994"/>
                      </a:lnTo>
                      <a:lnTo>
                        <a:pt x="985938" y="146397"/>
                      </a:lnTo>
                      <a:lnTo>
                        <a:pt x="1020669" y="175029"/>
                      </a:lnTo>
                      <a:lnTo>
                        <a:pt x="1053480" y="205787"/>
                      </a:lnTo>
                      <a:lnTo>
                        <a:pt x="1084269" y="238566"/>
                      </a:lnTo>
                      <a:lnTo>
                        <a:pt x="1112929" y="273261"/>
                      </a:lnTo>
                      <a:lnTo>
                        <a:pt x="1139356" y="309767"/>
                      </a:lnTo>
                      <a:lnTo>
                        <a:pt x="1163447" y="347980"/>
                      </a:lnTo>
                      <a:lnTo>
                        <a:pt x="1185094" y="387794"/>
                      </a:lnTo>
                      <a:lnTo>
                        <a:pt x="1204196" y="429107"/>
                      </a:lnTo>
                      <a:lnTo>
                        <a:pt x="1220645" y="471812"/>
                      </a:lnTo>
                      <a:lnTo>
                        <a:pt x="1234339" y="515805"/>
                      </a:lnTo>
                      <a:lnTo>
                        <a:pt x="1245172" y="560981"/>
                      </a:lnTo>
                      <a:lnTo>
                        <a:pt x="1253039" y="607236"/>
                      </a:lnTo>
                      <a:lnTo>
                        <a:pt x="1257836" y="654465"/>
                      </a:lnTo>
                      <a:lnTo>
                        <a:pt x="1259459" y="702563"/>
                      </a:lnTo>
                      <a:lnTo>
                        <a:pt x="1257836" y="750662"/>
                      </a:lnTo>
                      <a:lnTo>
                        <a:pt x="1253039" y="797891"/>
                      </a:lnTo>
                      <a:lnTo>
                        <a:pt x="1245172" y="844146"/>
                      </a:lnTo>
                      <a:lnTo>
                        <a:pt x="1234339" y="889322"/>
                      </a:lnTo>
                      <a:lnTo>
                        <a:pt x="1220645" y="933315"/>
                      </a:lnTo>
                      <a:lnTo>
                        <a:pt x="1204196" y="976020"/>
                      </a:lnTo>
                      <a:lnTo>
                        <a:pt x="1185094" y="1017333"/>
                      </a:lnTo>
                      <a:lnTo>
                        <a:pt x="1163447" y="1057147"/>
                      </a:lnTo>
                      <a:lnTo>
                        <a:pt x="1139356" y="1095360"/>
                      </a:lnTo>
                      <a:lnTo>
                        <a:pt x="1112929" y="1131866"/>
                      </a:lnTo>
                      <a:lnTo>
                        <a:pt x="1084269" y="1166561"/>
                      </a:lnTo>
                      <a:lnTo>
                        <a:pt x="1053480" y="1199340"/>
                      </a:lnTo>
                      <a:lnTo>
                        <a:pt x="1020669" y="1230098"/>
                      </a:lnTo>
                      <a:lnTo>
                        <a:pt x="985938" y="1258730"/>
                      </a:lnTo>
                      <a:lnTo>
                        <a:pt x="949394" y="1285133"/>
                      </a:lnTo>
                      <a:lnTo>
                        <a:pt x="911140" y="1309200"/>
                      </a:lnTo>
                      <a:lnTo>
                        <a:pt x="871281" y="1330828"/>
                      </a:lnTo>
                      <a:lnTo>
                        <a:pt x="829923" y="1349912"/>
                      </a:lnTo>
                      <a:lnTo>
                        <a:pt x="787169" y="1366347"/>
                      </a:lnTo>
                      <a:lnTo>
                        <a:pt x="743124" y="1380029"/>
                      </a:lnTo>
                      <a:lnTo>
                        <a:pt x="697894" y="1390853"/>
                      </a:lnTo>
                      <a:lnTo>
                        <a:pt x="651582" y="1398713"/>
                      </a:lnTo>
                      <a:lnTo>
                        <a:pt x="604293" y="1403507"/>
                      </a:lnTo>
                      <a:lnTo>
                        <a:pt x="556132" y="1405128"/>
                      </a:lnTo>
                      <a:lnTo>
                        <a:pt x="506172" y="1403355"/>
                      </a:lnTo>
                      <a:lnTo>
                        <a:pt x="456808" y="1398092"/>
                      </a:lnTo>
                      <a:lnTo>
                        <a:pt x="408205" y="1389418"/>
                      </a:lnTo>
                      <a:lnTo>
                        <a:pt x="360525" y="1377414"/>
                      </a:lnTo>
                      <a:lnTo>
                        <a:pt x="313933" y="1362159"/>
                      </a:lnTo>
                      <a:lnTo>
                        <a:pt x="268593" y="1343733"/>
                      </a:lnTo>
                      <a:lnTo>
                        <a:pt x="224667" y="1322217"/>
                      </a:lnTo>
                      <a:lnTo>
                        <a:pt x="182321" y="1297691"/>
                      </a:lnTo>
                      <a:lnTo>
                        <a:pt x="141717" y="1270235"/>
                      </a:lnTo>
                      <a:lnTo>
                        <a:pt x="103019" y="1239929"/>
                      </a:lnTo>
                      <a:lnTo>
                        <a:pt x="66391" y="1206853"/>
                      </a:lnTo>
                      <a:lnTo>
                        <a:pt x="31997" y="1171088"/>
                      </a:lnTo>
                      <a:lnTo>
                        <a:pt x="0" y="1132713"/>
                      </a:lnTo>
                    </a:path>
                  </a:pathLst>
                </a:custGeom>
                <a:ln w="15240">
                  <a:solidFill>
                    <a:schemeClr val="accent6"/>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223" name="object 18">
                  <a:extLst>
                    <a:ext uri="{FF2B5EF4-FFF2-40B4-BE49-F238E27FC236}">
                      <a16:creationId xmlns:a16="http://schemas.microsoft.com/office/drawing/2014/main" id="{FC5A49E3-941C-0D49-98CA-93097FB4982C}"/>
                    </a:ext>
                  </a:extLst>
                </p:cNvPr>
                <p:cNvSpPr/>
                <p:nvPr/>
              </p:nvSpPr>
              <p:spPr>
                <a:xfrm>
                  <a:off x="2656458" y="2744834"/>
                  <a:ext cx="1479134" cy="1519110"/>
                </a:xfrm>
                <a:custGeom>
                  <a:avLst/>
                  <a:gdLst/>
                  <a:ahLst/>
                  <a:cxnLst/>
                  <a:rect l="l" t="t" r="r" b="b"/>
                  <a:pathLst>
                    <a:path w="1278889" h="1277620">
                      <a:moveTo>
                        <a:pt x="639317" y="0"/>
                      </a:moveTo>
                      <a:lnTo>
                        <a:pt x="687027" y="1751"/>
                      </a:lnTo>
                      <a:lnTo>
                        <a:pt x="733785" y="6923"/>
                      </a:lnTo>
                      <a:lnTo>
                        <a:pt x="779468" y="15392"/>
                      </a:lnTo>
                      <a:lnTo>
                        <a:pt x="823952" y="27034"/>
                      </a:lnTo>
                      <a:lnTo>
                        <a:pt x="867112" y="41727"/>
                      </a:lnTo>
                      <a:lnTo>
                        <a:pt x="908827" y="59346"/>
                      </a:lnTo>
                      <a:lnTo>
                        <a:pt x="948971" y="79769"/>
                      </a:lnTo>
                      <a:lnTo>
                        <a:pt x="987422" y="102871"/>
                      </a:lnTo>
                      <a:lnTo>
                        <a:pt x="1024055" y="128530"/>
                      </a:lnTo>
                      <a:lnTo>
                        <a:pt x="1058747" y="156622"/>
                      </a:lnTo>
                      <a:lnTo>
                        <a:pt x="1091374" y="187023"/>
                      </a:lnTo>
                      <a:lnTo>
                        <a:pt x="1121813" y="219610"/>
                      </a:lnTo>
                      <a:lnTo>
                        <a:pt x="1149940" y="254260"/>
                      </a:lnTo>
                      <a:lnTo>
                        <a:pt x="1175631" y="290849"/>
                      </a:lnTo>
                      <a:lnTo>
                        <a:pt x="1198763" y="329253"/>
                      </a:lnTo>
                      <a:lnTo>
                        <a:pt x="1219212" y="369350"/>
                      </a:lnTo>
                      <a:lnTo>
                        <a:pt x="1236854" y="411016"/>
                      </a:lnTo>
                      <a:lnTo>
                        <a:pt x="1251565" y="454127"/>
                      </a:lnTo>
                      <a:lnTo>
                        <a:pt x="1263223" y="498560"/>
                      </a:lnTo>
                      <a:lnTo>
                        <a:pt x="1271703" y="544191"/>
                      </a:lnTo>
                      <a:lnTo>
                        <a:pt x="1276882" y="590898"/>
                      </a:lnTo>
                      <a:lnTo>
                        <a:pt x="1278636" y="638555"/>
                      </a:lnTo>
                      <a:lnTo>
                        <a:pt x="1276882" y="686213"/>
                      </a:lnTo>
                      <a:lnTo>
                        <a:pt x="1271703" y="732920"/>
                      </a:lnTo>
                      <a:lnTo>
                        <a:pt x="1263223" y="778551"/>
                      </a:lnTo>
                      <a:lnTo>
                        <a:pt x="1251565" y="822984"/>
                      </a:lnTo>
                      <a:lnTo>
                        <a:pt x="1236854" y="866095"/>
                      </a:lnTo>
                      <a:lnTo>
                        <a:pt x="1219212" y="907761"/>
                      </a:lnTo>
                      <a:lnTo>
                        <a:pt x="1198763" y="947858"/>
                      </a:lnTo>
                      <a:lnTo>
                        <a:pt x="1175631" y="986262"/>
                      </a:lnTo>
                      <a:lnTo>
                        <a:pt x="1149940" y="1022851"/>
                      </a:lnTo>
                      <a:lnTo>
                        <a:pt x="1121813" y="1057501"/>
                      </a:lnTo>
                      <a:lnTo>
                        <a:pt x="1091374" y="1090088"/>
                      </a:lnTo>
                      <a:lnTo>
                        <a:pt x="1058747" y="1120489"/>
                      </a:lnTo>
                      <a:lnTo>
                        <a:pt x="1024055" y="1148581"/>
                      </a:lnTo>
                      <a:lnTo>
                        <a:pt x="987422" y="1174240"/>
                      </a:lnTo>
                      <a:lnTo>
                        <a:pt x="948971" y="1197342"/>
                      </a:lnTo>
                      <a:lnTo>
                        <a:pt x="908827" y="1217765"/>
                      </a:lnTo>
                      <a:lnTo>
                        <a:pt x="867112" y="1235384"/>
                      </a:lnTo>
                      <a:lnTo>
                        <a:pt x="823952" y="1250077"/>
                      </a:lnTo>
                      <a:lnTo>
                        <a:pt x="779468" y="1261719"/>
                      </a:lnTo>
                      <a:lnTo>
                        <a:pt x="733785" y="1270188"/>
                      </a:lnTo>
                      <a:lnTo>
                        <a:pt x="687027" y="1275360"/>
                      </a:lnTo>
                      <a:lnTo>
                        <a:pt x="639317" y="1277112"/>
                      </a:lnTo>
                      <a:lnTo>
                        <a:pt x="591608" y="1275360"/>
                      </a:lnTo>
                      <a:lnTo>
                        <a:pt x="544850" y="1270188"/>
                      </a:lnTo>
                      <a:lnTo>
                        <a:pt x="499167" y="1261719"/>
                      </a:lnTo>
                      <a:lnTo>
                        <a:pt x="454683" y="1250077"/>
                      </a:lnTo>
                      <a:lnTo>
                        <a:pt x="411523" y="1235384"/>
                      </a:lnTo>
                      <a:lnTo>
                        <a:pt x="369808" y="1217765"/>
                      </a:lnTo>
                      <a:lnTo>
                        <a:pt x="329664" y="1197342"/>
                      </a:lnTo>
                      <a:lnTo>
                        <a:pt x="291213" y="1174240"/>
                      </a:lnTo>
                      <a:lnTo>
                        <a:pt x="254580" y="1148581"/>
                      </a:lnTo>
                      <a:lnTo>
                        <a:pt x="219888" y="1120489"/>
                      </a:lnTo>
                      <a:lnTo>
                        <a:pt x="187261" y="1090088"/>
                      </a:lnTo>
                      <a:lnTo>
                        <a:pt x="156822" y="1057501"/>
                      </a:lnTo>
                      <a:lnTo>
                        <a:pt x="128695" y="1022851"/>
                      </a:lnTo>
                      <a:lnTo>
                        <a:pt x="103004" y="986262"/>
                      </a:lnTo>
                      <a:lnTo>
                        <a:pt x="79872" y="947858"/>
                      </a:lnTo>
                      <a:lnTo>
                        <a:pt x="59423" y="907761"/>
                      </a:lnTo>
                      <a:lnTo>
                        <a:pt x="41781" y="866095"/>
                      </a:lnTo>
                      <a:lnTo>
                        <a:pt x="27070" y="822984"/>
                      </a:lnTo>
                      <a:lnTo>
                        <a:pt x="15412" y="778551"/>
                      </a:lnTo>
                      <a:lnTo>
                        <a:pt x="6932" y="732920"/>
                      </a:lnTo>
                      <a:lnTo>
                        <a:pt x="1753" y="686213"/>
                      </a:lnTo>
                      <a:lnTo>
                        <a:pt x="0" y="638555"/>
                      </a:lnTo>
                      <a:lnTo>
                        <a:pt x="2217" y="585401"/>
                      </a:lnTo>
                      <a:lnTo>
                        <a:pt x="8812" y="532886"/>
                      </a:lnTo>
                      <a:lnTo>
                        <a:pt x="19696" y="481266"/>
                      </a:lnTo>
                      <a:lnTo>
                        <a:pt x="34782" y="430799"/>
                      </a:lnTo>
                      <a:lnTo>
                        <a:pt x="53981" y="381744"/>
                      </a:lnTo>
                      <a:lnTo>
                        <a:pt x="77206" y="334357"/>
                      </a:lnTo>
                      <a:lnTo>
                        <a:pt x="104368" y="288895"/>
                      </a:lnTo>
                      <a:lnTo>
                        <a:pt x="135382" y="245617"/>
                      </a:lnTo>
                    </a:path>
                  </a:pathLst>
                </a:custGeom>
                <a:ln w="15240">
                  <a:solidFill>
                    <a:schemeClr val="accent6"/>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224" name="object 19">
                  <a:extLst>
                    <a:ext uri="{FF2B5EF4-FFF2-40B4-BE49-F238E27FC236}">
                      <a16:creationId xmlns:a16="http://schemas.microsoft.com/office/drawing/2014/main" id="{98DE30FA-86B2-124A-9D26-599511A1D524}"/>
                    </a:ext>
                  </a:extLst>
                </p:cNvPr>
                <p:cNvSpPr/>
                <p:nvPr/>
              </p:nvSpPr>
              <p:spPr>
                <a:xfrm>
                  <a:off x="3402046" y="2578126"/>
                  <a:ext cx="893797" cy="1287317"/>
                </a:xfrm>
                <a:custGeom>
                  <a:avLst/>
                  <a:gdLst/>
                  <a:ahLst/>
                  <a:cxnLst/>
                  <a:rect l="l" t="t" r="r" b="b"/>
                  <a:pathLst>
                    <a:path w="772795" h="1082675">
                      <a:moveTo>
                        <a:pt x="0" y="0"/>
                      </a:moveTo>
                      <a:lnTo>
                        <a:pt x="48863" y="1521"/>
                      </a:lnTo>
                      <a:lnTo>
                        <a:pt x="96919" y="6026"/>
                      </a:lnTo>
                      <a:lnTo>
                        <a:pt x="144077" y="13424"/>
                      </a:lnTo>
                      <a:lnTo>
                        <a:pt x="190246" y="23624"/>
                      </a:lnTo>
                      <a:lnTo>
                        <a:pt x="235337" y="36535"/>
                      </a:lnTo>
                      <a:lnTo>
                        <a:pt x="279258" y="52067"/>
                      </a:lnTo>
                      <a:lnTo>
                        <a:pt x="321919" y="70128"/>
                      </a:lnTo>
                      <a:lnTo>
                        <a:pt x="363229" y="90629"/>
                      </a:lnTo>
                      <a:lnTo>
                        <a:pt x="403098" y="113479"/>
                      </a:lnTo>
                      <a:lnTo>
                        <a:pt x="441436" y="138587"/>
                      </a:lnTo>
                      <a:lnTo>
                        <a:pt x="478151" y="165862"/>
                      </a:lnTo>
                      <a:lnTo>
                        <a:pt x="513154" y="195214"/>
                      </a:lnTo>
                      <a:lnTo>
                        <a:pt x="546354" y="226552"/>
                      </a:lnTo>
                      <a:lnTo>
                        <a:pt x="577659" y="259785"/>
                      </a:lnTo>
                      <a:lnTo>
                        <a:pt x="606981" y="294823"/>
                      </a:lnTo>
                      <a:lnTo>
                        <a:pt x="634228" y="331575"/>
                      </a:lnTo>
                      <a:lnTo>
                        <a:pt x="659309" y="369951"/>
                      </a:lnTo>
                      <a:lnTo>
                        <a:pt x="682135" y="409859"/>
                      </a:lnTo>
                      <a:lnTo>
                        <a:pt x="702614" y="451210"/>
                      </a:lnTo>
                      <a:lnTo>
                        <a:pt x="720657" y="493912"/>
                      </a:lnTo>
                      <a:lnTo>
                        <a:pt x="736172" y="537875"/>
                      </a:lnTo>
                      <a:lnTo>
                        <a:pt x="749069" y="583008"/>
                      </a:lnTo>
                      <a:lnTo>
                        <a:pt x="759257" y="629221"/>
                      </a:lnTo>
                      <a:lnTo>
                        <a:pt x="766647" y="676422"/>
                      </a:lnTo>
                      <a:lnTo>
                        <a:pt x="771147" y="724522"/>
                      </a:lnTo>
                      <a:lnTo>
                        <a:pt x="772668" y="773430"/>
                      </a:lnTo>
                      <a:lnTo>
                        <a:pt x="770853" y="826453"/>
                      </a:lnTo>
                      <a:lnTo>
                        <a:pt x="765433" y="879103"/>
                      </a:lnTo>
                      <a:lnTo>
                        <a:pt x="756443" y="931195"/>
                      </a:lnTo>
                      <a:lnTo>
                        <a:pt x="743918" y="982547"/>
                      </a:lnTo>
                      <a:lnTo>
                        <a:pt x="727894" y="1032974"/>
                      </a:lnTo>
                      <a:lnTo>
                        <a:pt x="708406" y="1082294"/>
                      </a:lnTo>
                    </a:path>
                  </a:pathLst>
                </a:custGeom>
                <a:ln w="15240">
                  <a:solidFill>
                    <a:schemeClr val="accent6"/>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225" name="object 41">
                  <a:extLst>
                    <a:ext uri="{FF2B5EF4-FFF2-40B4-BE49-F238E27FC236}">
                      <a16:creationId xmlns:a16="http://schemas.microsoft.com/office/drawing/2014/main" id="{448DCF6B-A445-EF43-A841-D6807B9378D0}"/>
                    </a:ext>
                  </a:extLst>
                </p:cNvPr>
                <p:cNvSpPr/>
                <p:nvPr/>
              </p:nvSpPr>
              <p:spPr>
                <a:xfrm>
                  <a:off x="2748995" y="2860737"/>
                  <a:ext cx="1308013" cy="1344699"/>
                </a:xfrm>
                <a:custGeom>
                  <a:avLst/>
                  <a:gdLst/>
                  <a:ahLst/>
                  <a:cxnLst/>
                  <a:rect l="l" t="t" r="r" b="b"/>
                  <a:pathLst>
                    <a:path w="1130935" h="1130935">
                      <a:moveTo>
                        <a:pt x="0" y="565404"/>
                      </a:moveTo>
                      <a:lnTo>
                        <a:pt x="2075" y="516614"/>
                      </a:lnTo>
                      <a:lnTo>
                        <a:pt x="8187" y="468978"/>
                      </a:lnTo>
                      <a:lnTo>
                        <a:pt x="18167" y="422665"/>
                      </a:lnTo>
                      <a:lnTo>
                        <a:pt x="31845" y="377844"/>
                      </a:lnTo>
                      <a:lnTo>
                        <a:pt x="49051" y="334686"/>
                      </a:lnTo>
                      <a:lnTo>
                        <a:pt x="69615" y="293360"/>
                      </a:lnTo>
                      <a:lnTo>
                        <a:pt x="93369" y="254034"/>
                      </a:lnTo>
                      <a:lnTo>
                        <a:pt x="120142" y="216881"/>
                      </a:lnTo>
                      <a:lnTo>
                        <a:pt x="149765" y="182067"/>
                      </a:lnTo>
                      <a:lnTo>
                        <a:pt x="182067" y="149765"/>
                      </a:lnTo>
                      <a:lnTo>
                        <a:pt x="216881" y="120142"/>
                      </a:lnTo>
                      <a:lnTo>
                        <a:pt x="254034" y="93369"/>
                      </a:lnTo>
                      <a:lnTo>
                        <a:pt x="293360" y="69615"/>
                      </a:lnTo>
                      <a:lnTo>
                        <a:pt x="334686" y="49051"/>
                      </a:lnTo>
                      <a:lnTo>
                        <a:pt x="377844" y="31845"/>
                      </a:lnTo>
                      <a:lnTo>
                        <a:pt x="422665" y="18167"/>
                      </a:lnTo>
                      <a:lnTo>
                        <a:pt x="468978" y="8187"/>
                      </a:lnTo>
                      <a:lnTo>
                        <a:pt x="516614" y="2075"/>
                      </a:lnTo>
                      <a:lnTo>
                        <a:pt x="565403" y="0"/>
                      </a:lnTo>
                      <a:lnTo>
                        <a:pt x="614193" y="2075"/>
                      </a:lnTo>
                      <a:lnTo>
                        <a:pt x="661829" y="8187"/>
                      </a:lnTo>
                      <a:lnTo>
                        <a:pt x="708142" y="18167"/>
                      </a:lnTo>
                      <a:lnTo>
                        <a:pt x="752963" y="31845"/>
                      </a:lnTo>
                      <a:lnTo>
                        <a:pt x="796121" y="49051"/>
                      </a:lnTo>
                      <a:lnTo>
                        <a:pt x="837447" y="69615"/>
                      </a:lnTo>
                      <a:lnTo>
                        <a:pt x="876773" y="93369"/>
                      </a:lnTo>
                      <a:lnTo>
                        <a:pt x="913926" y="120142"/>
                      </a:lnTo>
                      <a:lnTo>
                        <a:pt x="948740" y="149765"/>
                      </a:lnTo>
                      <a:lnTo>
                        <a:pt x="981042" y="182067"/>
                      </a:lnTo>
                      <a:lnTo>
                        <a:pt x="1010665" y="216881"/>
                      </a:lnTo>
                      <a:lnTo>
                        <a:pt x="1037438" y="254034"/>
                      </a:lnTo>
                      <a:lnTo>
                        <a:pt x="1061192" y="293360"/>
                      </a:lnTo>
                      <a:lnTo>
                        <a:pt x="1081756" y="334686"/>
                      </a:lnTo>
                      <a:lnTo>
                        <a:pt x="1098962" y="377844"/>
                      </a:lnTo>
                      <a:lnTo>
                        <a:pt x="1112640" y="422665"/>
                      </a:lnTo>
                      <a:lnTo>
                        <a:pt x="1122620" y="468978"/>
                      </a:lnTo>
                      <a:lnTo>
                        <a:pt x="1128732" y="516614"/>
                      </a:lnTo>
                      <a:lnTo>
                        <a:pt x="1130807" y="565404"/>
                      </a:lnTo>
                      <a:lnTo>
                        <a:pt x="1128732" y="614193"/>
                      </a:lnTo>
                      <a:lnTo>
                        <a:pt x="1122620" y="661829"/>
                      </a:lnTo>
                      <a:lnTo>
                        <a:pt x="1112640" y="708142"/>
                      </a:lnTo>
                      <a:lnTo>
                        <a:pt x="1098962" y="752963"/>
                      </a:lnTo>
                      <a:lnTo>
                        <a:pt x="1081756" y="796121"/>
                      </a:lnTo>
                      <a:lnTo>
                        <a:pt x="1061192" y="837447"/>
                      </a:lnTo>
                      <a:lnTo>
                        <a:pt x="1037438" y="876773"/>
                      </a:lnTo>
                      <a:lnTo>
                        <a:pt x="1010665" y="913926"/>
                      </a:lnTo>
                      <a:lnTo>
                        <a:pt x="981042" y="948740"/>
                      </a:lnTo>
                      <a:lnTo>
                        <a:pt x="948740" y="981042"/>
                      </a:lnTo>
                      <a:lnTo>
                        <a:pt x="913926" y="1010665"/>
                      </a:lnTo>
                      <a:lnTo>
                        <a:pt x="876773" y="1037438"/>
                      </a:lnTo>
                      <a:lnTo>
                        <a:pt x="837447" y="1061192"/>
                      </a:lnTo>
                      <a:lnTo>
                        <a:pt x="796121" y="1081756"/>
                      </a:lnTo>
                      <a:lnTo>
                        <a:pt x="752963" y="1098962"/>
                      </a:lnTo>
                      <a:lnTo>
                        <a:pt x="708142" y="1112640"/>
                      </a:lnTo>
                      <a:lnTo>
                        <a:pt x="661829" y="1122620"/>
                      </a:lnTo>
                      <a:lnTo>
                        <a:pt x="614193" y="1128732"/>
                      </a:lnTo>
                      <a:lnTo>
                        <a:pt x="565403" y="1130808"/>
                      </a:lnTo>
                      <a:lnTo>
                        <a:pt x="516614" y="1128732"/>
                      </a:lnTo>
                      <a:lnTo>
                        <a:pt x="468978" y="1122620"/>
                      </a:lnTo>
                      <a:lnTo>
                        <a:pt x="422665" y="1112640"/>
                      </a:lnTo>
                      <a:lnTo>
                        <a:pt x="377844" y="1098962"/>
                      </a:lnTo>
                      <a:lnTo>
                        <a:pt x="334686" y="1081756"/>
                      </a:lnTo>
                      <a:lnTo>
                        <a:pt x="293360" y="1061192"/>
                      </a:lnTo>
                      <a:lnTo>
                        <a:pt x="254034" y="1037438"/>
                      </a:lnTo>
                      <a:lnTo>
                        <a:pt x="216881" y="1010665"/>
                      </a:lnTo>
                      <a:lnTo>
                        <a:pt x="182067" y="981042"/>
                      </a:lnTo>
                      <a:lnTo>
                        <a:pt x="149765" y="948740"/>
                      </a:lnTo>
                      <a:lnTo>
                        <a:pt x="120142" y="913926"/>
                      </a:lnTo>
                      <a:lnTo>
                        <a:pt x="93369" y="876773"/>
                      </a:lnTo>
                      <a:lnTo>
                        <a:pt x="69615" y="837447"/>
                      </a:lnTo>
                      <a:lnTo>
                        <a:pt x="49051" y="796121"/>
                      </a:lnTo>
                      <a:lnTo>
                        <a:pt x="31845" y="752963"/>
                      </a:lnTo>
                      <a:lnTo>
                        <a:pt x="18167" y="708142"/>
                      </a:lnTo>
                      <a:lnTo>
                        <a:pt x="8187" y="661829"/>
                      </a:lnTo>
                      <a:lnTo>
                        <a:pt x="2075" y="614193"/>
                      </a:lnTo>
                      <a:lnTo>
                        <a:pt x="0" y="565404"/>
                      </a:lnTo>
                      <a:close/>
                    </a:path>
                  </a:pathLst>
                </a:custGeom>
                <a:ln w="19812">
                  <a:solidFill>
                    <a:schemeClr val="accent6"/>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grpSp>
        </p:grpSp>
        <p:grpSp>
          <p:nvGrpSpPr>
            <p:cNvPr id="6" name="Group 5">
              <a:extLst>
                <a:ext uri="{FF2B5EF4-FFF2-40B4-BE49-F238E27FC236}">
                  <a16:creationId xmlns:a16="http://schemas.microsoft.com/office/drawing/2014/main" id="{38F6CD4E-B1BA-1742-81A2-94D803E2643D}"/>
                </a:ext>
              </a:extLst>
            </p:cNvPr>
            <p:cNvGrpSpPr/>
            <p:nvPr/>
          </p:nvGrpSpPr>
          <p:grpSpPr>
            <a:xfrm>
              <a:off x="2624274" y="2670777"/>
              <a:ext cx="1449881" cy="1456109"/>
              <a:chOff x="2322646" y="2091024"/>
              <a:chExt cx="1449881" cy="1456109"/>
            </a:xfrm>
          </p:grpSpPr>
          <p:sp>
            <p:nvSpPr>
              <p:cNvPr id="226" name="Freeform 845">
                <a:extLst>
                  <a:ext uri="{FF2B5EF4-FFF2-40B4-BE49-F238E27FC236}">
                    <a16:creationId xmlns:a16="http://schemas.microsoft.com/office/drawing/2014/main" id="{3D4948E9-E9A9-8E42-9546-783236CE8877}"/>
                  </a:ext>
                </a:extLst>
              </p:cNvPr>
              <p:cNvSpPr>
                <a:spLocks noEditPoints="1"/>
              </p:cNvSpPr>
              <p:nvPr/>
            </p:nvSpPr>
            <p:spPr bwMode="auto">
              <a:xfrm>
                <a:off x="2764795" y="2491393"/>
                <a:ext cx="537368" cy="730265"/>
              </a:xfrm>
              <a:custGeom>
                <a:avLst/>
                <a:gdLst>
                  <a:gd name="T0" fmla="*/ 214 w 235"/>
                  <a:gd name="T1" fmla="*/ 258 h 320"/>
                  <a:gd name="T2" fmla="*/ 214 w 235"/>
                  <a:gd name="T3" fmla="*/ 181 h 320"/>
                  <a:gd name="T4" fmla="*/ 182 w 235"/>
                  <a:gd name="T5" fmla="*/ 149 h 320"/>
                  <a:gd name="T6" fmla="*/ 128 w 235"/>
                  <a:gd name="T7" fmla="*/ 149 h 320"/>
                  <a:gd name="T8" fmla="*/ 128 w 235"/>
                  <a:gd name="T9" fmla="*/ 62 h 320"/>
                  <a:gd name="T10" fmla="*/ 150 w 235"/>
                  <a:gd name="T11" fmla="*/ 32 h 320"/>
                  <a:gd name="T12" fmla="*/ 118 w 235"/>
                  <a:gd name="T13" fmla="*/ 0 h 320"/>
                  <a:gd name="T14" fmla="*/ 86 w 235"/>
                  <a:gd name="T15" fmla="*/ 32 h 320"/>
                  <a:gd name="T16" fmla="*/ 107 w 235"/>
                  <a:gd name="T17" fmla="*/ 62 h 320"/>
                  <a:gd name="T18" fmla="*/ 107 w 235"/>
                  <a:gd name="T19" fmla="*/ 149 h 320"/>
                  <a:gd name="T20" fmla="*/ 54 w 235"/>
                  <a:gd name="T21" fmla="*/ 149 h 320"/>
                  <a:gd name="T22" fmla="*/ 22 w 235"/>
                  <a:gd name="T23" fmla="*/ 181 h 320"/>
                  <a:gd name="T24" fmla="*/ 22 w 235"/>
                  <a:gd name="T25" fmla="*/ 258 h 320"/>
                  <a:gd name="T26" fmla="*/ 0 w 235"/>
                  <a:gd name="T27" fmla="*/ 288 h 320"/>
                  <a:gd name="T28" fmla="*/ 32 w 235"/>
                  <a:gd name="T29" fmla="*/ 320 h 320"/>
                  <a:gd name="T30" fmla="*/ 64 w 235"/>
                  <a:gd name="T31" fmla="*/ 288 h 320"/>
                  <a:gd name="T32" fmla="*/ 43 w 235"/>
                  <a:gd name="T33" fmla="*/ 258 h 320"/>
                  <a:gd name="T34" fmla="*/ 43 w 235"/>
                  <a:gd name="T35" fmla="*/ 181 h 320"/>
                  <a:gd name="T36" fmla="*/ 54 w 235"/>
                  <a:gd name="T37" fmla="*/ 170 h 320"/>
                  <a:gd name="T38" fmla="*/ 107 w 235"/>
                  <a:gd name="T39" fmla="*/ 170 h 320"/>
                  <a:gd name="T40" fmla="*/ 107 w 235"/>
                  <a:gd name="T41" fmla="*/ 258 h 320"/>
                  <a:gd name="T42" fmla="*/ 86 w 235"/>
                  <a:gd name="T43" fmla="*/ 288 h 320"/>
                  <a:gd name="T44" fmla="*/ 118 w 235"/>
                  <a:gd name="T45" fmla="*/ 320 h 320"/>
                  <a:gd name="T46" fmla="*/ 150 w 235"/>
                  <a:gd name="T47" fmla="*/ 288 h 320"/>
                  <a:gd name="T48" fmla="*/ 128 w 235"/>
                  <a:gd name="T49" fmla="*/ 258 h 320"/>
                  <a:gd name="T50" fmla="*/ 128 w 235"/>
                  <a:gd name="T51" fmla="*/ 170 h 320"/>
                  <a:gd name="T52" fmla="*/ 182 w 235"/>
                  <a:gd name="T53" fmla="*/ 170 h 320"/>
                  <a:gd name="T54" fmla="*/ 192 w 235"/>
                  <a:gd name="T55" fmla="*/ 181 h 320"/>
                  <a:gd name="T56" fmla="*/ 192 w 235"/>
                  <a:gd name="T57" fmla="*/ 258 h 320"/>
                  <a:gd name="T58" fmla="*/ 171 w 235"/>
                  <a:gd name="T59" fmla="*/ 288 h 320"/>
                  <a:gd name="T60" fmla="*/ 203 w 235"/>
                  <a:gd name="T61" fmla="*/ 320 h 320"/>
                  <a:gd name="T62" fmla="*/ 235 w 235"/>
                  <a:gd name="T63" fmla="*/ 288 h 320"/>
                  <a:gd name="T64" fmla="*/ 214 w 235"/>
                  <a:gd name="T65" fmla="*/ 258 h 320"/>
                  <a:gd name="T66" fmla="*/ 118 w 235"/>
                  <a:gd name="T67" fmla="*/ 21 h 320"/>
                  <a:gd name="T68" fmla="*/ 128 w 235"/>
                  <a:gd name="T69" fmla="*/ 32 h 320"/>
                  <a:gd name="T70" fmla="*/ 118 w 235"/>
                  <a:gd name="T71" fmla="*/ 42 h 320"/>
                  <a:gd name="T72" fmla="*/ 107 w 235"/>
                  <a:gd name="T73" fmla="*/ 32 h 320"/>
                  <a:gd name="T74" fmla="*/ 118 w 235"/>
                  <a:gd name="T75" fmla="*/ 21 h 320"/>
                  <a:gd name="T76" fmla="*/ 32 w 235"/>
                  <a:gd name="T77" fmla="*/ 298 h 320"/>
                  <a:gd name="T78" fmla="*/ 22 w 235"/>
                  <a:gd name="T79" fmla="*/ 288 h 320"/>
                  <a:gd name="T80" fmla="*/ 32 w 235"/>
                  <a:gd name="T81" fmla="*/ 277 h 320"/>
                  <a:gd name="T82" fmla="*/ 43 w 235"/>
                  <a:gd name="T83" fmla="*/ 288 h 320"/>
                  <a:gd name="T84" fmla="*/ 32 w 235"/>
                  <a:gd name="T85" fmla="*/ 298 h 320"/>
                  <a:gd name="T86" fmla="*/ 118 w 235"/>
                  <a:gd name="T87" fmla="*/ 298 h 320"/>
                  <a:gd name="T88" fmla="*/ 107 w 235"/>
                  <a:gd name="T89" fmla="*/ 288 h 320"/>
                  <a:gd name="T90" fmla="*/ 118 w 235"/>
                  <a:gd name="T91" fmla="*/ 277 h 320"/>
                  <a:gd name="T92" fmla="*/ 128 w 235"/>
                  <a:gd name="T93" fmla="*/ 288 h 320"/>
                  <a:gd name="T94" fmla="*/ 118 w 235"/>
                  <a:gd name="T95" fmla="*/ 298 h 320"/>
                  <a:gd name="T96" fmla="*/ 203 w 235"/>
                  <a:gd name="T97" fmla="*/ 298 h 320"/>
                  <a:gd name="T98" fmla="*/ 192 w 235"/>
                  <a:gd name="T99" fmla="*/ 288 h 320"/>
                  <a:gd name="T100" fmla="*/ 203 w 235"/>
                  <a:gd name="T101" fmla="*/ 277 h 320"/>
                  <a:gd name="T102" fmla="*/ 214 w 235"/>
                  <a:gd name="T103" fmla="*/ 288 h 320"/>
                  <a:gd name="T104" fmla="*/ 203 w 235"/>
                  <a:gd name="T105" fmla="*/ 29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5" h="320">
                    <a:moveTo>
                      <a:pt x="214" y="258"/>
                    </a:moveTo>
                    <a:cubicBezTo>
                      <a:pt x="214" y="181"/>
                      <a:pt x="214" y="181"/>
                      <a:pt x="214" y="181"/>
                    </a:cubicBezTo>
                    <a:cubicBezTo>
                      <a:pt x="214" y="158"/>
                      <a:pt x="195" y="149"/>
                      <a:pt x="182" y="149"/>
                    </a:cubicBezTo>
                    <a:cubicBezTo>
                      <a:pt x="128" y="149"/>
                      <a:pt x="128" y="149"/>
                      <a:pt x="128" y="149"/>
                    </a:cubicBezTo>
                    <a:cubicBezTo>
                      <a:pt x="128" y="62"/>
                      <a:pt x="128" y="62"/>
                      <a:pt x="128" y="62"/>
                    </a:cubicBezTo>
                    <a:cubicBezTo>
                      <a:pt x="141" y="57"/>
                      <a:pt x="150" y="46"/>
                      <a:pt x="150" y="32"/>
                    </a:cubicBezTo>
                    <a:cubicBezTo>
                      <a:pt x="150" y="14"/>
                      <a:pt x="135" y="0"/>
                      <a:pt x="118" y="0"/>
                    </a:cubicBezTo>
                    <a:cubicBezTo>
                      <a:pt x="100" y="0"/>
                      <a:pt x="86" y="14"/>
                      <a:pt x="86" y="32"/>
                    </a:cubicBezTo>
                    <a:cubicBezTo>
                      <a:pt x="86" y="46"/>
                      <a:pt x="95" y="57"/>
                      <a:pt x="107" y="62"/>
                    </a:cubicBezTo>
                    <a:cubicBezTo>
                      <a:pt x="107" y="149"/>
                      <a:pt x="107" y="149"/>
                      <a:pt x="107" y="149"/>
                    </a:cubicBezTo>
                    <a:cubicBezTo>
                      <a:pt x="54" y="149"/>
                      <a:pt x="54" y="149"/>
                      <a:pt x="54" y="149"/>
                    </a:cubicBezTo>
                    <a:cubicBezTo>
                      <a:pt x="31" y="149"/>
                      <a:pt x="22" y="168"/>
                      <a:pt x="22" y="181"/>
                    </a:cubicBezTo>
                    <a:cubicBezTo>
                      <a:pt x="22" y="258"/>
                      <a:pt x="22" y="258"/>
                      <a:pt x="22" y="258"/>
                    </a:cubicBezTo>
                    <a:cubicBezTo>
                      <a:pt x="9" y="262"/>
                      <a:pt x="0" y="274"/>
                      <a:pt x="0" y="288"/>
                    </a:cubicBezTo>
                    <a:cubicBezTo>
                      <a:pt x="0" y="305"/>
                      <a:pt x="15" y="320"/>
                      <a:pt x="32" y="320"/>
                    </a:cubicBezTo>
                    <a:cubicBezTo>
                      <a:pt x="50" y="320"/>
                      <a:pt x="64" y="305"/>
                      <a:pt x="64" y="288"/>
                    </a:cubicBezTo>
                    <a:cubicBezTo>
                      <a:pt x="64" y="274"/>
                      <a:pt x="55" y="262"/>
                      <a:pt x="43" y="258"/>
                    </a:cubicBezTo>
                    <a:cubicBezTo>
                      <a:pt x="43" y="181"/>
                      <a:pt x="43" y="181"/>
                      <a:pt x="43" y="181"/>
                    </a:cubicBezTo>
                    <a:cubicBezTo>
                      <a:pt x="43" y="179"/>
                      <a:pt x="44" y="170"/>
                      <a:pt x="54" y="170"/>
                    </a:cubicBezTo>
                    <a:cubicBezTo>
                      <a:pt x="107" y="170"/>
                      <a:pt x="107" y="170"/>
                      <a:pt x="107" y="170"/>
                    </a:cubicBezTo>
                    <a:cubicBezTo>
                      <a:pt x="107" y="258"/>
                      <a:pt x="107" y="258"/>
                      <a:pt x="107" y="258"/>
                    </a:cubicBezTo>
                    <a:cubicBezTo>
                      <a:pt x="95" y="262"/>
                      <a:pt x="86" y="274"/>
                      <a:pt x="86" y="288"/>
                    </a:cubicBezTo>
                    <a:cubicBezTo>
                      <a:pt x="86" y="305"/>
                      <a:pt x="100" y="320"/>
                      <a:pt x="118" y="320"/>
                    </a:cubicBezTo>
                    <a:cubicBezTo>
                      <a:pt x="135" y="320"/>
                      <a:pt x="150" y="305"/>
                      <a:pt x="150" y="288"/>
                    </a:cubicBezTo>
                    <a:cubicBezTo>
                      <a:pt x="150" y="274"/>
                      <a:pt x="141" y="262"/>
                      <a:pt x="128" y="258"/>
                    </a:cubicBezTo>
                    <a:cubicBezTo>
                      <a:pt x="128" y="170"/>
                      <a:pt x="128" y="170"/>
                      <a:pt x="128" y="170"/>
                    </a:cubicBezTo>
                    <a:cubicBezTo>
                      <a:pt x="182" y="170"/>
                      <a:pt x="182" y="170"/>
                      <a:pt x="182" y="170"/>
                    </a:cubicBezTo>
                    <a:cubicBezTo>
                      <a:pt x="186" y="170"/>
                      <a:pt x="192" y="172"/>
                      <a:pt x="192" y="181"/>
                    </a:cubicBezTo>
                    <a:cubicBezTo>
                      <a:pt x="192" y="258"/>
                      <a:pt x="192" y="258"/>
                      <a:pt x="192" y="258"/>
                    </a:cubicBezTo>
                    <a:cubicBezTo>
                      <a:pt x="180" y="262"/>
                      <a:pt x="171" y="274"/>
                      <a:pt x="171" y="288"/>
                    </a:cubicBezTo>
                    <a:cubicBezTo>
                      <a:pt x="171" y="305"/>
                      <a:pt x="185" y="320"/>
                      <a:pt x="203" y="320"/>
                    </a:cubicBezTo>
                    <a:cubicBezTo>
                      <a:pt x="221" y="320"/>
                      <a:pt x="235" y="305"/>
                      <a:pt x="235" y="288"/>
                    </a:cubicBezTo>
                    <a:cubicBezTo>
                      <a:pt x="235" y="274"/>
                      <a:pt x="226" y="262"/>
                      <a:pt x="214" y="258"/>
                    </a:cubicBezTo>
                    <a:close/>
                    <a:moveTo>
                      <a:pt x="118" y="21"/>
                    </a:moveTo>
                    <a:cubicBezTo>
                      <a:pt x="124" y="21"/>
                      <a:pt x="128" y="26"/>
                      <a:pt x="128" y="32"/>
                    </a:cubicBezTo>
                    <a:cubicBezTo>
                      <a:pt x="128" y="38"/>
                      <a:pt x="124" y="42"/>
                      <a:pt x="118" y="42"/>
                    </a:cubicBezTo>
                    <a:cubicBezTo>
                      <a:pt x="112" y="42"/>
                      <a:pt x="107" y="38"/>
                      <a:pt x="107" y="32"/>
                    </a:cubicBezTo>
                    <a:cubicBezTo>
                      <a:pt x="107" y="26"/>
                      <a:pt x="112" y="21"/>
                      <a:pt x="118" y="21"/>
                    </a:cubicBezTo>
                    <a:close/>
                    <a:moveTo>
                      <a:pt x="32" y="298"/>
                    </a:moveTo>
                    <a:cubicBezTo>
                      <a:pt x="26" y="298"/>
                      <a:pt x="22" y="294"/>
                      <a:pt x="22" y="288"/>
                    </a:cubicBezTo>
                    <a:cubicBezTo>
                      <a:pt x="22" y="282"/>
                      <a:pt x="26" y="277"/>
                      <a:pt x="32" y="277"/>
                    </a:cubicBezTo>
                    <a:cubicBezTo>
                      <a:pt x="38" y="277"/>
                      <a:pt x="43" y="282"/>
                      <a:pt x="43" y="288"/>
                    </a:cubicBezTo>
                    <a:cubicBezTo>
                      <a:pt x="43" y="294"/>
                      <a:pt x="38" y="298"/>
                      <a:pt x="32" y="298"/>
                    </a:cubicBezTo>
                    <a:close/>
                    <a:moveTo>
                      <a:pt x="118" y="298"/>
                    </a:moveTo>
                    <a:cubicBezTo>
                      <a:pt x="112" y="298"/>
                      <a:pt x="107" y="294"/>
                      <a:pt x="107" y="288"/>
                    </a:cubicBezTo>
                    <a:cubicBezTo>
                      <a:pt x="107" y="282"/>
                      <a:pt x="112" y="277"/>
                      <a:pt x="118" y="277"/>
                    </a:cubicBezTo>
                    <a:cubicBezTo>
                      <a:pt x="124" y="277"/>
                      <a:pt x="128" y="282"/>
                      <a:pt x="128" y="288"/>
                    </a:cubicBezTo>
                    <a:cubicBezTo>
                      <a:pt x="128" y="294"/>
                      <a:pt x="124" y="298"/>
                      <a:pt x="118" y="298"/>
                    </a:cubicBezTo>
                    <a:close/>
                    <a:moveTo>
                      <a:pt x="203" y="298"/>
                    </a:moveTo>
                    <a:cubicBezTo>
                      <a:pt x="197" y="298"/>
                      <a:pt x="192" y="294"/>
                      <a:pt x="192" y="288"/>
                    </a:cubicBezTo>
                    <a:cubicBezTo>
                      <a:pt x="192" y="282"/>
                      <a:pt x="197" y="277"/>
                      <a:pt x="203" y="277"/>
                    </a:cubicBezTo>
                    <a:cubicBezTo>
                      <a:pt x="209" y="277"/>
                      <a:pt x="214" y="282"/>
                      <a:pt x="214" y="288"/>
                    </a:cubicBezTo>
                    <a:cubicBezTo>
                      <a:pt x="214" y="294"/>
                      <a:pt x="209" y="298"/>
                      <a:pt x="203" y="298"/>
                    </a:cubicBezTo>
                    <a:close/>
                  </a:path>
                </a:pathLst>
              </a:custGeom>
              <a:solidFill>
                <a:srgbClr val="001F6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82" name="Group 81">
                <a:extLst>
                  <a:ext uri="{FF2B5EF4-FFF2-40B4-BE49-F238E27FC236}">
                    <a16:creationId xmlns:a16="http://schemas.microsoft.com/office/drawing/2014/main" id="{6F3A7D6B-F56C-8646-B91F-6C74EBB3AEF0}"/>
                  </a:ext>
                </a:extLst>
              </p:cNvPr>
              <p:cNvGrpSpPr/>
              <p:nvPr/>
            </p:nvGrpSpPr>
            <p:grpSpPr>
              <a:xfrm>
                <a:off x="2417341" y="2091024"/>
                <a:ext cx="1355186" cy="1456109"/>
                <a:chOff x="2656458" y="2578126"/>
                <a:chExt cx="1639385" cy="1761473"/>
              </a:xfrm>
            </p:grpSpPr>
            <p:sp>
              <p:nvSpPr>
                <p:cNvPr id="83" name="object 17">
                  <a:extLst>
                    <a:ext uri="{FF2B5EF4-FFF2-40B4-BE49-F238E27FC236}">
                      <a16:creationId xmlns:a16="http://schemas.microsoft.com/office/drawing/2014/main" id="{A5A25795-7EF5-2146-B561-F786D810DF60}"/>
                    </a:ext>
                  </a:extLst>
                </p:cNvPr>
                <p:cNvSpPr/>
                <p:nvPr/>
              </p:nvSpPr>
              <p:spPr>
                <a:xfrm>
                  <a:off x="2752666" y="2668729"/>
                  <a:ext cx="1457102" cy="1670870"/>
                </a:xfrm>
                <a:custGeom>
                  <a:avLst/>
                  <a:gdLst/>
                  <a:ahLst/>
                  <a:cxnLst/>
                  <a:rect l="l" t="t" r="r" b="b"/>
                  <a:pathLst>
                    <a:path w="1259839" h="1405254">
                      <a:moveTo>
                        <a:pt x="556132" y="0"/>
                      </a:moveTo>
                      <a:lnTo>
                        <a:pt x="604293" y="1620"/>
                      </a:lnTo>
                      <a:lnTo>
                        <a:pt x="651582" y="6414"/>
                      </a:lnTo>
                      <a:lnTo>
                        <a:pt x="697894" y="14274"/>
                      </a:lnTo>
                      <a:lnTo>
                        <a:pt x="743124" y="25098"/>
                      </a:lnTo>
                      <a:lnTo>
                        <a:pt x="787169" y="38780"/>
                      </a:lnTo>
                      <a:lnTo>
                        <a:pt x="829923" y="55215"/>
                      </a:lnTo>
                      <a:lnTo>
                        <a:pt x="871281" y="74299"/>
                      </a:lnTo>
                      <a:lnTo>
                        <a:pt x="911140" y="95927"/>
                      </a:lnTo>
                      <a:lnTo>
                        <a:pt x="949394" y="119994"/>
                      </a:lnTo>
                      <a:lnTo>
                        <a:pt x="985938" y="146397"/>
                      </a:lnTo>
                      <a:lnTo>
                        <a:pt x="1020669" y="175029"/>
                      </a:lnTo>
                      <a:lnTo>
                        <a:pt x="1053480" y="205787"/>
                      </a:lnTo>
                      <a:lnTo>
                        <a:pt x="1084269" y="238566"/>
                      </a:lnTo>
                      <a:lnTo>
                        <a:pt x="1112929" y="273261"/>
                      </a:lnTo>
                      <a:lnTo>
                        <a:pt x="1139356" y="309767"/>
                      </a:lnTo>
                      <a:lnTo>
                        <a:pt x="1163447" y="347980"/>
                      </a:lnTo>
                      <a:lnTo>
                        <a:pt x="1185094" y="387794"/>
                      </a:lnTo>
                      <a:lnTo>
                        <a:pt x="1204196" y="429107"/>
                      </a:lnTo>
                      <a:lnTo>
                        <a:pt x="1220645" y="471812"/>
                      </a:lnTo>
                      <a:lnTo>
                        <a:pt x="1234339" y="515805"/>
                      </a:lnTo>
                      <a:lnTo>
                        <a:pt x="1245172" y="560981"/>
                      </a:lnTo>
                      <a:lnTo>
                        <a:pt x="1253039" y="607236"/>
                      </a:lnTo>
                      <a:lnTo>
                        <a:pt x="1257836" y="654465"/>
                      </a:lnTo>
                      <a:lnTo>
                        <a:pt x="1259459" y="702563"/>
                      </a:lnTo>
                      <a:lnTo>
                        <a:pt x="1257836" y="750662"/>
                      </a:lnTo>
                      <a:lnTo>
                        <a:pt x="1253039" y="797891"/>
                      </a:lnTo>
                      <a:lnTo>
                        <a:pt x="1245172" y="844146"/>
                      </a:lnTo>
                      <a:lnTo>
                        <a:pt x="1234339" y="889322"/>
                      </a:lnTo>
                      <a:lnTo>
                        <a:pt x="1220645" y="933315"/>
                      </a:lnTo>
                      <a:lnTo>
                        <a:pt x="1204196" y="976020"/>
                      </a:lnTo>
                      <a:lnTo>
                        <a:pt x="1185094" y="1017333"/>
                      </a:lnTo>
                      <a:lnTo>
                        <a:pt x="1163447" y="1057147"/>
                      </a:lnTo>
                      <a:lnTo>
                        <a:pt x="1139356" y="1095360"/>
                      </a:lnTo>
                      <a:lnTo>
                        <a:pt x="1112929" y="1131866"/>
                      </a:lnTo>
                      <a:lnTo>
                        <a:pt x="1084269" y="1166561"/>
                      </a:lnTo>
                      <a:lnTo>
                        <a:pt x="1053480" y="1199340"/>
                      </a:lnTo>
                      <a:lnTo>
                        <a:pt x="1020669" y="1230098"/>
                      </a:lnTo>
                      <a:lnTo>
                        <a:pt x="985938" y="1258730"/>
                      </a:lnTo>
                      <a:lnTo>
                        <a:pt x="949394" y="1285133"/>
                      </a:lnTo>
                      <a:lnTo>
                        <a:pt x="911140" y="1309200"/>
                      </a:lnTo>
                      <a:lnTo>
                        <a:pt x="871281" y="1330828"/>
                      </a:lnTo>
                      <a:lnTo>
                        <a:pt x="829923" y="1349912"/>
                      </a:lnTo>
                      <a:lnTo>
                        <a:pt x="787169" y="1366347"/>
                      </a:lnTo>
                      <a:lnTo>
                        <a:pt x="743124" y="1380029"/>
                      </a:lnTo>
                      <a:lnTo>
                        <a:pt x="697894" y="1390853"/>
                      </a:lnTo>
                      <a:lnTo>
                        <a:pt x="651582" y="1398713"/>
                      </a:lnTo>
                      <a:lnTo>
                        <a:pt x="604293" y="1403507"/>
                      </a:lnTo>
                      <a:lnTo>
                        <a:pt x="556132" y="1405128"/>
                      </a:lnTo>
                      <a:lnTo>
                        <a:pt x="506172" y="1403355"/>
                      </a:lnTo>
                      <a:lnTo>
                        <a:pt x="456808" y="1398092"/>
                      </a:lnTo>
                      <a:lnTo>
                        <a:pt x="408205" y="1389418"/>
                      </a:lnTo>
                      <a:lnTo>
                        <a:pt x="360525" y="1377414"/>
                      </a:lnTo>
                      <a:lnTo>
                        <a:pt x="313933" y="1362159"/>
                      </a:lnTo>
                      <a:lnTo>
                        <a:pt x="268593" y="1343733"/>
                      </a:lnTo>
                      <a:lnTo>
                        <a:pt x="224667" y="1322217"/>
                      </a:lnTo>
                      <a:lnTo>
                        <a:pt x="182321" y="1297691"/>
                      </a:lnTo>
                      <a:lnTo>
                        <a:pt x="141717" y="1270235"/>
                      </a:lnTo>
                      <a:lnTo>
                        <a:pt x="103019" y="1239929"/>
                      </a:lnTo>
                      <a:lnTo>
                        <a:pt x="66391" y="1206853"/>
                      </a:lnTo>
                      <a:lnTo>
                        <a:pt x="31997" y="1171088"/>
                      </a:lnTo>
                      <a:lnTo>
                        <a:pt x="0" y="1132713"/>
                      </a:lnTo>
                    </a:path>
                  </a:pathLst>
                </a:custGeom>
                <a:ln w="15240">
                  <a:solidFill>
                    <a:srgbClr val="001F6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84" name="object 18">
                  <a:extLst>
                    <a:ext uri="{FF2B5EF4-FFF2-40B4-BE49-F238E27FC236}">
                      <a16:creationId xmlns:a16="http://schemas.microsoft.com/office/drawing/2014/main" id="{6B4B8D29-626D-534D-AABE-BDDBD9B61C89}"/>
                    </a:ext>
                  </a:extLst>
                </p:cNvPr>
                <p:cNvSpPr/>
                <p:nvPr/>
              </p:nvSpPr>
              <p:spPr>
                <a:xfrm>
                  <a:off x="2656458" y="2744834"/>
                  <a:ext cx="1479134" cy="1519110"/>
                </a:xfrm>
                <a:custGeom>
                  <a:avLst/>
                  <a:gdLst/>
                  <a:ahLst/>
                  <a:cxnLst/>
                  <a:rect l="l" t="t" r="r" b="b"/>
                  <a:pathLst>
                    <a:path w="1278889" h="1277620">
                      <a:moveTo>
                        <a:pt x="639317" y="0"/>
                      </a:moveTo>
                      <a:lnTo>
                        <a:pt x="687027" y="1751"/>
                      </a:lnTo>
                      <a:lnTo>
                        <a:pt x="733785" y="6923"/>
                      </a:lnTo>
                      <a:lnTo>
                        <a:pt x="779468" y="15392"/>
                      </a:lnTo>
                      <a:lnTo>
                        <a:pt x="823952" y="27034"/>
                      </a:lnTo>
                      <a:lnTo>
                        <a:pt x="867112" y="41727"/>
                      </a:lnTo>
                      <a:lnTo>
                        <a:pt x="908827" y="59346"/>
                      </a:lnTo>
                      <a:lnTo>
                        <a:pt x="948971" y="79769"/>
                      </a:lnTo>
                      <a:lnTo>
                        <a:pt x="987422" y="102871"/>
                      </a:lnTo>
                      <a:lnTo>
                        <a:pt x="1024055" y="128530"/>
                      </a:lnTo>
                      <a:lnTo>
                        <a:pt x="1058747" y="156622"/>
                      </a:lnTo>
                      <a:lnTo>
                        <a:pt x="1091374" y="187023"/>
                      </a:lnTo>
                      <a:lnTo>
                        <a:pt x="1121813" y="219610"/>
                      </a:lnTo>
                      <a:lnTo>
                        <a:pt x="1149940" y="254260"/>
                      </a:lnTo>
                      <a:lnTo>
                        <a:pt x="1175631" y="290849"/>
                      </a:lnTo>
                      <a:lnTo>
                        <a:pt x="1198763" y="329253"/>
                      </a:lnTo>
                      <a:lnTo>
                        <a:pt x="1219212" y="369350"/>
                      </a:lnTo>
                      <a:lnTo>
                        <a:pt x="1236854" y="411016"/>
                      </a:lnTo>
                      <a:lnTo>
                        <a:pt x="1251565" y="454127"/>
                      </a:lnTo>
                      <a:lnTo>
                        <a:pt x="1263223" y="498560"/>
                      </a:lnTo>
                      <a:lnTo>
                        <a:pt x="1271703" y="544191"/>
                      </a:lnTo>
                      <a:lnTo>
                        <a:pt x="1276882" y="590898"/>
                      </a:lnTo>
                      <a:lnTo>
                        <a:pt x="1278636" y="638555"/>
                      </a:lnTo>
                      <a:lnTo>
                        <a:pt x="1276882" y="686213"/>
                      </a:lnTo>
                      <a:lnTo>
                        <a:pt x="1271703" y="732920"/>
                      </a:lnTo>
                      <a:lnTo>
                        <a:pt x="1263223" y="778551"/>
                      </a:lnTo>
                      <a:lnTo>
                        <a:pt x="1251565" y="822984"/>
                      </a:lnTo>
                      <a:lnTo>
                        <a:pt x="1236854" y="866095"/>
                      </a:lnTo>
                      <a:lnTo>
                        <a:pt x="1219212" y="907761"/>
                      </a:lnTo>
                      <a:lnTo>
                        <a:pt x="1198763" y="947858"/>
                      </a:lnTo>
                      <a:lnTo>
                        <a:pt x="1175631" y="986262"/>
                      </a:lnTo>
                      <a:lnTo>
                        <a:pt x="1149940" y="1022851"/>
                      </a:lnTo>
                      <a:lnTo>
                        <a:pt x="1121813" y="1057501"/>
                      </a:lnTo>
                      <a:lnTo>
                        <a:pt x="1091374" y="1090088"/>
                      </a:lnTo>
                      <a:lnTo>
                        <a:pt x="1058747" y="1120489"/>
                      </a:lnTo>
                      <a:lnTo>
                        <a:pt x="1024055" y="1148581"/>
                      </a:lnTo>
                      <a:lnTo>
                        <a:pt x="987422" y="1174240"/>
                      </a:lnTo>
                      <a:lnTo>
                        <a:pt x="948971" y="1197342"/>
                      </a:lnTo>
                      <a:lnTo>
                        <a:pt x="908827" y="1217765"/>
                      </a:lnTo>
                      <a:lnTo>
                        <a:pt x="867112" y="1235384"/>
                      </a:lnTo>
                      <a:lnTo>
                        <a:pt x="823952" y="1250077"/>
                      </a:lnTo>
                      <a:lnTo>
                        <a:pt x="779468" y="1261719"/>
                      </a:lnTo>
                      <a:lnTo>
                        <a:pt x="733785" y="1270188"/>
                      </a:lnTo>
                      <a:lnTo>
                        <a:pt x="687027" y="1275360"/>
                      </a:lnTo>
                      <a:lnTo>
                        <a:pt x="639317" y="1277112"/>
                      </a:lnTo>
                      <a:lnTo>
                        <a:pt x="591608" y="1275360"/>
                      </a:lnTo>
                      <a:lnTo>
                        <a:pt x="544850" y="1270188"/>
                      </a:lnTo>
                      <a:lnTo>
                        <a:pt x="499167" y="1261719"/>
                      </a:lnTo>
                      <a:lnTo>
                        <a:pt x="454683" y="1250077"/>
                      </a:lnTo>
                      <a:lnTo>
                        <a:pt x="411523" y="1235384"/>
                      </a:lnTo>
                      <a:lnTo>
                        <a:pt x="369808" y="1217765"/>
                      </a:lnTo>
                      <a:lnTo>
                        <a:pt x="329664" y="1197342"/>
                      </a:lnTo>
                      <a:lnTo>
                        <a:pt x="291213" y="1174240"/>
                      </a:lnTo>
                      <a:lnTo>
                        <a:pt x="254580" y="1148581"/>
                      </a:lnTo>
                      <a:lnTo>
                        <a:pt x="219888" y="1120489"/>
                      </a:lnTo>
                      <a:lnTo>
                        <a:pt x="187261" y="1090088"/>
                      </a:lnTo>
                      <a:lnTo>
                        <a:pt x="156822" y="1057501"/>
                      </a:lnTo>
                      <a:lnTo>
                        <a:pt x="128695" y="1022851"/>
                      </a:lnTo>
                      <a:lnTo>
                        <a:pt x="103004" y="986262"/>
                      </a:lnTo>
                      <a:lnTo>
                        <a:pt x="79872" y="947858"/>
                      </a:lnTo>
                      <a:lnTo>
                        <a:pt x="59423" y="907761"/>
                      </a:lnTo>
                      <a:lnTo>
                        <a:pt x="41781" y="866095"/>
                      </a:lnTo>
                      <a:lnTo>
                        <a:pt x="27070" y="822984"/>
                      </a:lnTo>
                      <a:lnTo>
                        <a:pt x="15412" y="778551"/>
                      </a:lnTo>
                      <a:lnTo>
                        <a:pt x="6932" y="732920"/>
                      </a:lnTo>
                      <a:lnTo>
                        <a:pt x="1753" y="686213"/>
                      </a:lnTo>
                      <a:lnTo>
                        <a:pt x="0" y="638555"/>
                      </a:lnTo>
                      <a:lnTo>
                        <a:pt x="2217" y="585401"/>
                      </a:lnTo>
                      <a:lnTo>
                        <a:pt x="8812" y="532886"/>
                      </a:lnTo>
                      <a:lnTo>
                        <a:pt x="19696" y="481266"/>
                      </a:lnTo>
                      <a:lnTo>
                        <a:pt x="34782" y="430799"/>
                      </a:lnTo>
                      <a:lnTo>
                        <a:pt x="53981" y="381744"/>
                      </a:lnTo>
                      <a:lnTo>
                        <a:pt x="77206" y="334357"/>
                      </a:lnTo>
                      <a:lnTo>
                        <a:pt x="104368" y="288895"/>
                      </a:lnTo>
                      <a:lnTo>
                        <a:pt x="135382" y="245617"/>
                      </a:lnTo>
                    </a:path>
                  </a:pathLst>
                </a:custGeom>
                <a:ln w="15240">
                  <a:solidFill>
                    <a:srgbClr val="001F6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85" name="object 19">
                  <a:extLst>
                    <a:ext uri="{FF2B5EF4-FFF2-40B4-BE49-F238E27FC236}">
                      <a16:creationId xmlns:a16="http://schemas.microsoft.com/office/drawing/2014/main" id="{DAAA941D-9C18-C944-A8C9-366FB8110BD1}"/>
                    </a:ext>
                  </a:extLst>
                </p:cNvPr>
                <p:cNvSpPr/>
                <p:nvPr/>
              </p:nvSpPr>
              <p:spPr>
                <a:xfrm>
                  <a:off x="3402046" y="2578126"/>
                  <a:ext cx="893797" cy="1287317"/>
                </a:xfrm>
                <a:custGeom>
                  <a:avLst/>
                  <a:gdLst/>
                  <a:ahLst/>
                  <a:cxnLst/>
                  <a:rect l="l" t="t" r="r" b="b"/>
                  <a:pathLst>
                    <a:path w="772795" h="1082675">
                      <a:moveTo>
                        <a:pt x="0" y="0"/>
                      </a:moveTo>
                      <a:lnTo>
                        <a:pt x="48863" y="1521"/>
                      </a:lnTo>
                      <a:lnTo>
                        <a:pt x="96919" y="6026"/>
                      </a:lnTo>
                      <a:lnTo>
                        <a:pt x="144077" y="13424"/>
                      </a:lnTo>
                      <a:lnTo>
                        <a:pt x="190246" y="23624"/>
                      </a:lnTo>
                      <a:lnTo>
                        <a:pt x="235337" y="36535"/>
                      </a:lnTo>
                      <a:lnTo>
                        <a:pt x="279258" y="52067"/>
                      </a:lnTo>
                      <a:lnTo>
                        <a:pt x="321919" y="70128"/>
                      </a:lnTo>
                      <a:lnTo>
                        <a:pt x="363229" y="90629"/>
                      </a:lnTo>
                      <a:lnTo>
                        <a:pt x="403098" y="113479"/>
                      </a:lnTo>
                      <a:lnTo>
                        <a:pt x="441436" y="138587"/>
                      </a:lnTo>
                      <a:lnTo>
                        <a:pt x="478151" y="165862"/>
                      </a:lnTo>
                      <a:lnTo>
                        <a:pt x="513154" y="195214"/>
                      </a:lnTo>
                      <a:lnTo>
                        <a:pt x="546354" y="226552"/>
                      </a:lnTo>
                      <a:lnTo>
                        <a:pt x="577659" y="259785"/>
                      </a:lnTo>
                      <a:lnTo>
                        <a:pt x="606981" y="294823"/>
                      </a:lnTo>
                      <a:lnTo>
                        <a:pt x="634228" y="331575"/>
                      </a:lnTo>
                      <a:lnTo>
                        <a:pt x="659309" y="369951"/>
                      </a:lnTo>
                      <a:lnTo>
                        <a:pt x="682135" y="409859"/>
                      </a:lnTo>
                      <a:lnTo>
                        <a:pt x="702614" y="451210"/>
                      </a:lnTo>
                      <a:lnTo>
                        <a:pt x="720657" y="493912"/>
                      </a:lnTo>
                      <a:lnTo>
                        <a:pt x="736172" y="537875"/>
                      </a:lnTo>
                      <a:lnTo>
                        <a:pt x="749069" y="583008"/>
                      </a:lnTo>
                      <a:lnTo>
                        <a:pt x="759257" y="629221"/>
                      </a:lnTo>
                      <a:lnTo>
                        <a:pt x="766647" y="676422"/>
                      </a:lnTo>
                      <a:lnTo>
                        <a:pt x="771147" y="724522"/>
                      </a:lnTo>
                      <a:lnTo>
                        <a:pt x="772668" y="773430"/>
                      </a:lnTo>
                      <a:lnTo>
                        <a:pt x="770853" y="826453"/>
                      </a:lnTo>
                      <a:lnTo>
                        <a:pt x="765433" y="879103"/>
                      </a:lnTo>
                      <a:lnTo>
                        <a:pt x="756443" y="931195"/>
                      </a:lnTo>
                      <a:lnTo>
                        <a:pt x="743918" y="982547"/>
                      </a:lnTo>
                      <a:lnTo>
                        <a:pt x="727894" y="1032974"/>
                      </a:lnTo>
                      <a:lnTo>
                        <a:pt x="708406" y="1082294"/>
                      </a:lnTo>
                    </a:path>
                  </a:pathLst>
                </a:custGeom>
                <a:ln w="15240">
                  <a:solidFill>
                    <a:srgbClr val="001F6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86" name="object 41">
                  <a:extLst>
                    <a:ext uri="{FF2B5EF4-FFF2-40B4-BE49-F238E27FC236}">
                      <a16:creationId xmlns:a16="http://schemas.microsoft.com/office/drawing/2014/main" id="{D2307730-EA45-5844-AAF0-2DE6E7A154C8}"/>
                    </a:ext>
                  </a:extLst>
                </p:cNvPr>
                <p:cNvSpPr/>
                <p:nvPr/>
              </p:nvSpPr>
              <p:spPr>
                <a:xfrm>
                  <a:off x="2748995" y="2860737"/>
                  <a:ext cx="1308013" cy="1344699"/>
                </a:xfrm>
                <a:custGeom>
                  <a:avLst/>
                  <a:gdLst/>
                  <a:ahLst/>
                  <a:cxnLst/>
                  <a:rect l="l" t="t" r="r" b="b"/>
                  <a:pathLst>
                    <a:path w="1130935" h="1130935">
                      <a:moveTo>
                        <a:pt x="0" y="565404"/>
                      </a:moveTo>
                      <a:lnTo>
                        <a:pt x="2075" y="516614"/>
                      </a:lnTo>
                      <a:lnTo>
                        <a:pt x="8187" y="468978"/>
                      </a:lnTo>
                      <a:lnTo>
                        <a:pt x="18167" y="422665"/>
                      </a:lnTo>
                      <a:lnTo>
                        <a:pt x="31845" y="377844"/>
                      </a:lnTo>
                      <a:lnTo>
                        <a:pt x="49051" y="334686"/>
                      </a:lnTo>
                      <a:lnTo>
                        <a:pt x="69615" y="293360"/>
                      </a:lnTo>
                      <a:lnTo>
                        <a:pt x="93369" y="254034"/>
                      </a:lnTo>
                      <a:lnTo>
                        <a:pt x="120142" y="216881"/>
                      </a:lnTo>
                      <a:lnTo>
                        <a:pt x="149765" y="182067"/>
                      </a:lnTo>
                      <a:lnTo>
                        <a:pt x="182067" y="149765"/>
                      </a:lnTo>
                      <a:lnTo>
                        <a:pt x="216881" y="120142"/>
                      </a:lnTo>
                      <a:lnTo>
                        <a:pt x="254034" y="93369"/>
                      </a:lnTo>
                      <a:lnTo>
                        <a:pt x="293360" y="69615"/>
                      </a:lnTo>
                      <a:lnTo>
                        <a:pt x="334686" y="49051"/>
                      </a:lnTo>
                      <a:lnTo>
                        <a:pt x="377844" y="31845"/>
                      </a:lnTo>
                      <a:lnTo>
                        <a:pt x="422665" y="18167"/>
                      </a:lnTo>
                      <a:lnTo>
                        <a:pt x="468978" y="8187"/>
                      </a:lnTo>
                      <a:lnTo>
                        <a:pt x="516614" y="2075"/>
                      </a:lnTo>
                      <a:lnTo>
                        <a:pt x="565403" y="0"/>
                      </a:lnTo>
                      <a:lnTo>
                        <a:pt x="614193" y="2075"/>
                      </a:lnTo>
                      <a:lnTo>
                        <a:pt x="661829" y="8187"/>
                      </a:lnTo>
                      <a:lnTo>
                        <a:pt x="708142" y="18167"/>
                      </a:lnTo>
                      <a:lnTo>
                        <a:pt x="752963" y="31845"/>
                      </a:lnTo>
                      <a:lnTo>
                        <a:pt x="796121" y="49051"/>
                      </a:lnTo>
                      <a:lnTo>
                        <a:pt x="837447" y="69615"/>
                      </a:lnTo>
                      <a:lnTo>
                        <a:pt x="876773" y="93369"/>
                      </a:lnTo>
                      <a:lnTo>
                        <a:pt x="913926" y="120142"/>
                      </a:lnTo>
                      <a:lnTo>
                        <a:pt x="948740" y="149765"/>
                      </a:lnTo>
                      <a:lnTo>
                        <a:pt x="981042" y="182067"/>
                      </a:lnTo>
                      <a:lnTo>
                        <a:pt x="1010665" y="216881"/>
                      </a:lnTo>
                      <a:lnTo>
                        <a:pt x="1037438" y="254034"/>
                      </a:lnTo>
                      <a:lnTo>
                        <a:pt x="1061192" y="293360"/>
                      </a:lnTo>
                      <a:lnTo>
                        <a:pt x="1081756" y="334686"/>
                      </a:lnTo>
                      <a:lnTo>
                        <a:pt x="1098962" y="377844"/>
                      </a:lnTo>
                      <a:lnTo>
                        <a:pt x="1112640" y="422665"/>
                      </a:lnTo>
                      <a:lnTo>
                        <a:pt x="1122620" y="468978"/>
                      </a:lnTo>
                      <a:lnTo>
                        <a:pt x="1128732" y="516614"/>
                      </a:lnTo>
                      <a:lnTo>
                        <a:pt x="1130807" y="565404"/>
                      </a:lnTo>
                      <a:lnTo>
                        <a:pt x="1128732" y="614193"/>
                      </a:lnTo>
                      <a:lnTo>
                        <a:pt x="1122620" y="661829"/>
                      </a:lnTo>
                      <a:lnTo>
                        <a:pt x="1112640" y="708142"/>
                      </a:lnTo>
                      <a:lnTo>
                        <a:pt x="1098962" y="752963"/>
                      </a:lnTo>
                      <a:lnTo>
                        <a:pt x="1081756" y="796121"/>
                      </a:lnTo>
                      <a:lnTo>
                        <a:pt x="1061192" y="837447"/>
                      </a:lnTo>
                      <a:lnTo>
                        <a:pt x="1037438" y="876773"/>
                      </a:lnTo>
                      <a:lnTo>
                        <a:pt x="1010665" y="913926"/>
                      </a:lnTo>
                      <a:lnTo>
                        <a:pt x="981042" y="948740"/>
                      </a:lnTo>
                      <a:lnTo>
                        <a:pt x="948740" y="981042"/>
                      </a:lnTo>
                      <a:lnTo>
                        <a:pt x="913926" y="1010665"/>
                      </a:lnTo>
                      <a:lnTo>
                        <a:pt x="876773" y="1037438"/>
                      </a:lnTo>
                      <a:lnTo>
                        <a:pt x="837447" y="1061192"/>
                      </a:lnTo>
                      <a:lnTo>
                        <a:pt x="796121" y="1081756"/>
                      </a:lnTo>
                      <a:lnTo>
                        <a:pt x="752963" y="1098962"/>
                      </a:lnTo>
                      <a:lnTo>
                        <a:pt x="708142" y="1112640"/>
                      </a:lnTo>
                      <a:lnTo>
                        <a:pt x="661829" y="1122620"/>
                      </a:lnTo>
                      <a:lnTo>
                        <a:pt x="614193" y="1128732"/>
                      </a:lnTo>
                      <a:lnTo>
                        <a:pt x="565403" y="1130808"/>
                      </a:lnTo>
                      <a:lnTo>
                        <a:pt x="516614" y="1128732"/>
                      </a:lnTo>
                      <a:lnTo>
                        <a:pt x="468978" y="1122620"/>
                      </a:lnTo>
                      <a:lnTo>
                        <a:pt x="422665" y="1112640"/>
                      </a:lnTo>
                      <a:lnTo>
                        <a:pt x="377844" y="1098962"/>
                      </a:lnTo>
                      <a:lnTo>
                        <a:pt x="334686" y="1081756"/>
                      </a:lnTo>
                      <a:lnTo>
                        <a:pt x="293360" y="1061192"/>
                      </a:lnTo>
                      <a:lnTo>
                        <a:pt x="254034" y="1037438"/>
                      </a:lnTo>
                      <a:lnTo>
                        <a:pt x="216881" y="1010665"/>
                      </a:lnTo>
                      <a:lnTo>
                        <a:pt x="182067" y="981042"/>
                      </a:lnTo>
                      <a:lnTo>
                        <a:pt x="149765" y="948740"/>
                      </a:lnTo>
                      <a:lnTo>
                        <a:pt x="120142" y="913926"/>
                      </a:lnTo>
                      <a:lnTo>
                        <a:pt x="93369" y="876773"/>
                      </a:lnTo>
                      <a:lnTo>
                        <a:pt x="69615" y="837447"/>
                      </a:lnTo>
                      <a:lnTo>
                        <a:pt x="49051" y="796121"/>
                      </a:lnTo>
                      <a:lnTo>
                        <a:pt x="31845" y="752963"/>
                      </a:lnTo>
                      <a:lnTo>
                        <a:pt x="18167" y="708142"/>
                      </a:lnTo>
                      <a:lnTo>
                        <a:pt x="8187" y="661829"/>
                      </a:lnTo>
                      <a:lnTo>
                        <a:pt x="2075" y="614193"/>
                      </a:lnTo>
                      <a:lnTo>
                        <a:pt x="0" y="565404"/>
                      </a:lnTo>
                      <a:close/>
                    </a:path>
                  </a:pathLst>
                </a:custGeom>
                <a:ln w="19812">
                  <a:solidFill>
                    <a:srgbClr val="001F6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grpSp>
          <p:sp>
            <p:nvSpPr>
              <p:cNvPr id="116" name="TextBox 115">
                <a:extLst>
                  <a:ext uri="{FF2B5EF4-FFF2-40B4-BE49-F238E27FC236}">
                    <a16:creationId xmlns:a16="http://schemas.microsoft.com/office/drawing/2014/main" id="{B9041BB8-6A60-1540-804D-BECA0D504D8D}"/>
                  </a:ext>
                </a:extLst>
              </p:cNvPr>
              <p:cNvSpPr txBox="1"/>
              <p:nvPr/>
            </p:nvSpPr>
            <p:spPr>
              <a:xfrm>
                <a:off x="2322646" y="2120355"/>
                <a:ext cx="682852" cy="166839"/>
              </a:xfrm>
              <a:prstGeom prst="rect">
                <a:avLst/>
              </a:prstGeom>
              <a:noFill/>
            </p:spPr>
            <p:txBody>
              <a:bodyPr wrap="square" lIns="0" tIns="0" rIns="0" bIns="0" rtlCol="0">
                <a:spAutoFit/>
              </a:bodyPr>
              <a:lstStyle/>
              <a:p>
                <a:pPr algn="ctr">
                  <a:buSzPct val="100000"/>
                </a:pPr>
                <a:r>
                  <a:rPr lang="en-US" sz="1050" i="1" dirty="0">
                    <a:solidFill>
                      <a:srgbClr val="313131"/>
                    </a:solidFill>
                    <a:latin typeface="Verdana" panose="020B0604030504040204" pitchFamily="34" charset="0"/>
                    <a:ea typeface="Verdana" panose="020B0604030504040204" pitchFamily="34" charset="0"/>
                    <a:cs typeface="Verdana" panose="020B0604030504040204" pitchFamily="34" charset="0"/>
                  </a:rPr>
                  <a:t>BPMN</a:t>
                </a:r>
              </a:p>
            </p:txBody>
          </p:sp>
        </p:grpSp>
        <p:grpSp>
          <p:nvGrpSpPr>
            <p:cNvPr id="7" name="Group 6">
              <a:extLst>
                <a:ext uri="{FF2B5EF4-FFF2-40B4-BE49-F238E27FC236}">
                  <a16:creationId xmlns:a16="http://schemas.microsoft.com/office/drawing/2014/main" id="{C144F7CD-5184-4D48-992A-629C5A14C003}"/>
                </a:ext>
              </a:extLst>
            </p:cNvPr>
            <p:cNvGrpSpPr/>
            <p:nvPr/>
          </p:nvGrpSpPr>
          <p:grpSpPr>
            <a:xfrm>
              <a:off x="4098311" y="3782409"/>
              <a:ext cx="1887779" cy="1674025"/>
              <a:chOff x="3949168" y="3180865"/>
              <a:chExt cx="1887779" cy="1674025"/>
            </a:xfrm>
          </p:grpSpPr>
          <p:sp>
            <p:nvSpPr>
              <p:cNvPr id="219" name="Freeform 814">
                <a:extLst>
                  <a:ext uri="{FF2B5EF4-FFF2-40B4-BE49-F238E27FC236}">
                    <a16:creationId xmlns:a16="http://schemas.microsoft.com/office/drawing/2014/main" id="{10FBA8E5-A398-8A46-977A-1B102CEA95CB}"/>
                  </a:ext>
                </a:extLst>
              </p:cNvPr>
              <p:cNvSpPr>
                <a:spLocks noEditPoints="1"/>
              </p:cNvSpPr>
              <p:nvPr/>
            </p:nvSpPr>
            <p:spPr bwMode="auto">
              <a:xfrm>
                <a:off x="4749248" y="3837964"/>
                <a:ext cx="682653" cy="727248"/>
              </a:xfrm>
              <a:custGeom>
                <a:avLst/>
                <a:gdLst>
                  <a:gd name="T0" fmla="*/ 152 w 299"/>
                  <a:gd name="T1" fmla="*/ 320 h 320"/>
                  <a:gd name="T2" fmla="*/ 147 w 299"/>
                  <a:gd name="T3" fmla="*/ 320 h 320"/>
                  <a:gd name="T4" fmla="*/ 34 w 299"/>
                  <a:gd name="T5" fmla="*/ 235 h 320"/>
                  <a:gd name="T6" fmla="*/ 50 w 299"/>
                  <a:gd name="T7" fmla="*/ 97 h 320"/>
                  <a:gd name="T8" fmla="*/ 61 w 299"/>
                  <a:gd name="T9" fmla="*/ 92 h 320"/>
                  <a:gd name="T10" fmla="*/ 69 w 299"/>
                  <a:gd name="T11" fmla="*/ 101 h 320"/>
                  <a:gd name="T12" fmla="*/ 96 w 299"/>
                  <a:gd name="T13" fmla="*/ 157 h 320"/>
                  <a:gd name="T14" fmla="*/ 177 w 299"/>
                  <a:gd name="T15" fmla="*/ 1 h 320"/>
                  <a:gd name="T16" fmla="*/ 187 w 299"/>
                  <a:gd name="T17" fmla="*/ 3 h 320"/>
                  <a:gd name="T18" fmla="*/ 191 w 299"/>
                  <a:gd name="T19" fmla="*/ 13 h 320"/>
                  <a:gd name="T20" fmla="*/ 211 w 299"/>
                  <a:gd name="T21" fmla="*/ 137 h 320"/>
                  <a:gd name="T22" fmla="*/ 245 w 299"/>
                  <a:gd name="T23" fmla="*/ 70 h 320"/>
                  <a:gd name="T24" fmla="*/ 256 w 299"/>
                  <a:gd name="T25" fmla="*/ 68 h 320"/>
                  <a:gd name="T26" fmla="*/ 263 w 299"/>
                  <a:gd name="T27" fmla="*/ 77 h 320"/>
                  <a:gd name="T28" fmla="*/ 280 w 299"/>
                  <a:gd name="T29" fmla="*/ 137 h 320"/>
                  <a:gd name="T30" fmla="*/ 252 w 299"/>
                  <a:gd name="T31" fmla="*/ 278 h 320"/>
                  <a:gd name="T32" fmla="*/ 152 w 299"/>
                  <a:gd name="T33" fmla="*/ 320 h 320"/>
                  <a:gd name="T34" fmla="*/ 55 w 299"/>
                  <a:gd name="T35" fmla="*/ 130 h 320"/>
                  <a:gd name="T36" fmla="*/ 53 w 299"/>
                  <a:gd name="T37" fmla="*/ 225 h 320"/>
                  <a:gd name="T38" fmla="*/ 148 w 299"/>
                  <a:gd name="T39" fmla="*/ 298 h 320"/>
                  <a:gd name="T40" fmla="*/ 237 w 299"/>
                  <a:gd name="T41" fmla="*/ 262 h 320"/>
                  <a:gd name="T42" fmla="*/ 262 w 299"/>
                  <a:gd name="T43" fmla="*/ 148 h 320"/>
                  <a:gd name="T44" fmla="*/ 246 w 299"/>
                  <a:gd name="T45" fmla="*/ 105 h 320"/>
                  <a:gd name="T46" fmla="*/ 227 w 299"/>
                  <a:gd name="T47" fmla="*/ 164 h 320"/>
                  <a:gd name="T48" fmla="*/ 219 w 299"/>
                  <a:gd name="T49" fmla="*/ 172 h 320"/>
                  <a:gd name="T50" fmla="*/ 209 w 299"/>
                  <a:gd name="T51" fmla="*/ 169 h 320"/>
                  <a:gd name="T52" fmla="*/ 168 w 299"/>
                  <a:gd name="T53" fmla="*/ 28 h 320"/>
                  <a:gd name="T54" fmla="*/ 120 w 299"/>
                  <a:gd name="T55" fmla="*/ 177 h 320"/>
                  <a:gd name="T56" fmla="*/ 116 w 299"/>
                  <a:gd name="T57" fmla="*/ 187 h 320"/>
                  <a:gd name="T58" fmla="*/ 105 w 299"/>
                  <a:gd name="T59" fmla="*/ 189 h 320"/>
                  <a:gd name="T60" fmla="*/ 55 w 299"/>
                  <a:gd name="T61" fmla="*/ 13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9" h="320">
                    <a:moveTo>
                      <a:pt x="152" y="320"/>
                    </a:moveTo>
                    <a:cubicBezTo>
                      <a:pt x="150" y="320"/>
                      <a:pt x="148" y="320"/>
                      <a:pt x="147" y="320"/>
                    </a:cubicBezTo>
                    <a:cubicBezTo>
                      <a:pt x="111" y="318"/>
                      <a:pt x="62" y="291"/>
                      <a:pt x="34" y="235"/>
                    </a:cubicBezTo>
                    <a:cubicBezTo>
                      <a:pt x="0" y="169"/>
                      <a:pt x="38" y="115"/>
                      <a:pt x="50" y="97"/>
                    </a:cubicBezTo>
                    <a:cubicBezTo>
                      <a:pt x="52" y="93"/>
                      <a:pt x="57" y="91"/>
                      <a:pt x="61" y="92"/>
                    </a:cubicBezTo>
                    <a:cubicBezTo>
                      <a:pt x="65" y="93"/>
                      <a:pt x="69" y="97"/>
                      <a:pt x="69" y="101"/>
                    </a:cubicBezTo>
                    <a:cubicBezTo>
                      <a:pt x="69" y="102"/>
                      <a:pt x="75" y="136"/>
                      <a:pt x="96" y="157"/>
                    </a:cubicBezTo>
                    <a:cubicBezTo>
                      <a:pt x="93" y="115"/>
                      <a:pt x="97" y="30"/>
                      <a:pt x="177" y="1"/>
                    </a:cubicBezTo>
                    <a:cubicBezTo>
                      <a:pt x="180" y="0"/>
                      <a:pt x="184" y="0"/>
                      <a:pt x="187" y="3"/>
                    </a:cubicBezTo>
                    <a:cubicBezTo>
                      <a:pt x="190" y="5"/>
                      <a:pt x="191" y="9"/>
                      <a:pt x="191" y="13"/>
                    </a:cubicBezTo>
                    <a:cubicBezTo>
                      <a:pt x="191" y="13"/>
                      <a:pt x="180" y="84"/>
                      <a:pt x="211" y="137"/>
                    </a:cubicBezTo>
                    <a:cubicBezTo>
                      <a:pt x="217" y="116"/>
                      <a:pt x="228" y="87"/>
                      <a:pt x="245" y="70"/>
                    </a:cubicBezTo>
                    <a:cubicBezTo>
                      <a:pt x="248" y="67"/>
                      <a:pt x="252" y="66"/>
                      <a:pt x="256" y="68"/>
                    </a:cubicBezTo>
                    <a:cubicBezTo>
                      <a:pt x="260" y="69"/>
                      <a:pt x="263" y="73"/>
                      <a:pt x="263" y="77"/>
                    </a:cubicBezTo>
                    <a:cubicBezTo>
                      <a:pt x="263" y="77"/>
                      <a:pt x="266" y="111"/>
                      <a:pt x="280" y="137"/>
                    </a:cubicBezTo>
                    <a:cubicBezTo>
                      <a:pt x="299" y="170"/>
                      <a:pt x="289" y="243"/>
                      <a:pt x="252" y="278"/>
                    </a:cubicBezTo>
                    <a:cubicBezTo>
                      <a:pt x="214" y="313"/>
                      <a:pt x="175" y="320"/>
                      <a:pt x="152" y="320"/>
                    </a:cubicBezTo>
                    <a:close/>
                    <a:moveTo>
                      <a:pt x="55" y="130"/>
                    </a:moveTo>
                    <a:cubicBezTo>
                      <a:pt x="42" y="155"/>
                      <a:pt x="34" y="188"/>
                      <a:pt x="53" y="225"/>
                    </a:cubicBezTo>
                    <a:cubicBezTo>
                      <a:pt x="81" y="281"/>
                      <a:pt x="125" y="297"/>
                      <a:pt x="148" y="298"/>
                    </a:cubicBezTo>
                    <a:cubicBezTo>
                      <a:pt x="166" y="299"/>
                      <a:pt x="202" y="295"/>
                      <a:pt x="237" y="262"/>
                    </a:cubicBezTo>
                    <a:cubicBezTo>
                      <a:pt x="266" y="235"/>
                      <a:pt x="276" y="173"/>
                      <a:pt x="262" y="148"/>
                    </a:cubicBezTo>
                    <a:cubicBezTo>
                      <a:pt x="254" y="134"/>
                      <a:pt x="249" y="118"/>
                      <a:pt x="246" y="105"/>
                    </a:cubicBezTo>
                    <a:cubicBezTo>
                      <a:pt x="235" y="126"/>
                      <a:pt x="229" y="152"/>
                      <a:pt x="227" y="164"/>
                    </a:cubicBezTo>
                    <a:cubicBezTo>
                      <a:pt x="226" y="168"/>
                      <a:pt x="223" y="171"/>
                      <a:pt x="219" y="172"/>
                    </a:cubicBezTo>
                    <a:cubicBezTo>
                      <a:pt x="216" y="173"/>
                      <a:pt x="211" y="172"/>
                      <a:pt x="209" y="169"/>
                    </a:cubicBezTo>
                    <a:cubicBezTo>
                      <a:pt x="169" y="124"/>
                      <a:pt x="166" y="60"/>
                      <a:pt x="168" y="28"/>
                    </a:cubicBezTo>
                    <a:cubicBezTo>
                      <a:pt x="98" y="69"/>
                      <a:pt x="119" y="176"/>
                      <a:pt x="120" y="177"/>
                    </a:cubicBezTo>
                    <a:cubicBezTo>
                      <a:pt x="120" y="181"/>
                      <a:pt x="119" y="185"/>
                      <a:pt x="116" y="187"/>
                    </a:cubicBezTo>
                    <a:cubicBezTo>
                      <a:pt x="113" y="190"/>
                      <a:pt x="109" y="190"/>
                      <a:pt x="105" y="189"/>
                    </a:cubicBezTo>
                    <a:cubicBezTo>
                      <a:pt x="77" y="177"/>
                      <a:pt x="62" y="150"/>
                      <a:pt x="55" y="130"/>
                    </a:cubicBezTo>
                    <a:close/>
                  </a:path>
                </a:pathLst>
              </a:custGeom>
              <a:solidFill>
                <a:srgbClr val="0077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89" name="Group 88">
                <a:extLst>
                  <a:ext uri="{FF2B5EF4-FFF2-40B4-BE49-F238E27FC236}">
                    <a16:creationId xmlns:a16="http://schemas.microsoft.com/office/drawing/2014/main" id="{630AE17B-C316-E44F-AF49-68A9765F4785}"/>
                  </a:ext>
                </a:extLst>
              </p:cNvPr>
              <p:cNvGrpSpPr/>
              <p:nvPr/>
            </p:nvGrpSpPr>
            <p:grpSpPr>
              <a:xfrm>
                <a:off x="4481761" y="3398781"/>
                <a:ext cx="1355186" cy="1456109"/>
                <a:chOff x="2656458" y="2578126"/>
                <a:chExt cx="1639385" cy="1761473"/>
              </a:xfrm>
            </p:grpSpPr>
            <p:sp>
              <p:nvSpPr>
                <p:cNvPr id="90" name="object 17">
                  <a:extLst>
                    <a:ext uri="{FF2B5EF4-FFF2-40B4-BE49-F238E27FC236}">
                      <a16:creationId xmlns:a16="http://schemas.microsoft.com/office/drawing/2014/main" id="{5AEC908D-68E9-E84B-B23C-478FB2AD7CE1}"/>
                    </a:ext>
                  </a:extLst>
                </p:cNvPr>
                <p:cNvSpPr/>
                <p:nvPr/>
              </p:nvSpPr>
              <p:spPr>
                <a:xfrm>
                  <a:off x="2752666" y="2668729"/>
                  <a:ext cx="1457102" cy="1670870"/>
                </a:xfrm>
                <a:custGeom>
                  <a:avLst/>
                  <a:gdLst/>
                  <a:ahLst/>
                  <a:cxnLst/>
                  <a:rect l="l" t="t" r="r" b="b"/>
                  <a:pathLst>
                    <a:path w="1259839" h="1405254">
                      <a:moveTo>
                        <a:pt x="556132" y="0"/>
                      </a:moveTo>
                      <a:lnTo>
                        <a:pt x="604293" y="1620"/>
                      </a:lnTo>
                      <a:lnTo>
                        <a:pt x="651582" y="6414"/>
                      </a:lnTo>
                      <a:lnTo>
                        <a:pt x="697894" y="14274"/>
                      </a:lnTo>
                      <a:lnTo>
                        <a:pt x="743124" y="25098"/>
                      </a:lnTo>
                      <a:lnTo>
                        <a:pt x="787169" y="38780"/>
                      </a:lnTo>
                      <a:lnTo>
                        <a:pt x="829923" y="55215"/>
                      </a:lnTo>
                      <a:lnTo>
                        <a:pt x="871281" y="74299"/>
                      </a:lnTo>
                      <a:lnTo>
                        <a:pt x="911140" y="95927"/>
                      </a:lnTo>
                      <a:lnTo>
                        <a:pt x="949394" y="119994"/>
                      </a:lnTo>
                      <a:lnTo>
                        <a:pt x="985938" y="146397"/>
                      </a:lnTo>
                      <a:lnTo>
                        <a:pt x="1020669" y="175029"/>
                      </a:lnTo>
                      <a:lnTo>
                        <a:pt x="1053480" y="205787"/>
                      </a:lnTo>
                      <a:lnTo>
                        <a:pt x="1084269" y="238566"/>
                      </a:lnTo>
                      <a:lnTo>
                        <a:pt x="1112929" y="273261"/>
                      </a:lnTo>
                      <a:lnTo>
                        <a:pt x="1139356" y="309767"/>
                      </a:lnTo>
                      <a:lnTo>
                        <a:pt x="1163447" y="347980"/>
                      </a:lnTo>
                      <a:lnTo>
                        <a:pt x="1185094" y="387794"/>
                      </a:lnTo>
                      <a:lnTo>
                        <a:pt x="1204196" y="429107"/>
                      </a:lnTo>
                      <a:lnTo>
                        <a:pt x="1220645" y="471812"/>
                      </a:lnTo>
                      <a:lnTo>
                        <a:pt x="1234339" y="515805"/>
                      </a:lnTo>
                      <a:lnTo>
                        <a:pt x="1245172" y="560981"/>
                      </a:lnTo>
                      <a:lnTo>
                        <a:pt x="1253039" y="607236"/>
                      </a:lnTo>
                      <a:lnTo>
                        <a:pt x="1257836" y="654465"/>
                      </a:lnTo>
                      <a:lnTo>
                        <a:pt x="1259459" y="702563"/>
                      </a:lnTo>
                      <a:lnTo>
                        <a:pt x="1257836" y="750662"/>
                      </a:lnTo>
                      <a:lnTo>
                        <a:pt x="1253039" y="797891"/>
                      </a:lnTo>
                      <a:lnTo>
                        <a:pt x="1245172" y="844146"/>
                      </a:lnTo>
                      <a:lnTo>
                        <a:pt x="1234339" y="889322"/>
                      </a:lnTo>
                      <a:lnTo>
                        <a:pt x="1220645" y="933315"/>
                      </a:lnTo>
                      <a:lnTo>
                        <a:pt x="1204196" y="976020"/>
                      </a:lnTo>
                      <a:lnTo>
                        <a:pt x="1185094" y="1017333"/>
                      </a:lnTo>
                      <a:lnTo>
                        <a:pt x="1163447" y="1057147"/>
                      </a:lnTo>
                      <a:lnTo>
                        <a:pt x="1139356" y="1095360"/>
                      </a:lnTo>
                      <a:lnTo>
                        <a:pt x="1112929" y="1131866"/>
                      </a:lnTo>
                      <a:lnTo>
                        <a:pt x="1084269" y="1166561"/>
                      </a:lnTo>
                      <a:lnTo>
                        <a:pt x="1053480" y="1199340"/>
                      </a:lnTo>
                      <a:lnTo>
                        <a:pt x="1020669" y="1230098"/>
                      </a:lnTo>
                      <a:lnTo>
                        <a:pt x="985938" y="1258730"/>
                      </a:lnTo>
                      <a:lnTo>
                        <a:pt x="949394" y="1285133"/>
                      </a:lnTo>
                      <a:lnTo>
                        <a:pt x="911140" y="1309200"/>
                      </a:lnTo>
                      <a:lnTo>
                        <a:pt x="871281" y="1330828"/>
                      </a:lnTo>
                      <a:lnTo>
                        <a:pt x="829923" y="1349912"/>
                      </a:lnTo>
                      <a:lnTo>
                        <a:pt x="787169" y="1366347"/>
                      </a:lnTo>
                      <a:lnTo>
                        <a:pt x="743124" y="1380029"/>
                      </a:lnTo>
                      <a:lnTo>
                        <a:pt x="697894" y="1390853"/>
                      </a:lnTo>
                      <a:lnTo>
                        <a:pt x="651582" y="1398713"/>
                      </a:lnTo>
                      <a:lnTo>
                        <a:pt x="604293" y="1403507"/>
                      </a:lnTo>
                      <a:lnTo>
                        <a:pt x="556132" y="1405128"/>
                      </a:lnTo>
                      <a:lnTo>
                        <a:pt x="506172" y="1403355"/>
                      </a:lnTo>
                      <a:lnTo>
                        <a:pt x="456808" y="1398092"/>
                      </a:lnTo>
                      <a:lnTo>
                        <a:pt x="408205" y="1389418"/>
                      </a:lnTo>
                      <a:lnTo>
                        <a:pt x="360525" y="1377414"/>
                      </a:lnTo>
                      <a:lnTo>
                        <a:pt x="313933" y="1362159"/>
                      </a:lnTo>
                      <a:lnTo>
                        <a:pt x="268593" y="1343733"/>
                      </a:lnTo>
                      <a:lnTo>
                        <a:pt x="224667" y="1322217"/>
                      </a:lnTo>
                      <a:lnTo>
                        <a:pt x="182321" y="1297691"/>
                      </a:lnTo>
                      <a:lnTo>
                        <a:pt x="141717" y="1270235"/>
                      </a:lnTo>
                      <a:lnTo>
                        <a:pt x="103019" y="1239929"/>
                      </a:lnTo>
                      <a:lnTo>
                        <a:pt x="66391" y="1206853"/>
                      </a:lnTo>
                      <a:lnTo>
                        <a:pt x="31997" y="1171088"/>
                      </a:lnTo>
                      <a:lnTo>
                        <a:pt x="0" y="1132713"/>
                      </a:lnTo>
                    </a:path>
                  </a:pathLst>
                </a:custGeom>
                <a:ln w="15240">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92" name="object 18">
                  <a:extLst>
                    <a:ext uri="{FF2B5EF4-FFF2-40B4-BE49-F238E27FC236}">
                      <a16:creationId xmlns:a16="http://schemas.microsoft.com/office/drawing/2014/main" id="{ED38370B-B8E2-274D-A6B6-7989EB2D4470}"/>
                    </a:ext>
                  </a:extLst>
                </p:cNvPr>
                <p:cNvSpPr/>
                <p:nvPr/>
              </p:nvSpPr>
              <p:spPr>
                <a:xfrm>
                  <a:off x="2656458" y="2744834"/>
                  <a:ext cx="1479134" cy="1519110"/>
                </a:xfrm>
                <a:custGeom>
                  <a:avLst/>
                  <a:gdLst/>
                  <a:ahLst/>
                  <a:cxnLst/>
                  <a:rect l="l" t="t" r="r" b="b"/>
                  <a:pathLst>
                    <a:path w="1278889" h="1277620">
                      <a:moveTo>
                        <a:pt x="639317" y="0"/>
                      </a:moveTo>
                      <a:lnTo>
                        <a:pt x="687027" y="1751"/>
                      </a:lnTo>
                      <a:lnTo>
                        <a:pt x="733785" y="6923"/>
                      </a:lnTo>
                      <a:lnTo>
                        <a:pt x="779468" y="15392"/>
                      </a:lnTo>
                      <a:lnTo>
                        <a:pt x="823952" y="27034"/>
                      </a:lnTo>
                      <a:lnTo>
                        <a:pt x="867112" y="41727"/>
                      </a:lnTo>
                      <a:lnTo>
                        <a:pt x="908827" y="59346"/>
                      </a:lnTo>
                      <a:lnTo>
                        <a:pt x="948971" y="79769"/>
                      </a:lnTo>
                      <a:lnTo>
                        <a:pt x="987422" y="102871"/>
                      </a:lnTo>
                      <a:lnTo>
                        <a:pt x="1024055" y="128530"/>
                      </a:lnTo>
                      <a:lnTo>
                        <a:pt x="1058747" y="156622"/>
                      </a:lnTo>
                      <a:lnTo>
                        <a:pt x="1091374" y="187023"/>
                      </a:lnTo>
                      <a:lnTo>
                        <a:pt x="1121813" y="219610"/>
                      </a:lnTo>
                      <a:lnTo>
                        <a:pt x="1149940" y="254260"/>
                      </a:lnTo>
                      <a:lnTo>
                        <a:pt x="1175631" y="290849"/>
                      </a:lnTo>
                      <a:lnTo>
                        <a:pt x="1198763" y="329253"/>
                      </a:lnTo>
                      <a:lnTo>
                        <a:pt x="1219212" y="369350"/>
                      </a:lnTo>
                      <a:lnTo>
                        <a:pt x="1236854" y="411016"/>
                      </a:lnTo>
                      <a:lnTo>
                        <a:pt x="1251565" y="454127"/>
                      </a:lnTo>
                      <a:lnTo>
                        <a:pt x="1263223" y="498560"/>
                      </a:lnTo>
                      <a:lnTo>
                        <a:pt x="1271703" y="544191"/>
                      </a:lnTo>
                      <a:lnTo>
                        <a:pt x="1276882" y="590898"/>
                      </a:lnTo>
                      <a:lnTo>
                        <a:pt x="1278636" y="638555"/>
                      </a:lnTo>
                      <a:lnTo>
                        <a:pt x="1276882" y="686213"/>
                      </a:lnTo>
                      <a:lnTo>
                        <a:pt x="1271703" y="732920"/>
                      </a:lnTo>
                      <a:lnTo>
                        <a:pt x="1263223" y="778551"/>
                      </a:lnTo>
                      <a:lnTo>
                        <a:pt x="1251565" y="822984"/>
                      </a:lnTo>
                      <a:lnTo>
                        <a:pt x="1236854" y="866095"/>
                      </a:lnTo>
                      <a:lnTo>
                        <a:pt x="1219212" y="907761"/>
                      </a:lnTo>
                      <a:lnTo>
                        <a:pt x="1198763" y="947858"/>
                      </a:lnTo>
                      <a:lnTo>
                        <a:pt x="1175631" y="986262"/>
                      </a:lnTo>
                      <a:lnTo>
                        <a:pt x="1149940" y="1022851"/>
                      </a:lnTo>
                      <a:lnTo>
                        <a:pt x="1121813" y="1057501"/>
                      </a:lnTo>
                      <a:lnTo>
                        <a:pt x="1091374" y="1090088"/>
                      </a:lnTo>
                      <a:lnTo>
                        <a:pt x="1058747" y="1120489"/>
                      </a:lnTo>
                      <a:lnTo>
                        <a:pt x="1024055" y="1148581"/>
                      </a:lnTo>
                      <a:lnTo>
                        <a:pt x="987422" y="1174240"/>
                      </a:lnTo>
                      <a:lnTo>
                        <a:pt x="948971" y="1197342"/>
                      </a:lnTo>
                      <a:lnTo>
                        <a:pt x="908827" y="1217765"/>
                      </a:lnTo>
                      <a:lnTo>
                        <a:pt x="867112" y="1235384"/>
                      </a:lnTo>
                      <a:lnTo>
                        <a:pt x="823952" y="1250077"/>
                      </a:lnTo>
                      <a:lnTo>
                        <a:pt x="779468" y="1261719"/>
                      </a:lnTo>
                      <a:lnTo>
                        <a:pt x="733785" y="1270188"/>
                      </a:lnTo>
                      <a:lnTo>
                        <a:pt x="687027" y="1275360"/>
                      </a:lnTo>
                      <a:lnTo>
                        <a:pt x="639317" y="1277112"/>
                      </a:lnTo>
                      <a:lnTo>
                        <a:pt x="591608" y="1275360"/>
                      </a:lnTo>
                      <a:lnTo>
                        <a:pt x="544850" y="1270188"/>
                      </a:lnTo>
                      <a:lnTo>
                        <a:pt x="499167" y="1261719"/>
                      </a:lnTo>
                      <a:lnTo>
                        <a:pt x="454683" y="1250077"/>
                      </a:lnTo>
                      <a:lnTo>
                        <a:pt x="411523" y="1235384"/>
                      </a:lnTo>
                      <a:lnTo>
                        <a:pt x="369808" y="1217765"/>
                      </a:lnTo>
                      <a:lnTo>
                        <a:pt x="329664" y="1197342"/>
                      </a:lnTo>
                      <a:lnTo>
                        <a:pt x="291213" y="1174240"/>
                      </a:lnTo>
                      <a:lnTo>
                        <a:pt x="254580" y="1148581"/>
                      </a:lnTo>
                      <a:lnTo>
                        <a:pt x="219888" y="1120489"/>
                      </a:lnTo>
                      <a:lnTo>
                        <a:pt x="187261" y="1090088"/>
                      </a:lnTo>
                      <a:lnTo>
                        <a:pt x="156822" y="1057501"/>
                      </a:lnTo>
                      <a:lnTo>
                        <a:pt x="128695" y="1022851"/>
                      </a:lnTo>
                      <a:lnTo>
                        <a:pt x="103004" y="986262"/>
                      </a:lnTo>
                      <a:lnTo>
                        <a:pt x="79872" y="947858"/>
                      </a:lnTo>
                      <a:lnTo>
                        <a:pt x="59423" y="907761"/>
                      </a:lnTo>
                      <a:lnTo>
                        <a:pt x="41781" y="866095"/>
                      </a:lnTo>
                      <a:lnTo>
                        <a:pt x="27070" y="822984"/>
                      </a:lnTo>
                      <a:lnTo>
                        <a:pt x="15412" y="778551"/>
                      </a:lnTo>
                      <a:lnTo>
                        <a:pt x="6932" y="732920"/>
                      </a:lnTo>
                      <a:lnTo>
                        <a:pt x="1753" y="686213"/>
                      </a:lnTo>
                      <a:lnTo>
                        <a:pt x="0" y="638555"/>
                      </a:lnTo>
                      <a:lnTo>
                        <a:pt x="2217" y="585401"/>
                      </a:lnTo>
                      <a:lnTo>
                        <a:pt x="8812" y="532886"/>
                      </a:lnTo>
                      <a:lnTo>
                        <a:pt x="19696" y="481266"/>
                      </a:lnTo>
                      <a:lnTo>
                        <a:pt x="34782" y="430799"/>
                      </a:lnTo>
                      <a:lnTo>
                        <a:pt x="53981" y="381744"/>
                      </a:lnTo>
                      <a:lnTo>
                        <a:pt x="77206" y="334357"/>
                      </a:lnTo>
                      <a:lnTo>
                        <a:pt x="104368" y="288895"/>
                      </a:lnTo>
                      <a:lnTo>
                        <a:pt x="135382" y="245617"/>
                      </a:lnTo>
                    </a:path>
                  </a:pathLst>
                </a:custGeom>
                <a:ln w="15240">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94" name="object 19">
                  <a:extLst>
                    <a:ext uri="{FF2B5EF4-FFF2-40B4-BE49-F238E27FC236}">
                      <a16:creationId xmlns:a16="http://schemas.microsoft.com/office/drawing/2014/main" id="{812D3021-3425-284B-B968-C409C9CF27C4}"/>
                    </a:ext>
                  </a:extLst>
                </p:cNvPr>
                <p:cNvSpPr/>
                <p:nvPr/>
              </p:nvSpPr>
              <p:spPr>
                <a:xfrm>
                  <a:off x="3402046" y="2578126"/>
                  <a:ext cx="893797" cy="1287317"/>
                </a:xfrm>
                <a:custGeom>
                  <a:avLst/>
                  <a:gdLst/>
                  <a:ahLst/>
                  <a:cxnLst/>
                  <a:rect l="l" t="t" r="r" b="b"/>
                  <a:pathLst>
                    <a:path w="772795" h="1082675">
                      <a:moveTo>
                        <a:pt x="0" y="0"/>
                      </a:moveTo>
                      <a:lnTo>
                        <a:pt x="48863" y="1521"/>
                      </a:lnTo>
                      <a:lnTo>
                        <a:pt x="96919" y="6026"/>
                      </a:lnTo>
                      <a:lnTo>
                        <a:pt x="144077" y="13424"/>
                      </a:lnTo>
                      <a:lnTo>
                        <a:pt x="190246" y="23624"/>
                      </a:lnTo>
                      <a:lnTo>
                        <a:pt x="235337" y="36535"/>
                      </a:lnTo>
                      <a:lnTo>
                        <a:pt x="279258" y="52067"/>
                      </a:lnTo>
                      <a:lnTo>
                        <a:pt x="321919" y="70128"/>
                      </a:lnTo>
                      <a:lnTo>
                        <a:pt x="363229" y="90629"/>
                      </a:lnTo>
                      <a:lnTo>
                        <a:pt x="403098" y="113479"/>
                      </a:lnTo>
                      <a:lnTo>
                        <a:pt x="441436" y="138587"/>
                      </a:lnTo>
                      <a:lnTo>
                        <a:pt x="478151" y="165862"/>
                      </a:lnTo>
                      <a:lnTo>
                        <a:pt x="513154" y="195214"/>
                      </a:lnTo>
                      <a:lnTo>
                        <a:pt x="546354" y="226552"/>
                      </a:lnTo>
                      <a:lnTo>
                        <a:pt x="577659" y="259785"/>
                      </a:lnTo>
                      <a:lnTo>
                        <a:pt x="606981" y="294823"/>
                      </a:lnTo>
                      <a:lnTo>
                        <a:pt x="634228" y="331575"/>
                      </a:lnTo>
                      <a:lnTo>
                        <a:pt x="659309" y="369951"/>
                      </a:lnTo>
                      <a:lnTo>
                        <a:pt x="682135" y="409859"/>
                      </a:lnTo>
                      <a:lnTo>
                        <a:pt x="702614" y="451210"/>
                      </a:lnTo>
                      <a:lnTo>
                        <a:pt x="720657" y="493912"/>
                      </a:lnTo>
                      <a:lnTo>
                        <a:pt x="736172" y="537875"/>
                      </a:lnTo>
                      <a:lnTo>
                        <a:pt x="749069" y="583008"/>
                      </a:lnTo>
                      <a:lnTo>
                        <a:pt x="759257" y="629221"/>
                      </a:lnTo>
                      <a:lnTo>
                        <a:pt x="766647" y="676422"/>
                      </a:lnTo>
                      <a:lnTo>
                        <a:pt x="771147" y="724522"/>
                      </a:lnTo>
                      <a:lnTo>
                        <a:pt x="772668" y="773430"/>
                      </a:lnTo>
                      <a:lnTo>
                        <a:pt x="770853" y="826453"/>
                      </a:lnTo>
                      <a:lnTo>
                        <a:pt x="765433" y="879103"/>
                      </a:lnTo>
                      <a:lnTo>
                        <a:pt x="756443" y="931195"/>
                      </a:lnTo>
                      <a:lnTo>
                        <a:pt x="743918" y="982547"/>
                      </a:lnTo>
                      <a:lnTo>
                        <a:pt x="727894" y="1032974"/>
                      </a:lnTo>
                      <a:lnTo>
                        <a:pt x="708406" y="1082294"/>
                      </a:lnTo>
                    </a:path>
                  </a:pathLst>
                </a:custGeom>
                <a:ln w="15240">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95" name="object 41">
                  <a:extLst>
                    <a:ext uri="{FF2B5EF4-FFF2-40B4-BE49-F238E27FC236}">
                      <a16:creationId xmlns:a16="http://schemas.microsoft.com/office/drawing/2014/main" id="{987AE760-2581-3745-9667-BA3FBCB3F2D8}"/>
                    </a:ext>
                  </a:extLst>
                </p:cNvPr>
                <p:cNvSpPr/>
                <p:nvPr/>
              </p:nvSpPr>
              <p:spPr>
                <a:xfrm>
                  <a:off x="2748995" y="2860737"/>
                  <a:ext cx="1308013" cy="1344699"/>
                </a:xfrm>
                <a:custGeom>
                  <a:avLst/>
                  <a:gdLst/>
                  <a:ahLst/>
                  <a:cxnLst/>
                  <a:rect l="l" t="t" r="r" b="b"/>
                  <a:pathLst>
                    <a:path w="1130935" h="1130935">
                      <a:moveTo>
                        <a:pt x="0" y="565404"/>
                      </a:moveTo>
                      <a:lnTo>
                        <a:pt x="2075" y="516614"/>
                      </a:lnTo>
                      <a:lnTo>
                        <a:pt x="8187" y="468978"/>
                      </a:lnTo>
                      <a:lnTo>
                        <a:pt x="18167" y="422665"/>
                      </a:lnTo>
                      <a:lnTo>
                        <a:pt x="31845" y="377844"/>
                      </a:lnTo>
                      <a:lnTo>
                        <a:pt x="49051" y="334686"/>
                      </a:lnTo>
                      <a:lnTo>
                        <a:pt x="69615" y="293360"/>
                      </a:lnTo>
                      <a:lnTo>
                        <a:pt x="93369" y="254034"/>
                      </a:lnTo>
                      <a:lnTo>
                        <a:pt x="120142" y="216881"/>
                      </a:lnTo>
                      <a:lnTo>
                        <a:pt x="149765" y="182067"/>
                      </a:lnTo>
                      <a:lnTo>
                        <a:pt x="182067" y="149765"/>
                      </a:lnTo>
                      <a:lnTo>
                        <a:pt x="216881" y="120142"/>
                      </a:lnTo>
                      <a:lnTo>
                        <a:pt x="254034" y="93369"/>
                      </a:lnTo>
                      <a:lnTo>
                        <a:pt x="293360" y="69615"/>
                      </a:lnTo>
                      <a:lnTo>
                        <a:pt x="334686" y="49051"/>
                      </a:lnTo>
                      <a:lnTo>
                        <a:pt x="377844" y="31845"/>
                      </a:lnTo>
                      <a:lnTo>
                        <a:pt x="422665" y="18167"/>
                      </a:lnTo>
                      <a:lnTo>
                        <a:pt x="468978" y="8187"/>
                      </a:lnTo>
                      <a:lnTo>
                        <a:pt x="516614" y="2075"/>
                      </a:lnTo>
                      <a:lnTo>
                        <a:pt x="565403" y="0"/>
                      </a:lnTo>
                      <a:lnTo>
                        <a:pt x="614193" y="2075"/>
                      </a:lnTo>
                      <a:lnTo>
                        <a:pt x="661829" y="8187"/>
                      </a:lnTo>
                      <a:lnTo>
                        <a:pt x="708142" y="18167"/>
                      </a:lnTo>
                      <a:lnTo>
                        <a:pt x="752963" y="31845"/>
                      </a:lnTo>
                      <a:lnTo>
                        <a:pt x="796121" y="49051"/>
                      </a:lnTo>
                      <a:lnTo>
                        <a:pt x="837447" y="69615"/>
                      </a:lnTo>
                      <a:lnTo>
                        <a:pt x="876773" y="93369"/>
                      </a:lnTo>
                      <a:lnTo>
                        <a:pt x="913926" y="120142"/>
                      </a:lnTo>
                      <a:lnTo>
                        <a:pt x="948740" y="149765"/>
                      </a:lnTo>
                      <a:lnTo>
                        <a:pt x="981042" y="182067"/>
                      </a:lnTo>
                      <a:lnTo>
                        <a:pt x="1010665" y="216881"/>
                      </a:lnTo>
                      <a:lnTo>
                        <a:pt x="1037438" y="254034"/>
                      </a:lnTo>
                      <a:lnTo>
                        <a:pt x="1061192" y="293360"/>
                      </a:lnTo>
                      <a:lnTo>
                        <a:pt x="1081756" y="334686"/>
                      </a:lnTo>
                      <a:lnTo>
                        <a:pt x="1098962" y="377844"/>
                      </a:lnTo>
                      <a:lnTo>
                        <a:pt x="1112640" y="422665"/>
                      </a:lnTo>
                      <a:lnTo>
                        <a:pt x="1122620" y="468978"/>
                      </a:lnTo>
                      <a:lnTo>
                        <a:pt x="1128732" y="516614"/>
                      </a:lnTo>
                      <a:lnTo>
                        <a:pt x="1130807" y="565404"/>
                      </a:lnTo>
                      <a:lnTo>
                        <a:pt x="1128732" y="614193"/>
                      </a:lnTo>
                      <a:lnTo>
                        <a:pt x="1122620" y="661829"/>
                      </a:lnTo>
                      <a:lnTo>
                        <a:pt x="1112640" y="708142"/>
                      </a:lnTo>
                      <a:lnTo>
                        <a:pt x="1098962" y="752963"/>
                      </a:lnTo>
                      <a:lnTo>
                        <a:pt x="1081756" y="796121"/>
                      </a:lnTo>
                      <a:lnTo>
                        <a:pt x="1061192" y="837447"/>
                      </a:lnTo>
                      <a:lnTo>
                        <a:pt x="1037438" y="876773"/>
                      </a:lnTo>
                      <a:lnTo>
                        <a:pt x="1010665" y="913926"/>
                      </a:lnTo>
                      <a:lnTo>
                        <a:pt x="981042" y="948740"/>
                      </a:lnTo>
                      <a:lnTo>
                        <a:pt x="948740" y="981042"/>
                      </a:lnTo>
                      <a:lnTo>
                        <a:pt x="913926" y="1010665"/>
                      </a:lnTo>
                      <a:lnTo>
                        <a:pt x="876773" y="1037438"/>
                      </a:lnTo>
                      <a:lnTo>
                        <a:pt x="837447" y="1061192"/>
                      </a:lnTo>
                      <a:lnTo>
                        <a:pt x="796121" y="1081756"/>
                      </a:lnTo>
                      <a:lnTo>
                        <a:pt x="752963" y="1098962"/>
                      </a:lnTo>
                      <a:lnTo>
                        <a:pt x="708142" y="1112640"/>
                      </a:lnTo>
                      <a:lnTo>
                        <a:pt x="661829" y="1122620"/>
                      </a:lnTo>
                      <a:lnTo>
                        <a:pt x="614193" y="1128732"/>
                      </a:lnTo>
                      <a:lnTo>
                        <a:pt x="565403" y="1130808"/>
                      </a:lnTo>
                      <a:lnTo>
                        <a:pt x="516614" y="1128732"/>
                      </a:lnTo>
                      <a:lnTo>
                        <a:pt x="468978" y="1122620"/>
                      </a:lnTo>
                      <a:lnTo>
                        <a:pt x="422665" y="1112640"/>
                      </a:lnTo>
                      <a:lnTo>
                        <a:pt x="377844" y="1098962"/>
                      </a:lnTo>
                      <a:lnTo>
                        <a:pt x="334686" y="1081756"/>
                      </a:lnTo>
                      <a:lnTo>
                        <a:pt x="293360" y="1061192"/>
                      </a:lnTo>
                      <a:lnTo>
                        <a:pt x="254034" y="1037438"/>
                      </a:lnTo>
                      <a:lnTo>
                        <a:pt x="216881" y="1010665"/>
                      </a:lnTo>
                      <a:lnTo>
                        <a:pt x="182067" y="981042"/>
                      </a:lnTo>
                      <a:lnTo>
                        <a:pt x="149765" y="948740"/>
                      </a:lnTo>
                      <a:lnTo>
                        <a:pt x="120142" y="913926"/>
                      </a:lnTo>
                      <a:lnTo>
                        <a:pt x="93369" y="876773"/>
                      </a:lnTo>
                      <a:lnTo>
                        <a:pt x="69615" y="837447"/>
                      </a:lnTo>
                      <a:lnTo>
                        <a:pt x="49051" y="796121"/>
                      </a:lnTo>
                      <a:lnTo>
                        <a:pt x="31845" y="752963"/>
                      </a:lnTo>
                      <a:lnTo>
                        <a:pt x="18167" y="708142"/>
                      </a:lnTo>
                      <a:lnTo>
                        <a:pt x="8187" y="661829"/>
                      </a:lnTo>
                      <a:lnTo>
                        <a:pt x="2075" y="614193"/>
                      </a:lnTo>
                      <a:lnTo>
                        <a:pt x="0" y="565404"/>
                      </a:lnTo>
                      <a:close/>
                    </a:path>
                  </a:pathLst>
                </a:custGeom>
                <a:ln w="19812">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grpSp>
          <p:sp>
            <p:nvSpPr>
              <p:cNvPr id="127" name="TextBox 126">
                <a:extLst>
                  <a:ext uri="{FF2B5EF4-FFF2-40B4-BE49-F238E27FC236}">
                    <a16:creationId xmlns:a16="http://schemas.microsoft.com/office/drawing/2014/main" id="{9C1E310A-CE8C-D64D-9B82-F28ADD4F305E}"/>
                  </a:ext>
                </a:extLst>
              </p:cNvPr>
              <p:cNvSpPr txBox="1"/>
              <p:nvPr/>
            </p:nvSpPr>
            <p:spPr>
              <a:xfrm>
                <a:off x="3949168" y="3180865"/>
                <a:ext cx="1075476" cy="484748"/>
              </a:xfrm>
              <a:prstGeom prst="rect">
                <a:avLst/>
              </a:prstGeom>
              <a:noFill/>
            </p:spPr>
            <p:txBody>
              <a:bodyPr wrap="square" lIns="0" tIns="0" rIns="0" bIns="0" rtlCol="0">
                <a:spAutoFit/>
              </a:bodyPr>
              <a:lstStyle/>
              <a:p>
                <a:pPr algn="ctr">
                  <a:buSzPct val="100000"/>
                </a:pPr>
                <a:r>
                  <a:rPr lang="en-US" sz="1050" i="1" dirty="0">
                    <a:solidFill>
                      <a:srgbClr val="313131"/>
                    </a:solidFill>
                    <a:latin typeface="Verdana" panose="020B0604030504040204" pitchFamily="34" charset="0"/>
                    <a:ea typeface="Verdana" panose="020B0604030504040204" pitchFamily="34" charset="0"/>
                    <a:cs typeface="Verdana" panose="020B0604030504040204" pitchFamily="34" charset="0"/>
                  </a:rPr>
                  <a:t>FHIR Questionnaire &amp; Response</a:t>
                </a:r>
              </a:p>
            </p:txBody>
          </p:sp>
        </p:grpSp>
        <p:grpSp>
          <p:nvGrpSpPr>
            <p:cNvPr id="8" name="Group 7">
              <a:extLst>
                <a:ext uri="{FF2B5EF4-FFF2-40B4-BE49-F238E27FC236}">
                  <a16:creationId xmlns:a16="http://schemas.microsoft.com/office/drawing/2014/main" id="{EE45DC73-C10D-FB4F-A95B-2392C6864B08}"/>
                </a:ext>
              </a:extLst>
            </p:cNvPr>
            <p:cNvGrpSpPr/>
            <p:nvPr/>
          </p:nvGrpSpPr>
          <p:grpSpPr>
            <a:xfrm>
              <a:off x="5097100" y="2182820"/>
              <a:ext cx="1492410" cy="1049880"/>
              <a:chOff x="5700291" y="1572664"/>
              <a:chExt cx="1492410" cy="1049880"/>
            </a:xfrm>
          </p:grpSpPr>
          <p:sp>
            <p:nvSpPr>
              <p:cNvPr id="227" name="Freeform 350">
                <a:extLst>
                  <a:ext uri="{FF2B5EF4-FFF2-40B4-BE49-F238E27FC236}">
                    <a16:creationId xmlns:a16="http://schemas.microsoft.com/office/drawing/2014/main" id="{550C7CCC-9D6E-A34C-8FDA-C4C9FC51BB69}"/>
                  </a:ext>
                </a:extLst>
              </p:cNvPr>
              <p:cNvSpPr>
                <a:spLocks noEditPoints="1"/>
              </p:cNvSpPr>
              <p:nvPr/>
            </p:nvSpPr>
            <p:spPr bwMode="auto">
              <a:xfrm>
                <a:off x="6483791" y="1926163"/>
                <a:ext cx="367851" cy="458731"/>
              </a:xfrm>
              <a:custGeom>
                <a:avLst/>
                <a:gdLst>
                  <a:gd name="T0" fmla="*/ 160 w 256"/>
                  <a:gd name="T1" fmla="*/ 85 h 320"/>
                  <a:gd name="T2" fmla="*/ 10 w 256"/>
                  <a:gd name="T3" fmla="*/ 85 h 320"/>
                  <a:gd name="T4" fmla="*/ 0 w 256"/>
                  <a:gd name="T5" fmla="*/ 96 h 320"/>
                  <a:gd name="T6" fmla="*/ 0 w 256"/>
                  <a:gd name="T7" fmla="*/ 309 h 320"/>
                  <a:gd name="T8" fmla="*/ 10 w 256"/>
                  <a:gd name="T9" fmla="*/ 320 h 320"/>
                  <a:gd name="T10" fmla="*/ 160 w 256"/>
                  <a:gd name="T11" fmla="*/ 320 h 320"/>
                  <a:gd name="T12" fmla="*/ 170 w 256"/>
                  <a:gd name="T13" fmla="*/ 309 h 320"/>
                  <a:gd name="T14" fmla="*/ 170 w 256"/>
                  <a:gd name="T15" fmla="*/ 96 h 320"/>
                  <a:gd name="T16" fmla="*/ 160 w 256"/>
                  <a:gd name="T17" fmla="*/ 85 h 320"/>
                  <a:gd name="T18" fmla="*/ 149 w 256"/>
                  <a:gd name="T19" fmla="*/ 298 h 320"/>
                  <a:gd name="T20" fmla="*/ 21 w 256"/>
                  <a:gd name="T21" fmla="*/ 298 h 320"/>
                  <a:gd name="T22" fmla="*/ 21 w 256"/>
                  <a:gd name="T23" fmla="*/ 106 h 320"/>
                  <a:gd name="T24" fmla="*/ 149 w 256"/>
                  <a:gd name="T25" fmla="*/ 106 h 320"/>
                  <a:gd name="T26" fmla="*/ 149 w 256"/>
                  <a:gd name="T27" fmla="*/ 298 h 320"/>
                  <a:gd name="T28" fmla="*/ 213 w 256"/>
                  <a:gd name="T29" fmla="*/ 53 h 320"/>
                  <a:gd name="T30" fmla="*/ 213 w 256"/>
                  <a:gd name="T31" fmla="*/ 266 h 320"/>
                  <a:gd name="T32" fmla="*/ 202 w 256"/>
                  <a:gd name="T33" fmla="*/ 277 h 320"/>
                  <a:gd name="T34" fmla="*/ 192 w 256"/>
                  <a:gd name="T35" fmla="*/ 266 h 320"/>
                  <a:gd name="T36" fmla="*/ 192 w 256"/>
                  <a:gd name="T37" fmla="*/ 64 h 320"/>
                  <a:gd name="T38" fmla="*/ 53 w 256"/>
                  <a:gd name="T39" fmla="*/ 64 h 320"/>
                  <a:gd name="T40" fmla="*/ 42 w 256"/>
                  <a:gd name="T41" fmla="*/ 53 h 320"/>
                  <a:gd name="T42" fmla="*/ 53 w 256"/>
                  <a:gd name="T43" fmla="*/ 42 h 320"/>
                  <a:gd name="T44" fmla="*/ 202 w 256"/>
                  <a:gd name="T45" fmla="*/ 42 h 320"/>
                  <a:gd name="T46" fmla="*/ 213 w 256"/>
                  <a:gd name="T47" fmla="*/ 53 h 320"/>
                  <a:gd name="T48" fmla="*/ 256 w 256"/>
                  <a:gd name="T49" fmla="*/ 10 h 320"/>
                  <a:gd name="T50" fmla="*/ 256 w 256"/>
                  <a:gd name="T51" fmla="*/ 224 h 320"/>
                  <a:gd name="T52" fmla="*/ 245 w 256"/>
                  <a:gd name="T53" fmla="*/ 234 h 320"/>
                  <a:gd name="T54" fmla="*/ 234 w 256"/>
                  <a:gd name="T55" fmla="*/ 224 h 320"/>
                  <a:gd name="T56" fmla="*/ 234 w 256"/>
                  <a:gd name="T57" fmla="*/ 21 h 320"/>
                  <a:gd name="T58" fmla="*/ 96 w 256"/>
                  <a:gd name="T59" fmla="*/ 21 h 320"/>
                  <a:gd name="T60" fmla="*/ 85 w 256"/>
                  <a:gd name="T61" fmla="*/ 10 h 320"/>
                  <a:gd name="T62" fmla="*/ 96 w 256"/>
                  <a:gd name="T63" fmla="*/ 0 h 320"/>
                  <a:gd name="T64" fmla="*/ 245 w 256"/>
                  <a:gd name="T65" fmla="*/ 0 h 320"/>
                  <a:gd name="T66" fmla="*/ 256 w 256"/>
                  <a:gd name="T67" fmla="*/ 10 h 320"/>
                  <a:gd name="T68" fmla="*/ 32 w 256"/>
                  <a:gd name="T69" fmla="*/ 266 h 320"/>
                  <a:gd name="T70" fmla="*/ 42 w 256"/>
                  <a:gd name="T71" fmla="*/ 256 h 320"/>
                  <a:gd name="T72" fmla="*/ 128 w 256"/>
                  <a:gd name="T73" fmla="*/ 256 h 320"/>
                  <a:gd name="T74" fmla="*/ 138 w 256"/>
                  <a:gd name="T75" fmla="*/ 266 h 320"/>
                  <a:gd name="T76" fmla="*/ 128 w 256"/>
                  <a:gd name="T77" fmla="*/ 277 h 320"/>
                  <a:gd name="T78" fmla="*/ 42 w 256"/>
                  <a:gd name="T79" fmla="*/ 277 h 320"/>
                  <a:gd name="T80" fmla="*/ 32 w 256"/>
                  <a:gd name="T81" fmla="*/ 266 h 320"/>
                  <a:gd name="T82" fmla="*/ 32 w 256"/>
                  <a:gd name="T83" fmla="*/ 224 h 320"/>
                  <a:gd name="T84" fmla="*/ 42 w 256"/>
                  <a:gd name="T85" fmla="*/ 213 h 320"/>
                  <a:gd name="T86" fmla="*/ 128 w 256"/>
                  <a:gd name="T87" fmla="*/ 213 h 320"/>
                  <a:gd name="T88" fmla="*/ 138 w 256"/>
                  <a:gd name="T89" fmla="*/ 224 h 320"/>
                  <a:gd name="T90" fmla="*/ 128 w 256"/>
                  <a:gd name="T91" fmla="*/ 234 h 320"/>
                  <a:gd name="T92" fmla="*/ 42 w 256"/>
                  <a:gd name="T93" fmla="*/ 234 h 320"/>
                  <a:gd name="T94" fmla="*/ 32 w 256"/>
                  <a:gd name="T95" fmla="*/ 224 h 320"/>
                  <a:gd name="T96" fmla="*/ 32 w 256"/>
                  <a:gd name="T97" fmla="*/ 181 h 320"/>
                  <a:gd name="T98" fmla="*/ 42 w 256"/>
                  <a:gd name="T99" fmla="*/ 170 h 320"/>
                  <a:gd name="T100" fmla="*/ 128 w 256"/>
                  <a:gd name="T101" fmla="*/ 170 h 320"/>
                  <a:gd name="T102" fmla="*/ 138 w 256"/>
                  <a:gd name="T103" fmla="*/ 181 h 320"/>
                  <a:gd name="T104" fmla="*/ 128 w 256"/>
                  <a:gd name="T105" fmla="*/ 192 h 320"/>
                  <a:gd name="T106" fmla="*/ 42 w 256"/>
                  <a:gd name="T107" fmla="*/ 192 h 320"/>
                  <a:gd name="T108" fmla="*/ 32 w 256"/>
                  <a:gd name="T109" fmla="*/ 181 h 320"/>
                  <a:gd name="T110" fmla="*/ 32 w 256"/>
                  <a:gd name="T111" fmla="*/ 138 h 320"/>
                  <a:gd name="T112" fmla="*/ 42 w 256"/>
                  <a:gd name="T113" fmla="*/ 128 h 320"/>
                  <a:gd name="T114" fmla="*/ 128 w 256"/>
                  <a:gd name="T115" fmla="*/ 128 h 320"/>
                  <a:gd name="T116" fmla="*/ 138 w 256"/>
                  <a:gd name="T117" fmla="*/ 138 h 320"/>
                  <a:gd name="T118" fmla="*/ 128 w 256"/>
                  <a:gd name="T119" fmla="*/ 149 h 320"/>
                  <a:gd name="T120" fmla="*/ 42 w 256"/>
                  <a:gd name="T121" fmla="*/ 149 h 320"/>
                  <a:gd name="T122" fmla="*/ 32 w 256"/>
                  <a:gd name="T123" fmla="*/ 13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6" h="320">
                    <a:moveTo>
                      <a:pt x="160" y="85"/>
                    </a:moveTo>
                    <a:cubicBezTo>
                      <a:pt x="10" y="85"/>
                      <a:pt x="10" y="85"/>
                      <a:pt x="10" y="85"/>
                    </a:cubicBezTo>
                    <a:cubicBezTo>
                      <a:pt x="4" y="85"/>
                      <a:pt x="0" y="90"/>
                      <a:pt x="0" y="96"/>
                    </a:cubicBezTo>
                    <a:cubicBezTo>
                      <a:pt x="0" y="309"/>
                      <a:pt x="0" y="309"/>
                      <a:pt x="0" y="309"/>
                    </a:cubicBezTo>
                    <a:cubicBezTo>
                      <a:pt x="0" y="315"/>
                      <a:pt x="4" y="320"/>
                      <a:pt x="10" y="320"/>
                    </a:cubicBezTo>
                    <a:cubicBezTo>
                      <a:pt x="160" y="320"/>
                      <a:pt x="160" y="320"/>
                      <a:pt x="160" y="320"/>
                    </a:cubicBezTo>
                    <a:cubicBezTo>
                      <a:pt x="166" y="320"/>
                      <a:pt x="170" y="315"/>
                      <a:pt x="170" y="309"/>
                    </a:cubicBezTo>
                    <a:cubicBezTo>
                      <a:pt x="170" y="96"/>
                      <a:pt x="170" y="96"/>
                      <a:pt x="170" y="96"/>
                    </a:cubicBezTo>
                    <a:cubicBezTo>
                      <a:pt x="170" y="90"/>
                      <a:pt x="166" y="85"/>
                      <a:pt x="160" y="85"/>
                    </a:cubicBezTo>
                    <a:close/>
                    <a:moveTo>
                      <a:pt x="149" y="298"/>
                    </a:moveTo>
                    <a:cubicBezTo>
                      <a:pt x="21" y="298"/>
                      <a:pt x="21" y="298"/>
                      <a:pt x="21" y="298"/>
                    </a:cubicBezTo>
                    <a:cubicBezTo>
                      <a:pt x="21" y="106"/>
                      <a:pt x="21" y="106"/>
                      <a:pt x="21" y="106"/>
                    </a:cubicBezTo>
                    <a:cubicBezTo>
                      <a:pt x="149" y="106"/>
                      <a:pt x="149" y="106"/>
                      <a:pt x="149" y="106"/>
                    </a:cubicBezTo>
                    <a:lnTo>
                      <a:pt x="149" y="298"/>
                    </a:lnTo>
                    <a:close/>
                    <a:moveTo>
                      <a:pt x="213" y="53"/>
                    </a:moveTo>
                    <a:cubicBezTo>
                      <a:pt x="213" y="266"/>
                      <a:pt x="213" y="266"/>
                      <a:pt x="213" y="266"/>
                    </a:cubicBezTo>
                    <a:cubicBezTo>
                      <a:pt x="213" y="272"/>
                      <a:pt x="208" y="277"/>
                      <a:pt x="202" y="277"/>
                    </a:cubicBezTo>
                    <a:cubicBezTo>
                      <a:pt x="196" y="277"/>
                      <a:pt x="192" y="272"/>
                      <a:pt x="192" y="266"/>
                    </a:cubicBezTo>
                    <a:cubicBezTo>
                      <a:pt x="192" y="64"/>
                      <a:pt x="192" y="64"/>
                      <a:pt x="192" y="64"/>
                    </a:cubicBezTo>
                    <a:cubicBezTo>
                      <a:pt x="53" y="64"/>
                      <a:pt x="53" y="64"/>
                      <a:pt x="53" y="64"/>
                    </a:cubicBezTo>
                    <a:cubicBezTo>
                      <a:pt x="47" y="64"/>
                      <a:pt x="42" y="59"/>
                      <a:pt x="42" y="53"/>
                    </a:cubicBezTo>
                    <a:cubicBezTo>
                      <a:pt x="42" y="47"/>
                      <a:pt x="47" y="42"/>
                      <a:pt x="53" y="42"/>
                    </a:cubicBezTo>
                    <a:cubicBezTo>
                      <a:pt x="202" y="42"/>
                      <a:pt x="202" y="42"/>
                      <a:pt x="202" y="42"/>
                    </a:cubicBezTo>
                    <a:cubicBezTo>
                      <a:pt x="208" y="42"/>
                      <a:pt x="213" y="47"/>
                      <a:pt x="213" y="53"/>
                    </a:cubicBezTo>
                    <a:close/>
                    <a:moveTo>
                      <a:pt x="256" y="10"/>
                    </a:moveTo>
                    <a:cubicBezTo>
                      <a:pt x="256" y="224"/>
                      <a:pt x="256" y="224"/>
                      <a:pt x="256" y="224"/>
                    </a:cubicBezTo>
                    <a:cubicBezTo>
                      <a:pt x="256" y="230"/>
                      <a:pt x="251" y="234"/>
                      <a:pt x="245" y="234"/>
                    </a:cubicBezTo>
                    <a:cubicBezTo>
                      <a:pt x="239" y="234"/>
                      <a:pt x="234" y="230"/>
                      <a:pt x="234" y="224"/>
                    </a:cubicBezTo>
                    <a:cubicBezTo>
                      <a:pt x="234" y="21"/>
                      <a:pt x="234" y="21"/>
                      <a:pt x="234" y="21"/>
                    </a:cubicBezTo>
                    <a:cubicBezTo>
                      <a:pt x="96" y="21"/>
                      <a:pt x="96" y="21"/>
                      <a:pt x="96" y="21"/>
                    </a:cubicBezTo>
                    <a:cubicBezTo>
                      <a:pt x="90" y="21"/>
                      <a:pt x="85" y="16"/>
                      <a:pt x="85" y="10"/>
                    </a:cubicBezTo>
                    <a:cubicBezTo>
                      <a:pt x="85" y="4"/>
                      <a:pt x="90" y="0"/>
                      <a:pt x="96" y="0"/>
                    </a:cubicBezTo>
                    <a:cubicBezTo>
                      <a:pt x="245" y="0"/>
                      <a:pt x="245" y="0"/>
                      <a:pt x="245" y="0"/>
                    </a:cubicBezTo>
                    <a:cubicBezTo>
                      <a:pt x="251" y="0"/>
                      <a:pt x="256" y="4"/>
                      <a:pt x="256" y="10"/>
                    </a:cubicBezTo>
                    <a:close/>
                    <a:moveTo>
                      <a:pt x="32" y="266"/>
                    </a:moveTo>
                    <a:cubicBezTo>
                      <a:pt x="32" y="260"/>
                      <a:pt x="36" y="256"/>
                      <a:pt x="42" y="256"/>
                    </a:cubicBezTo>
                    <a:cubicBezTo>
                      <a:pt x="128" y="256"/>
                      <a:pt x="128" y="256"/>
                      <a:pt x="128" y="256"/>
                    </a:cubicBezTo>
                    <a:cubicBezTo>
                      <a:pt x="134" y="256"/>
                      <a:pt x="138" y="260"/>
                      <a:pt x="138" y="266"/>
                    </a:cubicBezTo>
                    <a:cubicBezTo>
                      <a:pt x="138" y="272"/>
                      <a:pt x="134" y="277"/>
                      <a:pt x="128" y="277"/>
                    </a:cubicBezTo>
                    <a:cubicBezTo>
                      <a:pt x="42" y="277"/>
                      <a:pt x="42" y="277"/>
                      <a:pt x="42" y="277"/>
                    </a:cubicBezTo>
                    <a:cubicBezTo>
                      <a:pt x="36" y="277"/>
                      <a:pt x="32" y="272"/>
                      <a:pt x="32" y="266"/>
                    </a:cubicBezTo>
                    <a:close/>
                    <a:moveTo>
                      <a:pt x="32" y="224"/>
                    </a:moveTo>
                    <a:cubicBezTo>
                      <a:pt x="32" y="218"/>
                      <a:pt x="36" y="213"/>
                      <a:pt x="42" y="213"/>
                    </a:cubicBezTo>
                    <a:cubicBezTo>
                      <a:pt x="128" y="213"/>
                      <a:pt x="128" y="213"/>
                      <a:pt x="128" y="213"/>
                    </a:cubicBezTo>
                    <a:cubicBezTo>
                      <a:pt x="134" y="213"/>
                      <a:pt x="138" y="218"/>
                      <a:pt x="138" y="224"/>
                    </a:cubicBezTo>
                    <a:cubicBezTo>
                      <a:pt x="138" y="230"/>
                      <a:pt x="134" y="234"/>
                      <a:pt x="128" y="234"/>
                    </a:cubicBezTo>
                    <a:cubicBezTo>
                      <a:pt x="42" y="234"/>
                      <a:pt x="42" y="234"/>
                      <a:pt x="42" y="234"/>
                    </a:cubicBezTo>
                    <a:cubicBezTo>
                      <a:pt x="36" y="234"/>
                      <a:pt x="32" y="230"/>
                      <a:pt x="32" y="224"/>
                    </a:cubicBezTo>
                    <a:close/>
                    <a:moveTo>
                      <a:pt x="32" y="181"/>
                    </a:moveTo>
                    <a:cubicBezTo>
                      <a:pt x="32" y="175"/>
                      <a:pt x="36" y="170"/>
                      <a:pt x="42" y="170"/>
                    </a:cubicBezTo>
                    <a:cubicBezTo>
                      <a:pt x="128" y="170"/>
                      <a:pt x="128" y="170"/>
                      <a:pt x="128" y="170"/>
                    </a:cubicBezTo>
                    <a:cubicBezTo>
                      <a:pt x="134" y="170"/>
                      <a:pt x="138" y="175"/>
                      <a:pt x="138" y="181"/>
                    </a:cubicBezTo>
                    <a:cubicBezTo>
                      <a:pt x="138" y="187"/>
                      <a:pt x="134" y="192"/>
                      <a:pt x="128" y="192"/>
                    </a:cubicBezTo>
                    <a:cubicBezTo>
                      <a:pt x="42" y="192"/>
                      <a:pt x="42" y="192"/>
                      <a:pt x="42" y="192"/>
                    </a:cubicBezTo>
                    <a:cubicBezTo>
                      <a:pt x="36" y="192"/>
                      <a:pt x="32" y="187"/>
                      <a:pt x="32" y="181"/>
                    </a:cubicBezTo>
                    <a:close/>
                    <a:moveTo>
                      <a:pt x="32" y="138"/>
                    </a:moveTo>
                    <a:cubicBezTo>
                      <a:pt x="32" y="132"/>
                      <a:pt x="36" y="128"/>
                      <a:pt x="42" y="128"/>
                    </a:cubicBezTo>
                    <a:cubicBezTo>
                      <a:pt x="128" y="128"/>
                      <a:pt x="128" y="128"/>
                      <a:pt x="128" y="128"/>
                    </a:cubicBezTo>
                    <a:cubicBezTo>
                      <a:pt x="134" y="128"/>
                      <a:pt x="138" y="132"/>
                      <a:pt x="138" y="138"/>
                    </a:cubicBezTo>
                    <a:cubicBezTo>
                      <a:pt x="138" y="144"/>
                      <a:pt x="134" y="149"/>
                      <a:pt x="128" y="149"/>
                    </a:cubicBezTo>
                    <a:cubicBezTo>
                      <a:pt x="42" y="149"/>
                      <a:pt x="42" y="149"/>
                      <a:pt x="42" y="149"/>
                    </a:cubicBezTo>
                    <a:cubicBezTo>
                      <a:pt x="36" y="149"/>
                      <a:pt x="32" y="144"/>
                      <a:pt x="32" y="138"/>
                    </a:cubicBezTo>
                    <a:close/>
                  </a:path>
                </a:pathLst>
              </a:custGeom>
              <a:solidFill>
                <a:srgbClr val="5DC3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75" name="Group 74">
                <a:extLst>
                  <a:ext uri="{FF2B5EF4-FFF2-40B4-BE49-F238E27FC236}">
                    <a16:creationId xmlns:a16="http://schemas.microsoft.com/office/drawing/2014/main" id="{CBA27286-C51E-234E-A976-C2AB64E7EFD0}"/>
                  </a:ext>
                </a:extLst>
              </p:cNvPr>
              <p:cNvGrpSpPr/>
              <p:nvPr/>
            </p:nvGrpSpPr>
            <p:grpSpPr>
              <a:xfrm>
                <a:off x="6239097" y="1597923"/>
                <a:ext cx="953604" cy="1024621"/>
                <a:chOff x="2656458" y="2578126"/>
                <a:chExt cx="1639385" cy="1761473"/>
              </a:xfrm>
            </p:grpSpPr>
            <p:sp>
              <p:nvSpPr>
                <p:cNvPr id="76" name="object 17">
                  <a:extLst>
                    <a:ext uri="{FF2B5EF4-FFF2-40B4-BE49-F238E27FC236}">
                      <a16:creationId xmlns:a16="http://schemas.microsoft.com/office/drawing/2014/main" id="{52188DD1-FD79-A945-B484-A98DD68E3EF5}"/>
                    </a:ext>
                  </a:extLst>
                </p:cNvPr>
                <p:cNvSpPr/>
                <p:nvPr/>
              </p:nvSpPr>
              <p:spPr>
                <a:xfrm>
                  <a:off x="2752666" y="2668729"/>
                  <a:ext cx="1457102" cy="1670870"/>
                </a:xfrm>
                <a:custGeom>
                  <a:avLst/>
                  <a:gdLst/>
                  <a:ahLst/>
                  <a:cxnLst/>
                  <a:rect l="l" t="t" r="r" b="b"/>
                  <a:pathLst>
                    <a:path w="1259839" h="1405254">
                      <a:moveTo>
                        <a:pt x="556132" y="0"/>
                      </a:moveTo>
                      <a:lnTo>
                        <a:pt x="604293" y="1620"/>
                      </a:lnTo>
                      <a:lnTo>
                        <a:pt x="651582" y="6414"/>
                      </a:lnTo>
                      <a:lnTo>
                        <a:pt x="697894" y="14274"/>
                      </a:lnTo>
                      <a:lnTo>
                        <a:pt x="743124" y="25098"/>
                      </a:lnTo>
                      <a:lnTo>
                        <a:pt x="787169" y="38780"/>
                      </a:lnTo>
                      <a:lnTo>
                        <a:pt x="829923" y="55215"/>
                      </a:lnTo>
                      <a:lnTo>
                        <a:pt x="871281" y="74299"/>
                      </a:lnTo>
                      <a:lnTo>
                        <a:pt x="911140" y="95927"/>
                      </a:lnTo>
                      <a:lnTo>
                        <a:pt x="949394" y="119994"/>
                      </a:lnTo>
                      <a:lnTo>
                        <a:pt x="985938" y="146397"/>
                      </a:lnTo>
                      <a:lnTo>
                        <a:pt x="1020669" y="175029"/>
                      </a:lnTo>
                      <a:lnTo>
                        <a:pt x="1053480" y="205787"/>
                      </a:lnTo>
                      <a:lnTo>
                        <a:pt x="1084269" y="238566"/>
                      </a:lnTo>
                      <a:lnTo>
                        <a:pt x="1112929" y="273261"/>
                      </a:lnTo>
                      <a:lnTo>
                        <a:pt x="1139356" y="309767"/>
                      </a:lnTo>
                      <a:lnTo>
                        <a:pt x="1163447" y="347980"/>
                      </a:lnTo>
                      <a:lnTo>
                        <a:pt x="1185094" y="387794"/>
                      </a:lnTo>
                      <a:lnTo>
                        <a:pt x="1204196" y="429107"/>
                      </a:lnTo>
                      <a:lnTo>
                        <a:pt x="1220645" y="471812"/>
                      </a:lnTo>
                      <a:lnTo>
                        <a:pt x="1234339" y="515805"/>
                      </a:lnTo>
                      <a:lnTo>
                        <a:pt x="1245172" y="560981"/>
                      </a:lnTo>
                      <a:lnTo>
                        <a:pt x="1253039" y="607236"/>
                      </a:lnTo>
                      <a:lnTo>
                        <a:pt x="1257836" y="654465"/>
                      </a:lnTo>
                      <a:lnTo>
                        <a:pt x="1259459" y="702563"/>
                      </a:lnTo>
                      <a:lnTo>
                        <a:pt x="1257836" y="750662"/>
                      </a:lnTo>
                      <a:lnTo>
                        <a:pt x="1253039" y="797891"/>
                      </a:lnTo>
                      <a:lnTo>
                        <a:pt x="1245172" y="844146"/>
                      </a:lnTo>
                      <a:lnTo>
                        <a:pt x="1234339" y="889322"/>
                      </a:lnTo>
                      <a:lnTo>
                        <a:pt x="1220645" y="933315"/>
                      </a:lnTo>
                      <a:lnTo>
                        <a:pt x="1204196" y="976020"/>
                      </a:lnTo>
                      <a:lnTo>
                        <a:pt x="1185094" y="1017333"/>
                      </a:lnTo>
                      <a:lnTo>
                        <a:pt x="1163447" y="1057147"/>
                      </a:lnTo>
                      <a:lnTo>
                        <a:pt x="1139356" y="1095360"/>
                      </a:lnTo>
                      <a:lnTo>
                        <a:pt x="1112929" y="1131866"/>
                      </a:lnTo>
                      <a:lnTo>
                        <a:pt x="1084269" y="1166561"/>
                      </a:lnTo>
                      <a:lnTo>
                        <a:pt x="1053480" y="1199340"/>
                      </a:lnTo>
                      <a:lnTo>
                        <a:pt x="1020669" y="1230098"/>
                      </a:lnTo>
                      <a:lnTo>
                        <a:pt x="985938" y="1258730"/>
                      </a:lnTo>
                      <a:lnTo>
                        <a:pt x="949394" y="1285133"/>
                      </a:lnTo>
                      <a:lnTo>
                        <a:pt x="911140" y="1309200"/>
                      </a:lnTo>
                      <a:lnTo>
                        <a:pt x="871281" y="1330828"/>
                      </a:lnTo>
                      <a:lnTo>
                        <a:pt x="829923" y="1349912"/>
                      </a:lnTo>
                      <a:lnTo>
                        <a:pt x="787169" y="1366347"/>
                      </a:lnTo>
                      <a:lnTo>
                        <a:pt x="743124" y="1380029"/>
                      </a:lnTo>
                      <a:lnTo>
                        <a:pt x="697894" y="1390853"/>
                      </a:lnTo>
                      <a:lnTo>
                        <a:pt x="651582" y="1398713"/>
                      </a:lnTo>
                      <a:lnTo>
                        <a:pt x="604293" y="1403507"/>
                      </a:lnTo>
                      <a:lnTo>
                        <a:pt x="556132" y="1405128"/>
                      </a:lnTo>
                      <a:lnTo>
                        <a:pt x="506172" y="1403355"/>
                      </a:lnTo>
                      <a:lnTo>
                        <a:pt x="456808" y="1398092"/>
                      </a:lnTo>
                      <a:lnTo>
                        <a:pt x="408205" y="1389418"/>
                      </a:lnTo>
                      <a:lnTo>
                        <a:pt x="360525" y="1377414"/>
                      </a:lnTo>
                      <a:lnTo>
                        <a:pt x="313933" y="1362159"/>
                      </a:lnTo>
                      <a:lnTo>
                        <a:pt x="268593" y="1343733"/>
                      </a:lnTo>
                      <a:lnTo>
                        <a:pt x="224667" y="1322217"/>
                      </a:lnTo>
                      <a:lnTo>
                        <a:pt x="182321" y="1297691"/>
                      </a:lnTo>
                      <a:lnTo>
                        <a:pt x="141717" y="1270235"/>
                      </a:lnTo>
                      <a:lnTo>
                        <a:pt x="103019" y="1239929"/>
                      </a:lnTo>
                      <a:lnTo>
                        <a:pt x="66391" y="1206853"/>
                      </a:lnTo>
                      <a:lnTo>
                        <a:pt x="31997" y="1171088"/>
                      </a:lnTo>
                      <a:lnTo>
                        <a:pt x="0" y="1132713"/>
                      </a:lnTo>
                    </a:path>
                  </a:pathLst>
                </a:custGeom>
                <a:ln w="15240">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77" name="object 18">
                  <a:extLst>
                    <a:ext uri="{FF2B5EF4-FFF2-40B4-BE49-F238E27FC236}">
                      <a16:creationId xmlns:a16="http://schemas.microsoft.com/office/drawing/2014/main" id="{2511733F-EED2-BF4A-9FFC-29DCA0841B65}"/>
                    </a:ext>
                  </a:extLst>
                </p:cNvPr>
                <p:cNvSpPr/>
                <p:nvPr/>
              </p:nvSpPr>
              <p:spPr>
                <a:xfrm>
                  <a:off x="2656458" y="2744834"/>
                  <a:ext cx="1479134" cy="1519110"/>
                </a:xfrm>
                <a:custGeom>
                  <a:avLst/>
                  <a:gdLst/>
                  <a:ahLst/>
                  <a:cxnLst/>
                  <a:rect l="l" t="t" r="r" b="b"/>
                  <a:pathLst>
                    <a:path w="1278889" h="1277620">
                      <a:moveTo>
                        <a:pt x="639317" y="0"/>
                      </a:moveTo>
                      <a:lnTo>
                        <a:pt x="687027" y="1751"/>
                      </a:lnTo>
                      <a:lnTo>
                        <a:pt x="733785" y="6923"/>
                      </a:lnTo>
                      <a:lnTo>
                        <a:pt x="779468" y="15392"/>
                      </a:lnTo>
                      <a:lnTo>
                        <a:pt x="823952" y="27034"/>
                      </a:lnTo>
                      <a:lnTo>
                        <a:pt x="867112" y="41727"/>
                      </a:lnTo>
                      <a:lnTo>
                        <a:pt x="908827" y="59346"/>
                      </a:lnTo>
                      <a:lnTo>
                        <a:pt x="948971" y="79769"/>
                      </a:lnTo>
                      <a:lnTo>
                        <a:pt x="987422" y="102871"/>
                      </a:lnTo>
                      <a:lnTo>
                        <a:pt x="1024055" y="128530"/>
                      </a:lnTo>
                      <a:lnTo>
                        <a:pt x="1058747" y="156622"/>
                      </a:lnTo>
                      <a:lnTo>
                        <a:pt x="1091374" y="187023"/>
                      </a:lnTo>
                      <a:lnTo>
                        <a:pt x="1121813" y="219610"/>
                      </a:lnTo>
                      <a:lnTo>
                        <a:pt x="1149940" y="254260"/>
                      </a:lnTo>
                      <a:lnTo>
                        <a:pt x="1175631" y="290849"/>
                      </a:lnTo>
                      <a:lnTo>
                        <a:pt x="1198763" y="329253"/>
                      </a:lnTo>
                      <a:lnTo>
                        <a:pt x="1219212" y="369350"/>
                      </a:lnTo>
                      <a:lnTo>
                        <a:pt x="1236854" y="411016"/>
                      </a:lnTo>
                      <a:lnTo>
                        <a:pt x="1251565" y="454127"/>
                      </a:lnTo>
                      <a:lnTo>
                        <a:pt x="1263223" y="498560"/>
                      </a:lnTo>
                      <a:lnTo>
                        <a:pt x="1271703" y="544191"/>
                      </a:lnTo>
                      <a:lnTo>
                        <a:pt x="1276882" y="590898"/>
                      </a:lnTo>
                      <a:lnTo>
                        <a:pt x="1278636" y="638555"/>
                      </a:lnTo>
                      <a:lnTo>
                        <a:pt x="1276882" y="686213"/>
                      </a:lnTo>
                      <a:lnTo>
                        <a:pt x="1271703" y="732920"/>
                      </a:lnTo>
                      <a:lnTo>
                        <a:pt x="1263223" y="778551"/>
                      </a:lnTo>
                      <a:lnTo>
                        <a:pt x="1251565" y="822984"/>
                      </a:lnTo>
                      <a:lnTo>
                        <a:pt x="1236854" y="866095"/>
                      </a:lnTo>
                      <a:lnTo>
                        <a:pt x="1219212" y="907761"/>
                      </a:lnTo>
                      <a:lnTo>
                        <a:pt x="1198763" y="947858"/>
                      </a:lnTo>
                      <a:lnTo>
                        <a:pt x="1175631" y="986262"/>
                      </a:lnTo>
                      <a:lnTo>
                        <a:pt x="1149940" y="1022851"/>
                      </a:lnTo>
                      <a:lnTo>
                        <a:pt x="1121813" y="1057501"/>
                      </a:lnTo>
                      <a:lnTo>
                        <a:pt x="1091374" y="1090088"/>
                      </a:lnTo>
                      <a:lnTo>
                        <a:pt x="1058747" y="1120489"/>
                      </a:lnTo>
                      <a:lnTo>
                        <a:pt x="1024055" y="1148581"/>
                      </a:lnTo>
                      <a:lnTo>
                        <a:pt x="987422" y="1174240"/>
                      </a:lnTo>
                      <a:lnTo>
                        <a:pt x="948971" y="1197342"/>
                      </a:lnTo>
                      <a:lnTo>
                        <a:pt x="908827" y="1217765"/>
                      </a:lnTo>
                      <a:lnTo>
                        <a:pt x="867112" y="1235384"/>
                      </a:lnTo>
                      <a:lnTo>
                        <a:pt x="823952" y="1250077"/>
                      </a:lnTo>
                      <a:lnTo>
                        <a:pt x="779468" y="1261719"/>
                      </a:lnTo>
                      <a:lnTo>
                        <a:pt x="733785" y="1270188"/>
                      </a:lnTo>
                      <a:lnTo>
                        <a:pt x="687027" y="1275360"/>
                      </a:lnTo>
                      <a:lnTo>
                        <a:pt x="639317" y="1277112"/>
                      </a:lnTo>
                      <a:lnTo>
                        <a:pt x="591608" y="1275360"/>
                      </a:lnTo>
                      <a:lnTo>
                        <a:pt x="544850" y="1270188"/>
                      </a:lnTo>
                      <a:lnTo>
                        <a:pt x="499167" y="1261719"/>
                      </a:lnTo>
                      <a:lnTo>
                        <a:pt x="454683" y="1250077"/>
                      </a:lnTo>
                      <a:lnTo>
                        <a:pt x="411523" y="1235384"/>
                      </a:lnTo>
                      <a:lnTo>
                        <a:pt x="369808" y="1217765"/>
                      </a:lnTo>
                      <a:lnTo>
                        <a:pt x="329664" y="1197342"/>
                      </a:lnTo>
                      <a:lnTo>
                        <a:pt x="291213" y="1174240"/>
                      </a:lnTo>
                      <a:lnTo>
                        <a:pt x="254580" y="1148581"/>
                      </a:lnTo>
                      <a:lnTo>
                        <a:pt x="219888" y="1120489"/>
                      </a:lnTo>
                      <a:lnTo>
                        <a:pt x="187261" y="1090088"/>
                      </a:lnTo>
                      <a:lnTo>
                        <a:pt x="156822" y="1057501"/>
                      </a:lnTo>
                      <a:lnTo>
                        <a:pt x="128695" y="1022851"/>
                      </a:lnTo>
                      <a:lnTo>
                        <a:pt x="103004" y="986262"/>
                      </a:lnTo>
                      <a:lnTo>
                        <a:pt x="79872" y="947858"/>
                      </a:lnTo>
                      <a:lnTo>
                        <a:pt x="59423" y="907761"/>
                      </a:lnTo>
                      <a:lnTo>
                        <a:pt x="41781" y="866095"/>
                      </a:lnTo>
                      <a:lnTo>
                        <a:pt x="27070" y="822984"/>
                      </a:lnTo>
                      <a:lnTo>
                        <a:pt x="15412" y="778551"/>
                      </a:lnTo>
                      <a:lnTo>
                        <a:pt x="6932" y="732920"/>
                      </a:lnTo>
                      <a:lnTo>
                        <a:pt x="1753" y="686213"/>
                      </a:lnTo>
                      <a:lnTo>
                        <a:pt x="0" y="638555"/>
                      </a:lnTo>
                      <a:lnTo>
                        <a:pt x="2217" y="585401"/>
                      </a:lnTo>
                      <a:lnTo>
                        <a:pt x="8812" y="532886"/>
                      </a:lnTo>
                      <a:lnTo>
                        <a:pt x="19696" y="481266"/>
                      </a:lnTo>
                      <a:lnTo>
                        <a:pt x="34782" y="430799"/>
                      </a:lnTo>
                      <a:lnTo>
                        <a:pt x="53981" y="381744"/>
                      </a:lnTo>
                      <a:lnTo>
                        <a:pt x="77206" y="334357"/>
                      </a:lnTo>
                      <a:lnTo>
                        <a:pt x="104368" y="288895"/>
                      </a:lnTo>
                      <a:lnTo>
                        <a:pt x="135382" y="245617"/>
                      </a:lnTo>
                    </a:path>
                  </a:pathLst>
                </a:custGeom>
                <a:ln w="15240">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78" name="object 19">
                  <a:extLst>
                    <a:ext uri="{FF2B5EF4-FFF2-40B4-BE49-F238E27FC236}">
                      <a16:creationId xmlns:a16="http://schemas.microsoft.com/office/drawing/2014/main" id="{E1E879BA-87F6-C541-A19F-8B01A767B20F}"/>
                    </a:ext>
                  </a:extLst>
                </p:cNvPr>
                <p:cNvSpPr/>
                <p:nvPr/>
              </p:nvSpPr>
              <p:spPr>
                <a:xfrm>
                  <a:off x="3402046" y="2578126"/>
                  <a:ext cx="893797" cy="1287317"/>
                </a:xfrm>
                <a:custGeom>
                  <a:avLst/>
                  <a:gdLst/>
                  <a:ahLst/>
                  <a:cxnLst/>
                  <a:rect l="l" t="t" r="r" b="b"/>
                  <a:pathLst>
                    <a:path w="772795" h="1082675">
                      <a:moveTo>
                        <a:pt x="0" y="0"/>
                      </a:moveTo>
                      <a:lnTo>
                        <a:pt x="48863" y="1521"/>
                      </a:lnTo>
                      <a:lnTo>
                        <a:pt x="96919" y="6026"/>
                      </a:lnTo>
                      <a:lnTo>
                        <a:pt x="144077" y="13424"/>
                      </a:lnTo>
                      <a:lnTo>
                        <a:pt x="190246" y="23624"/>
                      </a:lnTo>
                      <a:lnTo>
                        <a:pt x="235337" y="36535"/>
                      </a:lnTo>
                      <a:lnTo>
                        <a:pt x="279258" y="52067"/>
                      </a:lnTo>
                      <a:lnTo>
                        <a:pt x="321919" y="70128"/>
                      </a:lnTo>
                      <a:lnTo>
                        <a:pt x="363229" y="90629"/>
                      </a:lnTo>
                      <a:lnTo>
                        <a:pt x="403098" y="113479"/>
                      </a:lnTo>
                      <a:lnTo>
                        <a:pt x="441436" y="138587"/>
                      </a:lnTo>
                      <a:lnTo>
                        <a:pt x="478151" y="165862"/>
                      </a:lnTo>
                      <a:lnTo>
                        <a:pt x="513154" y="195214"/>
                      </a:lnTo>
                      <a:lnTo>
                        <a:pt x="546354" y="226552"/>
                      </a:lnTo>
                      <a:lnTo>
                        <a:pt x="577659" y="259785"/>
                      </a:lnTo>
                      <a:lnTo>
                        <a:pt x="606981" y="294823"/>
                      </a:lnTo>
                      <a:lnTo>
                        <a:pt x="634228" y="331575"/>
                      </a:lnTo>
                      <a:lnTo>
                        <a:pt x="659309" y="369951"/>
                      </a:lnTo>
                      <a:lnTo>
                        <a:pt x="682135" y="409859"/>
                      </a:lnTo>
                      <a:lnTo>
                        <a:pt x="702614" y="451210"/>
                      </a:lnTo>
                      <a:lnTo>
                        <a:pt x="720657" y="493912"/>
                      </a:lnTo>
                      <a:lnTo>
                        <a:pt x="736172" y="537875"/>
                      </a:lnTo>
                      <a:lnTo>
                        <a:pt x="749069" y="583008"/>
                      </a:lnTo>
                      <a:lnTo>
                        <a:pt x="759257" y="629221"/>
                      </a:lnTo>
                      <a:lnTo>
                        <a:pt x="766647" y="676422"/>
                      </a:lnTo>
                      <a:lnTo>
                        <a:pt x="771147" y="724522"/>
                      </a:lnTo>
                      <a:lnTo>
                        <a:pt x="772668" y="773430"/>
                      </a:lnTo>
                      <a:lnTo>
                        <a:pt x="770853" y="826453"/>
                      </a:lnTo>
                      <a:lnTo>
                        <a:pt x="765433" y="879103"/>
                      </a:lnTo>
                      <a:lnTo>
                        <a:pt x="756443" y="931195"/>
                      </a:lnTo>
                      <a:lnTo>
                        <a:pt x="743918" y="982547"/>
                      </a:lnTo>
                      <a:lnTo>
                        <a:pt x="727894" y="1032974"/>
                      </a:lnTo>
                      <a:lnTo>
                        <a:pt x="708406" y="1082294"/>
                      </a:lnTo>
                    </a:path>
                  </a:pathLst>
                </a:custGeom>
                <a:ln w="15240">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79" name="object 41">
                  <a:extLst>
                    <a:ext uri="{FF2B5EF4-FFF2-40B4-BE49-F238E27FC236}">
                      <a16:creationId xmlns:a16="http://schemas.microsoft.com/office/drawing/2014/main" id="{AE02B526-000B-9E40-808B-2272138E8CCD}"/>
                    </a:ext>
                  </a:extLst>
                </p:cNvPr>
                <p:cNvSpPr/>
                <p:nvPr/>
              </p:nvSpPr>
              <p:spPr>
                <a:xfrm>
                  <a:off x="2748995" y="2860737"/>
                  <a:ext cx="1308013" cy="1344699"/>
                </a:xfrm>
                <a:custGeom>
                  <a:avLst/>
                  <a:gdLst/>
                  <a:ahLst/>
                  <a:cxnLst/>
                  <a:rect l="l" t="t" r="r" b="b"/>
                  <a:pathLst>
                    <a:path w="1130935" h="1130935">
                      <a:moveTo>
                        <a:pt x="0" y="565404"/>
                      </a:moveTo>
                      <a:lnTo>
                        <a:pt x="2075" y="516614"/>
                      </a:lnTo>
                      <a:lnTo>
                        <a:pt x="8187" y="468978"/>
                      </a:lnTo>
                      <a:lnTo>
                        <a:pt x="18167" y="422665"/>
                      </a:lnTo>
                      <a:lnTo>
                        <a:pt x="31845" y="377844"/>
                      </a:lnTo>
                      <a:lnTo>
                        <a:pt x="49051" y="334686"/>
                      </a:lnTo>
                      <a:lnTo>
                        <a:pt x="69615" y="293360"/>
                      </a:lnTo>
                      <a:lnTo>
                        <a:pt x="93369" y="254034"/>
                      </a:lnTo>
                      <a:lnTo>
                        <a:pt x="120142" y="216881"/>
                      </a:lnTo>
                      <a:lnTo>
                        <a:pt x="149765" y="182067"/>
                      </a:lnTo>
                      <a:lnTo>
                        <a:pt x="182067" y="149765"/>
                      </a:lnTo>
                      <a:lnTo>
                        <a:pt x="216881" y="120142"/>
                      </a:lnTo>
                      <a:lnTo>
                        <a:pt x="254034" y="93369"/>
                      </a:lnTo>
                      <a:lnTo>
                        <a:pt x="293360" y="69615"/>
                      </a:lnTo>
                      <a:lnTo>
                        <a:pt x="334686" y="49051"/>
                      </a:lnTo>
                      <a:lnTo>
                        <a:pt x="377844" y="31845"/>
                      </a:lnTo>
                      <a:lnTo>
                        <a:pt x="422665" y="18167"/>
                      </a:lnTo>
                      <a:lnTo>
                        <a:pt x="468978" y="8187"/>
                      </a:lnTo>
                      <a:lnTo>
                        <a:pt x="516614" y="2075"/>
                      </a:lnTo>
                      <a:lnTo>
                        <a:pt x="565403" y="0"/>
                      </a:lnTo>
                      <a:lnTo>
                        <a:pt x="614193" y="2075"/>
                      </a:lnTo>
                      <a:lnTo>
                        <a:pt x="661829" y="8187"/>
                      </a:lnTo>
                      <a:lnTo>
                        <a:pt x="708142" y="18167"/>
                      </a:lnTo>
                      <a:lnTo>
                        <a:pt x="752963" y="31845"/>
                      </a:lnTo>
                      <a:lnTo>
                        <a:pt x="796121" y="49051"/>
                      </a:lnTo>
                      <a:lnTo>
                        <a:pt x="837447" y="69615"/>
                      </a:lnTo>
                      <a:lnTo>
                        <a:pt x="876773" y="93369"/>
                      </a:lnTo>
                      <a:lnTo>
                        <a:pt x="913926" y="120142"/>
                      </a:lnTo>
                      <a:lnTo>
                        <a:pt x="948740" y="149765"/>
                      </a:lnTo>
                      <a:lnTo>
                        <a:pt x="981042" y="182067"/>
                      </a:lnTo>
                      <a:lnTo>
                        <a:pt x="1010665" y="216881"/>
                      </a:lnTo>
                      <a:lnTo>
                        <a:pt x="1037438" y="254034"/>
                      </a:lnTo>
                      <a:lnTo>
                        <a:pt x="1061192" y="293360"/>
                      </a:lnTo>
                      <a:lnTo>
                        <a:pt x="1081756" y="334686"/>
                      </a:lnTo>
                      <a:lnTo>
                        <a:pt x="1098962" y="377844"/>
                      </a:lnTo>
                      <a:lnTo>
                        <a:pt x="1112640" y="422665"/>
                      </a:lnTo>
                      <a:lnTo>
                        <a:pt x="1122620" y="468978"/>
                      </a:lnTo>
                      <a:lnTo>
                        <a:pt x="1128732" y="516614"/>
                      </a:lnTo>
                      <a:lnTo>
                        <a:pt x="1130807" y="565404"/>
                      </a:lnTo>
                      <a:lnTo>
                        <a:pt x="1128732" y="614193"/>
                      </a:lnTo>
                      <a:lnTo>
                        <a:pt x="1122620" y="661829"/>
                      </a:lnTo>
                      <a:lnTo>
                        <a:pt x="1112640" y="708142"/>
                      </a:lnTo>
                      <a:lnTo>
                        <a:pt x="1098962" y="752963"/>
                      </a:lnTo>
                      <a:lnTo>
                        <a:pt x="1081756" y="796121"/>
                      </a:lnTo>
                      <a:lnTo>
                        <a:pt x="1061192" y="837447"/>
                      </a:lnTo>
                      <a:lnTo>
                        <a:pt x="1037438" y="876773"/>
                      </a:lnTo>
                      <a:lnTo>
                        <a:pt x="1010665" y="913926"/>
                      </a:lnTo>
                      <a:lnTo>
                        <a:pt x="981042" y="948740"/>
                      </a:lnTo>
                      <a:lnTo>
                        <a:pt x="948740" y="981042"/>
                      </a:lnTo>
                      <a:lnTo>
                        <a:pt x="913926" y="1010665"/>
                      </a:lnTo>
                      <a:lnTo>
                        <a:pt x="876773" y="1037438"/>
                      </a:lnTo>
                      <a:lnTo>
                        <a:pt x="837447" y="1061192"/>
                      </a:lnTo>
                      <a:lnTo>
                        <a:pt x="796121" y="1081756"/>
                      </a:lnTo>
                      <a:lnTo>
                        <a:pt x="752963" y="1098962"/>
                      </a:lnTo>
                      <a:lnTo>
                        <a:pt x="708142" y="1112640"/>
                      </a:lnTo>
                      <a:lnTo>
                        <a:pt x="661829" y="1122620"/>
                      </a:lnTo>
                      <a:lnTo>
                        <a:pt x="614193" y="1128732"/>
                      </a:lnTo>
                      <a:lnTo>
                        <a:pt x="565403" y="1130808"/>
                      </a:lnTo>
                      <a:lnTo>
                        <a:pt x="516614" y="1128732"/>
                      </a:lnTo>
                      <a:lnTo>
                        <a:pt x="468978" y="1122620"/>
                      </a:lnTo>
                      <a:lnTo>
                        <a:pt x="422665" y="1112640"/>
                      </a:lnTo>
                      <a:lnTo>
                        <a:pt x="377844" y="1098962"/>
                      </a:lnTo>
                      <a:lnTo>
                        <a:pt x="334686" y="1081756"/>
                      </a:lnTo>
                      <a:lnTo>
                        <a:pt x="293360" y="1061192"/>
                      </a:lnTo>
                      <a:lnTo>
                        <a:pt x="254034" y="1037438"/>
                      </a:lnTo>
                      <a:lnTo>
                        <a:pt x="216881" y="1010665"/>
                      </a:lnTo>
                      <a:lnTo>
                        <a:pt x="182067" y="981042"/>
                      </a:lnTo>
                      <a:lnTo>
                        <a:pt x="149765" y="948740"/>
                      </a:lnTo>
                      <a:lnTo>
                        <a:pt x="120142" y="913926"/>
                      </a:lnTo>
                      <a:lnTo>
                        <a:pt x="93369" y="876773"/>
                      </a:lnTo>
                      <a:lnTo>
                        <a:pt x="69615" y="837447"/>
                      </a:lnTo>
                      <a:lnTo>
                        <a:pt x="49051" y="796121"/>
                      </a:lnTo>
                      <a:lnTo>
                        <a:pt x="31845" y="752963"/>
                      </a:lnTo>
                      <a:lnTo>
                        <a:pt x="18167" y="708142"/>
                      </a:lnTo>
                      <a:lnTo>
                        <a:pt x="8187" y="661829"/>
                      </a:lnTo>
                      <a:lnTo>
                        <a:pt x="2075" y="614193"/>
                      </a:lnTo>
                      <a:lnTo>
                        <a:pt x="0" y="565404"/>
                      </a:lnTo>
                      <a:close/>
                    </a:path>
                  </a:pathLst>
                </a:custGeom>
                <a:ln w="19812">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grpSp>
          <p:sp>
            <p:nvSpPr>
              <p:cNvPr id="128" name="TextBox 127">
                <a:extLst>
                  <a:ext uri="{FF2B5EF4-FFF2-40B4-BE49-F238E27FC236}">
                    <a16:creationId xmlns:a16="http://schemas.microsoft.com/office/drawing/2014/main" id="{BF21ACED-5CF1-3A41-8AE3-22A7D95E556F}"/>
                  </a:ext>
                </a:extLst>
              </p:cNvPr>
              <p:cNvSpPr txBox="1"/>
              <p:nvPr/>
            </p:nvSpPr>
            <p:spPr>
              <a:xfrm>
                <a:off x="5700291" y="1572664"/>
                <a:ext cx="1075476" cy="161583"/>
              </a:xfrm>
              <a:prstGeom prst="rect">
                <a:avLst/>
              </a:prstGeom>
              <a:noFill/>
            </p:spPr>
            <p:txBody>
              <a:bodyPr wrap="square" lIns="0" tIns="0" rIns="0" bIns="0" rtlCol="0">
                <a:spAutoFit/>
              </a:bodyPr>
              <a:lstStyle/>
              <a:p>
                <a:pPr algn="ctr">
                  <a:buSzPct val="100000"/>
                </a:pPr>
                <a:r>
                  <a:rPr lang="en-US" sz="1050" i="1" dirty="0">
                    <a:solidFill>
                      <a:srgbClr val="313131"/>
                    </a:solidFill>
                    <a:latin typeface="Verdana" panose="020B0604030504040204" pitchFamily="34" charset="0"/>
                    <a:ea typeface="Verdana" panose="020B0604030504040204" pitchFamily="34" charset="0"/>
                    <a:cs typeface="Verdana" panose="020B0604030504040204" pitchFamily="34" charset="0"/>
                  </a:rPr>
                  <a:t>Value Sets</a:t>
                </a:r>
              </a:p>
            </p:txBody>
          </p:sp>
        </p:grpSp>
        <p:grpSp>
          <p:nvGrpSpPr>
            <p:cNvPr id="14" name="Group 13">
              <a:extLst>
                <a:ext uri="{FF2B5EF4-FFF2-40B4-BE49-F238E27FC236}">
                  <a16:creationId xmlns:a16="http://schemas.microsoft.com/office/drawing/2014/main" id="{E3E0D9CC-194E-794F-844C-068B706AE8DF}"/>
                </a:ext>
              </a:extLst>
            </p:cNvPr>
            <p:cNvGrpSpPr/>
            <p:nvPr/>
          </p:nvGrpSpPr>
          <p:grpSpPr>
            <a:xfrm>
              <a:off x="8153814" y="3851488"/>
              <a:ext cx="1746522" cy="1557656"/>
              <a:chOff x="8263611" y="3334539"/>
              <a:chExt cx="1746522" cy="1557656"/>
            </a:xfrm>
          </p:grpSpPr>
          <p:pic>
            <p:nvPicPr>
              <p:cNvPr id="80" name="Graphic 79" descr="Database">
                <a:extLst>
                  <a:ext uri="{FF2B5EF4-FFF2-40B4-BE49-F238E27FC236}">
                    <a16:creationId xmlns:a16="http://schemas.microsoft.com/office/drawing/2014/main" id="{FB017616-E914-DD42-A523-D4B5C9DCBA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61761" y="3804475"/>
                <a:ext cx="859048" cy="859048"/>
              </a:xfrm>
              <a:prstGeom prst="rect">
                <a:avLst/>
              </a:prstGeom>
            </p:spPr>
          </p:pic>
          <p:grpSp>
            <p:nvGrpSpPr>
              <p:cNvPr id="101" name="Group 100">
                <a:extLst>
                  <a:ext uri="{FF2B5EF4-FFF2-40B4-BE49-F238E27FC236}">
                    <a16:creationId xmlns:a16="http://schemas.microsoft.com/office/drawing/2014/main" id="{A1DA012B-E150-4E41-82A6-E6F4564FEF66}"/>
                  </a:ext>
                </a:extLst>
              </p:cNvPr>
              <p:cNvGrpSpPr/>
              <p:nvPr/>
            </p:nvGrpSpPr>
            <p:grpSpPr>
              <a:xfrm>
                <a:off x="8654947" y="3436086"/>
                <a:ext cx="1355186" cy="1456109"/>
                <a:chOff x="2656458" y="2578126"/>
                <a:chExt cx="1639385" cy="1761473"/>
              </a:xfrm>
            </p:grpSpPr>
            <p:sp>
              <p:nvSpPr>
                <p:cNvPr id="102" name="object 17">
                  <a:extLst>
                    <a:ext uri="{FF2B5EF4-FFF2-40B4-BE49-F238E27FC236}">
                      <a16:creationId xmlns:a16="http://schemas.microsoft.com/office/drawing/2014/main" id="{33B41ABB-914A-4A4E-A55B-ADA21F4C5883}"/>
                    </a:ext>
                  </a:extLst>
                </p:cNvPr>
                <p:cNvSpPr/>
                <p:nvPr/>
              </p:nvSpPr>
              <p:spPr>
                <a:xfrm>
                  <a:off x="2752666" y="2668729"/>
                  <a:ext cx="1457102" cy="1670870"/>
                </a:xfrm>
                <a:custGeom>
                  <a:avLst/>
                  <a:gdLst/>
                  <a:ahLst/>
                  <a:cxnLst/>
                  <a:rect l="l" t="t" r="r" b="b"/>
                  <a:pathLst>
                    <a:path w="1259839" h="1405254">
                      <a:moveTo>
                        <a:pt x="556132" y="0"/>
                      </a:moveTo>
                      <a:lnTo>
                        <a:pt x="604293" y="1620"/>
                      </a:lnTo>
                      <a:lnTo>
                        <a:pt x="651582" y="6414"/>
                      </a:lnTo>
                      <a:lnTo>
                        <a:pt x="697894" y="14274"/>
                      </a:lnTo>
                      <a:lnTo>
                        <a:pt x="743124" y="25098"/>
                      </a:lnTo>
                      <a:lnTo>
                        <a:pt x="787169" y="38780"/>
                      </a:lnTo>
                      <a:lnTo>
                        <a:pt x="829923" y="55215"/>
                      </a:lnTo>
                      <a:lnTo>
                        <a:pt x="871281" y="74299"/>
                      </a:lnTo>
                      <a:lnTo>
                        <a:pt x="911140" y="95927"/>
                      </a:lnTo>
                      <a:lnTo>
                        <a:pt x="949394" y="119994"/>
                      </a:lnTo>
                      <a:lnTo>
                        <a:pt x="985938" y="146397"/>
                      </a:lnTo>
                      <a:lnTo>
                        <a:pt x="1020669" y="175029"/>
                      </a:lnTo>
                      <a:lnTo>
                        <a:pt x="1053480" y="205787"/>
                      </a:lnTo>
                      <a:lnTo>
                        <a:pt x="1084269" y="238566"/>
                      </a:lnTo>
                      <a:lnTo>
                        <a:pt x="1112929" y="273261"/>
                      </a:lnTo>
                      <a:lnTo>
                        <a:pt x="1139356" y="309767"/>
                      </a:lnTo>
                      <a:lnTo>
                        <a:pt x="1163447" y="347980"/>
                      </a:lnTo>
                      <a:lnTo>
                        <a:pt x="1185094" y="387794"/>
                      </a:lnTo>
                      <a:lnTo>
                        <a:pt x="1204196" y="429107"/>
                      </a:lnTo>
                      <a:lnTo>
                        <a:pt x="1220645" y="471812"/>
                      </a:lnTo>
                      <a:lnTo>
                        <a:pt x="1234339" y="515805"/>
                      </a:lnTo>
                      <a:lnTo>
                        <a:pt x="1245172" y="560981"/>
                      </a:lnTo>
                      <a:lnTo>
                        <a:pt x="1253039" y="607236"/>
                      </a:lnTo>
                      <a:lnTo>
                        <a:pt x="1257836" y="654465"/>
                      </a:lnTo>
                      <a:lnTo>
                        <a:pt x="1259459" y="702563"/>
                      </a:lnTo>
                      <a:lnTo>
                        <a:pt x="1257836" y="750662"/>
                      </a:lnTo>
                      <a:lnTo>
                        <a:pt x="1253039" y="797891"/>
                      </a:lnTo>
                      <a:lnTo>
                        <a:pt x="1245172" y="844146"/>
                      </a:lnTo>
                      <a:lnTo>
                        <a:pt x="1234339" y="889322"/>
                      </a:lnTo>
                      <a:lnTo>
                        <a:pt x="1220645" y="933315"/>
                      </a:lnTo>
                      <a:lnTo>
                        <a:pt x="1204196" y="976020"/>
                      </a:lnTo>
                      <a:lnTo>
                        <a:pt x="1185094" y="1017333"/>
                      </a:lnTo>
                      <a:lnTo>
                        <a:pt x="1163447" y="1057147"/>
                      </a:lnTo>
                      <a:lnTo>
                        <a:pt x="1139356" y="1095360"/>
                      </a:lnTo>
                      <a:lnTo>
                        <a:pt x="1112929" y="1131866"/>
                      </a:lnTo>
                      <a:lnTo>
                        <a:pt x="1084269" y="1166561"/>
                      </a:lnTo>
                      <a:lnTo>
                        <a:pt x="1053480" y="1199340"/>
                      </a:lnTo>
                      <a:lnTo>
                        <a:pt x="1020669" y="1230098"/>
                      </a:lnTo>
                      <a:lnTo>
                        <a:pt x="985938" y="1258730"/>
                      </a:lnTo>
                      <a:lnTo>
                        <a:pt x="949394" y="1285133"/>
                      </a:lnTo>
                      <a:lnTo>
                        <a:pt x="911140" y="1309200"/>
                      </a:lnTo>
                      <a:lnTo>
                        <a:pt x="871281" y="1330828"/>
                      </a:lnTo>
                      <a:lnTo>
                        <a:pt x="829923" y="1349912"/>
                      </a:lnTo>
                      <a:lnTo>
                        <a:pt x="787169" y="1366347"/>
                      </a:lnTo>
                      <a:lnTo>
                        <a:pt x="743124" y="1380029"/>
                      </a:lnTo>
                      <a:lnTo>
                        <a:pt x="697894" y="1390853"/>
                      </a:lnTo>
                      <a:lnTo>
                        <a:pt x="651582" y="1398713"/>
                      </a:lnTo>
                      <a:lnTo>
                        <a:pt x="604293" y="1403507"/>
                      </a:lnTo>
                      <a:lnTo>
                        <a:pt x="556132" y="1405128"/>
                      </a:lnTo>
                      <a:lnTo>
                        <a:pt x="506172" y="1403355"/>
                      </a:lnTo>
                      <a:lnTo>
                        <a:pt x="456808" y="1398092"/>
                      </a:lnTo>
                      <a:lnTo>
                        <a:pt x="408205" y="1389418"/>
                      </a:lnTo>
                      <a:lnTo>
                        <a:pt x="360525" y="1377414"/>
                      </a:lnTo>
                      <a:lnTo>
                        <a:pt x="313933" y="1362159"/>
                      </a:lnTo>
                      <a:lnTo>
                        <a:pt x="268593" y="1343733"/>
                      </a:lnTo>
                      <a:lnTo>
                        <a:pt x="224667" y="1322217"/>
                      </a:lnTo>
                      <a:lnTo>
                        <a:pt x="182321" y="1297691"/>
                      </a:lnTo>
                      <a:lnTo>
                        <a:pt x="141717" y="1270235"/>
                      </a:lnTo>
                      <a:lnTo>
                        <a:pt x="103019" y="1239929"/>
                      </a:lnTo>
                      <a:lnTo>
                        <a:pt x="66391" y="1206853"/>
                      </a:lnTo>
                      <a:lnTo>
                        <a:pt x="31997" y="1171088"/>
                      </a:lnTo>
                      <a:lnTo>
                        <a:pt x="0" y="1132713"/>
                      </a:lnTo>
                    </a:path>
                  </a:pathLst>
                </a:custGeom>
                <a:ln w="15240">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03" name="object 18">
                  <a:extLst>
                    <a:ext uri="{FF2B5EF4-FFF2-40B4-BE49-F238E27FC236}">
                      <a16:creationId xmlns:a16="http://schemas.microsoft.com/office/drawing/2014/main" id="{640E9DA1-4865-F947-9EFD-52C86D6AE498}"/>
                    </a:ext>
                  </a:extLst>
                </p:cNvPr>
                <p:cNvSpPr/>
                <p:nvPr/>
              </p:nvSpPr>
              <p:spPr>
                <a:xfrm>
                  <a:off x="2656458" y="2744834"/>
                  <a:ext cx="1479134" cy="1519110"/>
                </a:xfrm>
                <a:custGeom>
                  <a:avLst/>
                  <a:gdLst/>
                  <a:ahLst/>
                  <a:cxnLst/>
                  <a:rect l="l" t="t" r="r" b="b"/>
                  <a:pathLst>
                    <a:path w="1278889" h="1277620">
                      <a:moveTo>
                        <a:pt x="639317" y="0"/>
                      </a:moveTo>
                      <a:lnTo>
                        <a:pt x="687027" y="1751"/>
                      </a:lnTo>
                      <a:lnTo>
                        <a:pt x="733785" y="6923"/>
                      </a:lnTo>
                      <a:lnTo>
                        <a:pt x="779468" y="15392"/>
                      </a:lnTo>
                      <a:lnTo>
                        <a:pt x="823952" y="27034"/>
                      </a:lnTo>
                      <a:lnTo>
                        <a:pt x="867112" y="41727"/>
                      </a:lnTo>
                      <a:lnTo>
                        <a:pt x="908827" y="59346"/>
                      </a:lnTo>
                      <a:lnTo>
                        <a:pt x="948971" y="79769"/>
                      </a:lnTo>
                      <a:lnTo>
                        <a:pt x="987422" y="102871"/>
                      </a:lnTo>
                      <a:lnTo>
                        <a:pt x="1024055" y="128530"/>
                      </a:lnTo>
                      <a:lnTo>
                        <a:pt x="1058747" y="156622"/>
                      </a:lnTo>
                      <a:lnTo>
                        <a:pt x="1091374" y="187023"/>
                      </a:lnTo>
                      <a:lnTo>
                        <a:pt x="1121813" y="219610"/>
                      </a:lnTo>
                      <a:lnTo>
                        <a:pt x="1149940" y="254260"/>
                      </a:lnTo>
                      <a:lnTo>
                        <a:pt x="1175631" y="290849"/>
                      </a:lnTo>
                      <a:lnTo>
                        <a:pt x="1198763" y="329253"/>
                      </a:lnTo>
                      <a:lnTo>
                        <a:pt x="1219212" y="369350"/>
                      </a:lnTo>
                      <a:lnTo>
                        <a:pt x="1236854" y="411016"/>
                      </a:lnTo>
                      <a:lnTo>
                        <a:pt x="1251565" y="454127"/>
                      </a:lnTo>
                      <a:lnTo>
                        <a:pt x="1263223" y="498560"/>
                      </a:lnTo>
                      <a:lnTo>
                        <a:pt x="1271703" y="544191"/>
                      </a:lnTo>
                      <a:lnTo>
                        <a:pt x="1276882" y="590898"/>
                      </a:lnTo>
                      <a:lnTo>
                        <a:pt x="1278636" y="638555"/>
                      </a:lnTo>
                      <a:lnTo>
                        <a:pt x="1276882" y="686213"/>
                      </a:lnTo>
                      <a:lnTo>
                        <a:pt x="1271703" y="732920"/>
                      </a:lnTo>
                      <a:lnTo>
                        <a:pt x="1263223" y="778551"/>
                      </a:lnTo>
                      <a:lnTo>
                        <a:pt x="1251565" y="822984"/>
                      </a:lnTo>
                      <a:lnTo>
                        <a:pt x="1236854" y="866095"/>
                      </a:lnTo>
                      <a:lnTo>
                        <a:pt x="1219212" y="907761"/>
                      </a:lnTo>
                      <a:lnTo>
                        <a:pt x="1198763" y="947858"/>
                      </a:lnTo>
                      <a:lnTo>
                        <a:pt x="1175631" y="986262"/>
                      </a:lnTo>
                      <a:lnTo>
                        <a:pt x="1149940" y="1022851"/>
                      </a:lnTo>
                      <a:lnTo>
                        <a:pt x="1121813" y="1057501"/>
                      </a:lnTo>
                      <a:lnTo>
                        <a:pt x="1091374" y="1090088"/>
                      </a:lnTo>
                      <a:lnTo>
                        <a:pt x="1058747" y="1120489"/>
                      </a:lnTo>
                      <a:lnTo>
                        <a:pt x="1024055" y="1148581"/>
                      </a:lnTo>
                      <a:lnTo>
                        <a:pt x="987422" y="1174240"/>
                      </a:lnTo>
                      <a:lnTo>
                        <a:pt x="948971" y="1197342"/>
                      </a:lnTo>
                      <a:lnTo>
                        <a:pt x="908827" y="1217765"/>
                      </a:lnTo>
                      <a:lnTo>
                        <a:pt x="867112" y="1235384"/>
                      </a:lnTo>
                      <a:lnTo>
                        <a:pt x="823952" y="1250077"/>
                      </a:lnTo>
                      <a:lnTo>
                        <a:pt x="779468" y="1261719"/>
                      </a:lnTo>
                      <a:lnTo>
                        <a:pt x="733785" y="1270188"/>
                      </a:lnTo>
                      <a:lnTo>
                        <a:pt x="687027" y="1275360"/>
                      </a:lnTo>
                      <a:lnTo>
                        <a:pt x="639317" y="1277112"/>
                      </a:lnTo>
                      <a:lnTo>
                        <a:pt x="591608" y="1275360"/>
                      </a:lnTo>
                      <a:lnTo>
                        <a:pt x="544850" y="1270188"/>
                      </a:lnTo>
                      <a:lnTo>
                        <a:pt x="499167" y="1261719"/>
                      </a:lnTo>
                      <a:lnTo>
                        <a:pt x="454683" y="1250077"/>
                      </a:lnTo>
                      <a:lnTo>
                        <a:pt x="411523" y="1235384"/>
                      </a:lnTo>
                      <a:lnTo>
                        <a:pt x="369808" y="1217765"/>
                      </a:lnTo>
                      <a:lnTo>
                        <a:pt x="329664" y="1197342"/>
                      </a:lnTo>
                      <a:lnTo>
                        <a:pt x="291213" y="1174240"/>
                      </a:lnTo>
                      <a:lnTo>
                        <a:pt x="254580" y="1148581"/>
                      </a:lnTo>
                      <a:lnTo>
                        <a:pt x="219888" y="1120489"/>
                      </a:lnTo>
                      <a:lnTo>
                        <a:pt x="187261" y="1090088"/>
                      </a:lnTo>
                      <a:lnTo>
                        <a:pt x="156822" y="1057501"/>
                      </a:lnTo>
                      <a:lnTo>
                        <a:pt x="128695" y="1022851"/>
                      </a:lnTo>
                      <a:lnTo>
                        <a:pt x="103004" y="986262"/>
                      </a:lnTo>
                      <a:lnTo>
                        <a:pt x="79872" y="947858"/>
                      </a:lnTo>
                      <a:lnTo>
                        <a:pt x="59423" y="907761"/>
                      </a:lnTo>
                      <a:lnTo>
                        <a:pt x="41781" y="866095"/>
                      </a:lnTo>
                      <a:lnTo>
                        <a:pt x="27070" y="822984"/>
                      </a:lnTo>
                      <a:lnTo>
                        <a:pt x="15412" y="778551"/>
                      </a:lnTo>
                      <a:lnTo>
                        <a:pt x="6932" y="732920"/>
                      </a:lnTo>
                      <a:lnTo>
                        <a:pt x="1753" y="686213"/>
                      </a:lnTo>
                      <a:lnTo>
                        <a:pt x="0" y="638555"/>
                      </a:lnTo>
                      <a:lnTo>
                        <a:pt x="2217" y="585401"/>
                      </a:lnTo>
                      <a:lnTo>
                        <a:pt x="8812" y="532886"/>
                      </a:lnTo>
                      <a:lnTo>
                        <a:pt x="19696" y="481266"/>
                      </a:lnTo>
                      <a:lnTo>
                        <a:pt x="34782" y="430799"/>
                      </a:lnTo>
                      <a:lnTo>
                        <a:pt x="53981" y="381744"/>
                      </a:lnTo>
                      <a:lnTo>
                        <a:pt x="77206" y="334357"/>
                      </a:lnTo>
                      <a:lnTo>
                        <a:pt x="104368" y="288895"/>
                      </a:lnTo>
                      <a:lnTo>
                        <a:pt x="135382" y="245617"/>
                      </a:lnTo>
                    </a:path>
                  </a:pathLst>
                </a:custGeom>
                <a:ln w="15240">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04" name="object 19">
                  <a:extLst>
                    <a:ext uri="{FF2B5EF4-FFF2-40B4-BE49-F238E27FC236}">
                      <a16:creationId xmlns:a16="http://schemas.microsoft.com/office/drawing/2014/main" id="{F98CDF8D-413C-464C-BFAD-5287181EDD0D}"/>
                    </a:ext>
                  </a:extLst>
                </p:cNvPr>
                <p:cNvSpPr/>
                <p:nvPr/>
              </p:nvSpPr>
              <p:spPr>
                <a:xfrm>
                  <a:off x="3402046" y="2578126"/>
                  <a:ext cx="893797" cy="1287317"/>
                </a:xfrm>
                <a:custGeom>
                  <a:avLst/>
                  <a:gdLst/>
                  <a:ahLst/>
                  <a:cxnLst/>
                  <a:rect l="l" t="t" r="r" b="b"/>
                  <a:pathLst>
                    <a:path w="772795" h="1082675">
                      <a:moveTo>
                        <a:pt x="0" y="0"/>
                      </a:moveTo>
                      <a:lnTo>
                        <a:pt x="48863" y="1521"/>
                      </a:lnTo>
                      <a:lnTo>
                        <a:pt x="96919" y="6026"/>
                      </a:lnTo>
                      <a:lnTo>
                        <a:pt x="144077" y="13424"/>
                      </a:lnTo>
                      <a:lnTo>
                        <a:pt x="190246" y="23624"/>
                      </a:lnTo>
                      <a:lnTo>
                        <a:pt x="235337" y="36535"/>
                      </a:lnTo>
                      <a:lnTo>
                        <a:pt x="279258" y="52067"/>
                      </a:lnTo>
                      <a:lnTo>
                        <a:pt x="321919" y="70128"/>
                      </a:lnTo>
                      <a:lnTo>
                        <a:pt x="363229" y="90629"/>
                      </a:lnTo>
                      <a:lnTo>
                        <a:pt x="403098" y="113479"/>
                      </a:lnTo>
                      <a:lnTo>
                        <a:pt x="441436" y="138587"/>
                      </a:lnTo>
                      <a:lnTo>
                        <a:pt x="478151" y="165862"/>
                      </a:lnTo>
                      <a:lnTo>
                        <a:pt x="513154" y="195214"/>
                      </a:lnTo>
                      <a:lnTo>
                        <a:pt x="546354" y="226552"/>
                      </a:lnTo>
                      <a:lnTo>
                        <a:pt x="577659" y="259785"/>
                      </a:lnTo>
                      <a:lnTo>
                        <a:pt x="606981" y="294823"/>
                      </a:lnTo>
                      <a:lnTo>
                        <a:pt x="634228" y="331575"/>
                      </a:lnTo>
                      <a:lnTo>
                        <a:pt x="659309" y="369951"/>
                      </a:lnTo>
                      <a:lnTo>
                        <a:pt x="682135" y="409859"/>
                      </a:lnTo>
                      <a:lnTo>
                        <a:pt x="702614" y="451210"/>
                      </a:lnTo>
                      <a:lnTo>
                        <a:pt x="720657" y="493912"/>
                      </a:lnTo>
                      <a:lnTo>
                        <a:pt x="736172" y="537875"/>
                      </a:lnTo>
                      <a:lnTo>
                        <a:pt x="749069" y="583008"/>
                      </a:lnTo>
                      <a:lnTo>
                        <a:pt x="759257" y="629221"/>
                      </a:lnTo>
                      <a:lnTo>
                        <a:pt x="766647" y="676422"/>
                      </a:lnTo>
                      <a:lnTo>
                        <a:pt x="771147" y="724522"/>
                      </a:lnTo>
                      <a:lnTo>
                        <a:pt x="772668" y="773430"/>
                      </a:lnTo>
                      <a:lnTo>
                        <a:pt x="770853" y="826453"/>
                      </a:lnTo>
                      <a:lnTo>
                        <a:pt x="765433" y="879103"/>
                      </a:lnTo>
                      <a:lnTo>
                        <a:pt x="756443" y="931195"/>
                      </a:lnTo>
                      <a:lnTo>
                        <a:pt x="743918" y="982547"/>
                      </a:lnTo>
                      <a:lnTo>
                        <a:pt x="727894" y="1032974"/>
                      </a:lnTo>
                      <a:lnTo>
                        <a:pt x="708406" y="1082294"/>
                      </a:lnTo>
                    </a:path>
                  </a:pathLst>
                </a:custGeom>
                <a:ln w="15240">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05" name="object 41">
                  <a:extLst>
                    <a:ext uri="{FF2B5EF4-FFF2-40B4-BE49-F238E27FC236}">
                      <a16:creationId xmlns:a16="http://schemas.microsoft.com/office/drawing/2014/main" id="{55B56009-8115-F245-ADE2-10A983E8B500}"/>
                    </a:ext>
                  </a:extLst>
                </p:cNvPr>
                <p:cNvSpPr/>
                <p:nvPr/>
              </p:nvSpPr>
              <p:spPr>
                <a:xfrm>
                  <a:off x="2748995" y="2860737"/>
                  <a:ext cx="1308013" cy="1344699"/>
                </a:xfrm>
                <a:custGeom>
                  <a:avLst/>
                  <a:gdLst/>
                  <a:ahLst/>
                  <a:cxnLst/>
                  <a:rect l="l" t="t" r="r" b="b"/>
                  <a:pathLst>
                    <a:path w="1130935" h="1130935">
                      <a:moveTo>
                        <a:pt x="0" y="565404"/>
                      </a:moveTo>
                      <a:lnTo>
                        <a:pt x="2075" y="516614"/>
                      </a:lnTo>
                      <a:lnTo>
                        <a:pt x="8187" y="468978"/>
                      </a:lnTo>
                      <a:lnTo>
                        <a:pt x="18167" y="422665"/>
                      </a:lnTo>
                      <a:lnTo>
                        <a:pt x="31845" y="377844"/>
                      </a:lnTo>
                      <a:lnTo>
                        <a:pt x="49051" y="334686"/>
                      </a:lnTo>
                      <a:lnTo>
                        <a:pt x="69615" y="293360"/>
                      </a:lnTo>
                      <a:lnTo>
                        <a:pt x="93369" y="254034"/>
                      </a:lnTo>
                      <a:lnTo>
                        <a:pt x="120142" y="216881"/>
                      </a:lnTo>
                      <a:lnTo>
                        <a:pt x="149765" y="182067"/>
                      </a:lnTo>
                      <a:lnTo>
                        <a:pt x="182067" y="149765"/>
                      </a:lnTo>
                      <a:lnTo>
                        <a:pt x="216881" y="120142"/>
                      </a:lnTo>
                      <a:lnTo>
                        <a:pt x="254034" y="93369"/>
                      </a:lnTo>
                      <a:lnTo>
                        <a:pt x="293360" y="69615"/>
                      </a:lnTo>
                      <a:lnTo>
                        <a:pt x="334686" y="49051"/>
                      </a:lnTo>
                      <a:lnTo>
                        <a:pt x="377844" y="31845"/>
                      </a:lnTo>
                      <a:lnTo>
                        <a:pt x="422665" y="18167"/>
                      </a:lnTo>
                      <a:lnTo>
                        <a:pt x="468978" y="8187"/>
                      </a:lnTo>
                      <a:lnTo>
                        <a:pt x="516614" y="2075"/>
                      </a:lnTo>
                      <a:lnTo>
                        <a:pt x="565403" y="0"/>
                      </a:lnTo>
                      <a:lnTo>
                        <a:pt x="614193" y="2075"/>
                      </a:lnTo>
                      <a:lnTo>
                        <a:pt x="661829" y="8187"/>
                      </a:lnTo>
                      <a:lnTo>
                        <a:pt x="708142" y="18167"/>
                      </a:lnTo>
                      <a:lnTo>
                        <a:pt x="752963" y="31845"/>
                      </a:lnTo>
                      <a:lnTo>
                        <a:pt x="796121" y="49051"/>
                      </a:lnTo>
                      <a:lnTo>
                        <a:pt x="837447" y="69615"/>
                      </a:lnTo>
                      <a:lnTo>
                        <a:pt x="876773" y="93369"/>
                      </a:lnTo>
                      <a:lnTo>
                        <a:pt x="913926" y="120142"/>
                      </a:lnTo>
                      <a:lnTo>
                        <a:pt x="948740" y="149765"/>
                      </a:lnTo>
                      <a:lnTo>
                        <a:pt x="981042" y="182067"/>
                      </a:lnTo>
                      <a:lnTo>
                        <a:pt x="1010665" y="216881"/>
                      </a:lnTo>
                      <a:lnTo>
                        <a:pt x="1037438" y="254034"/>
                      </a:lnTo>
                      <a:lnTo>
                        <a:pt x="1061192" y="293360"/>
                      </a:lnTo>
                      <a:lnTo>
                        <a:pt x="1081756" y="334686"/>
                      </a:lnTo>
                      <a:lnTo>
                        <a:pt x="1098962" y="377844"/>
                      </a:lnTo>
                      <a:lnTo>
                        <a:pt x="1112640" y="422665"/>
                      </a:lnTo>
                      <a:lnTo>
                        <a:pt x="1122620" y="468978"/>
                      </a:lnTo>
                      <a:lnTo>
                        <a:pt x="1128732" y="516614"/>
                      </a:lnTo>
                      <a:lnTo>
                        <a:pt x="1130807" y="565404"/>
                      </a:lnTo>
                      <a:lnTo>
                        <a:pt x="1128732" y="614193"/>
                      </a:lnTo>
                      <a:lnTo>
                        <a:pt x="1122620" y="661829"/>
                      </a:lnTo>
                      <a:lnTo>
                        <a:pt x="1112640" y="708142"/>
                      </a:lnTo>
                      <a:lnTo>
                        <a:pt x="1098962" y="752963"/>
                      </a:lnTo>
                      <a:lnTo>
                        <a:pt x="1081756" y="796121"/>
                      </a:lnTo>
                      <a:lnTo>
                        <a:pt x="1061192" y="837447"/>
                      </a:lnTo>
                      <a:lnTo>
                        <a:pt x="1037438" y="876773"/>
                      </a:lnTo>
                      <a:lnTo>
                        <a:pt x="1010665" y="913926"/>
                      </a:lnTo>
                      <a:lnTo>
                        <a:pt x="981042" y="948740"/>
                      </a:lnTo>
                      <a:lnTo>
                        <a:pt x="948740" y="981042"/>
                      </a:lnTo>
                      <a:lnTo>
                        <a:pt x="913926" y="1010665"/>
                      </a:lnTo>
                      <a:lnTo>
                        <a:pt x="876773" y="1037438"/>
                      </a:lnTo>
                      <a:lnTo>
                        <a:pt x="837447" y="1061192"/>
                      </a:lnTo>
                      <a:lnTo>
                        <a:pt x="796121" y="1081756"/>
                      </a:lnTo>
                      <a:lnTo>
                        <a:pt x="752963" y="1098962"/>
                      </a:lnTo>
                      <a:lnTo>
                        <a:pt x="708142" y="1112640"/>
                      </a:lnTo>
                      <a:lnTo>
                        <a:pt x="661829" y="1122620"/>
                      </a:lnTo>
                      <a:lnTo>
                        <a:pt x="614193" y="1128732"/>
                      </a:lnTo>
                      <a:lnTo>
                        <a:pt x="565403" y="1130808"/>
                      </a:lnTo>
                      <a:lnTo>
                        <a:pt x="516614" y="1128732"/>
                      </a:lnTo>
                      <a:lnTo>
                        <a:pt x="468978" y="1122620"/>
                      </a:lnTo>
                      <a:lnTo>
                        <a:pt x="422665" y="1112640"/>
                      </a:lnTo>
                      <a:lnTo>
                        <a:pt x="377844" y="1098962"/>
                      </a:lnTo>
                      <a:lnTo>
                        <a:pt x="334686" y="1081756"/>
                      </a:lnTo>
                      <a:lnTo>
                        <a:pt x="293360" y="1061192"/>
                      </a:lnTo>
                      <a:lnTo>
                        <a:pt x="254034" y="1037438"/>
                      </a:lnTo>
                      <a:lnTo>
                        <a:pt x="216881" y="1010665"/>
                      </a:lnTo>
                      <a:lnTo>
                        <a:pt x="182067" y="981042"/>
                      </a:lnTo>
                      <a:lnTo>
                        <a:pt x="149765" y="948740"/>
                      </a:lnTo>
                      <a:lnTo>
                        <a:pt x="120142" y="913926"/>
                      </a:lnTo>
                      <a:lnTo>
                        <a:pt x="93369" y="876773"/>
                      </a:lnTo>
                      <a:lnTo>
                        <a:pt x="69615" y="837447"/>
                      </a:lnTo>
                      <a:lnTo>
                        <a:pt x="49051" y="796121"/>
                      </a:lnTo>
                      <a:lnTo>
                        <a:pt x="31845" y="752963"/>
                      </a:lnTo>
                      <a:lnTo>
                        <a:pt x="18167" y="708142"/>
                      </a:lnTo>
                      <a:lnTo>
                        <a:pt x="8187" y="661829"/>
                      </a:lnTo>
                      <a:lnTo>
                        <a:pt x="2075" y="614193"/>
                      </a:lnTo>
                      <a:lnTo>
                        <a:pt x="0" y="565404"/>
                      </a:lnTo>
                      <a:close/>
                    </a:path>
                  </a:pathLst>
                </a:custGeom>
                <a:ln w="19812">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grpSp>
          <p:sp>
            <p:nvSpPr>
              <p:cNvPr id="136" name="TextBox 135">
                <a:extLst>
                  <a:ext uri="{FF2B5EF4-FFF2-40B4-BE49-F238E27FC236}">
                    <a16:creationId xmlns:a16="http://schemas.microsoft.com/office/drawing/2014/main" id="{A070FA79-BCEC-4B44-9DFF-A6AF65BB3094}"/>
                  </a:ext>
                </a:extLst>
              </p:cNvPr>
              <p:cNvSpPr txBox="1"/>
              <p:nvPr/>
            </p:nvSpPr>
            <p:spPr>
              <a:xfrm>
                <a:off x="8263611" y="3334539"/>
                <a:ext cx="1075476" cy="323165"/>
              </a:xfrm>
              <a:prstGeom prst="rect">
                <a:avLst/>
              </a:prstGeom>
              <a:noFill/>
            </p:spPr>
            <p:txBody>
              <a:bodyPr wrap="square" lIns="0" tIns="0" rIns="0" bIns="0" rtlCol="0">
                <a:spAutoFit/>
              </a:bodyPr>
              <a:lstStyle/>
              <a:p>
                <a:pPr algn="ctr">
                  <a:buSzPct val="100000"/>
                </a:pPr>
                <a:r>
                  <a:rPr lang="en-US" sz="1050" i="1" dirty="0">
                    <a:solidFill>
                      <a:srgbClr val="313131"/>
                    </a:solidFill>
                    <a:latin typeface="Verdana" panose="020B0604030504040204" pitchFamily="34" charset="0"/>
                    <a:ea typeface="Verdana" panose="020B0604030504040204" pitchFamily="34" charset="0"/>
                    <a:cs typeface="Verdana" panose="020B0604030504040204" pitchFamily="34" charset="0"/>
                  </a:rPr>
                  <a:t>Analysis Normal form</a:t>
                </a:r>
              </a:p>
            </p:txBody>
          </p:sp>
        </p:grpSp>
        <p:grpSp>
          <p:nvGrpSpPr>
            <p:cNvPr id="9" name="Group 8">
              <a:extLst>
                <a:ext uri="{FF2B5EF4-FFF2-40B4-BE49-F238E27FC236}">
                  <a16:creationId xmlns:a16="http://schemas.microsoft.com/office/drawing/2014/main" id="{FCAB0B66-FDB4-0949-B47B-C856846E1687}"/>
                </a:ext>
              </a:extLst>
            </p:cNvPr>
            <p:cNvGrpSpPr/>
            <p:nvPr/>
          </p:nvGrpSpPr>
          <p:grpSpPr>
            <a:xfrm>
              <a:off x="6159511" y="3415360"/>
              <a:ext cx="1780132" cy="1588801"/>
              <a:chOff x="6221437" y="2828809"/>
              <a:chExt cx="1780132" cy="1588801"/>
            </a:xfrm>
          </p:grpSpPr>
          <p:grpSp>
            <p:nvGrpSpPr>
              <p:cNvPr id="130" name="Group 129">
                <a:extLst>
                  <a:ext uri="{FF2B5EF4-FFF2-40B4-BE49-F238E27FC236}">
                    <a16:creationId xmlns:a16="http://schemas.microsoft.com/office/drawing/2014/main" id="{93B41930-31BA-F14C-99D0-9C5024FDE7E1}"/>
                  </a:ext>
                </a:extLst>
              </p:cNvPr>
              <p:cNvGrpSpPr/>
              <p:nvPr/>
            </p:nvGrpSpPr>
            <p:grpSpPr>
              <a:xfrm>
                <a:off x="6646383" y="2961501"/>
                <a:ext cx="1355186" cy="1456109"/>
                <a:chOff x="2656458" y="2578126"/>
                <a:chExt cx="1639385" cy="1761473"/>
              </a:xfrm>
            </p:grpSpPr>
            <p:sp>
              <p:nvSpPr>
                <p:cNvPr id="131" name="object 17">
                  <a:extLst>
                    <a:ext uri="{FF2B5EF4-FFF2-40B4-BE49-F238E27FC236}">
                      <a16:creationId xmlns:a16="http://schemas.microsoft.com/office/drawing/2014/main" id="{14523263-F74A-024A-9AFC-AD69030A18BC}"/>
                    </a:ext>
                  </a:extLst>
                </p:cNvPr>
                <p:cNvSpPr/>
                <p:nvPr/>
              </p:nvSpPr>
              <p:spPr>
                <a:xfrm>
                  <a:off x="2752666" y="2668729"/>
                  <a:ext cx="1457102" cy="1670870"/>
                </a:xfrm>
                <a:custGeom>
                  <a:avLst/>
                  <a:gdLst/>
                  <a:ahLst/>
                  <a:cxnLst/>
                  <a:rect l="l" t="t" r="r" b="b"/>
                  <a:pathLst>
                    <a:path w="1259839" h="1405254">
                      <a:moveTo>
                        <a:pt x="556132" y="0"/>
                      </a:moveTo>
                      <a:lnTo>
                        <a:pt x="604293" y="1620"/>
                      </a:lnTo>
                      <a:lnTo>
                        <a:pt x="651582" y="6414"/>
                      </a:lnTo>
                      <a:lnTo>
                        <a:pt x="697894" y="14274"/>
                      </a:lnTo>
                      <a:lnTo>
                        <a:pt x="743124" y="25098"/>
                      </a:lnTo>
                      <a:lnTo>
                        <a:pt x="787169" y="38780"/>
                      </a:lnTo>
                      <a:lnTo>
                        <a:pt x="829923" y="55215"/>
                      </a:lnTo>
                      <a:lnTo>
                        <a:pt x="871281" y="74299"/>
                      </a:lnTo>
                      <a:lnTo>
                        <a:pt x="911140" y="95927"/>
                      </a:lnTo>
                      <a:lnTo>
                        <a:pt x="949394" y="119994"/>
                      </a:lnTo>
                      <a:lnTo>
                        <a:pt x="985938" y="146397"/>
                      </a:lnTo>
                      <a:lnTo>
                        <a:pt x="1020669" y="175029"/>
                      </a:lnTo>
                      <a:lnTo>
                        <a:pt x="1053480" y="205787"/>
                      </a:lnTo>
                      <a:lnTo>
                        <a:pt x="1084269" y="238566"/>
                      </a:lnTo>
                      <a:lnTo>
                        <a:pt x="1112929" y="273261"/>
                      </a:lnTo>
                      <a:lnTo>
                        <a:pt x="1139356" y="309767"/>
                      </a:lnTo>
                      <a:lnTo>
                        <a:pt x="1163447" y="347980"/>
                      </a:lnTo>
                      <a:lnTo>
                        <a:pt x="1185094" y="387794"/>
                      </a:lnTo>
                      <a:lnTo>
                        <a:pt x="1204196" y="429107"/>
                      </a:lnTo>
                      <a:lnTo>
                        <a:pt x="1220645" y="471812"/>
                      </a:lnTo>
                      <a:lnTo>
                        <a:pt x="1234339" y="515805"/>
                      </a:lnTo>
                      <a:lnTo>
                        <a:pt x="1245172" y="560981"/>
                      </a:lnTo>
                      <a:lnTo>
                        <a:pt x="1253039" y="607236"/>
                      </a:lnTo>
                      <a:lnTo>
                        <a:pt x="1257836" y="654465"/>
                      </a:lnTo>
                      <a:lnTo>
                        <a:pt x="1259459" y="702563"/>
                      </a:lnTo>
                      <a:lnTo>
                        <a:pt x="1257836" y="750662"/>
                      </a:lnTo>
                      <a:lnTo>
                        <a:pt x="1253039" y="797891"/>
                      </a:lnTo>
                      <a:lnTo>
                        <a:pt x="1245172" y="844146"/>
                      </a:lnTo>
                      <a:lnTo>
                        <a:pt x="1234339" y="889322"/>
                      </a:lnTo>
                      <a:lnTo>
                        <a:pt x="1220645" y="933315"/>
                      </a:lnTo>
                      <a:lnTo>
                        <a:pt x="1204196" y="976020"/>
                      </a:lnTo>
                      <a:lnTo>
                        <a:pt x="1185094" y="1017333"/>
                      </a:lnTo>
                      <a:lnTo>
                        <a:pt x="1163447" y="1057147"/>
                      </a:lnTo>
                      <a:lnTo>
                        <a:pt x="1139356" y="1095360"/>
                      </a:lnTo>
                      <a:lnTo>
                        <a:pt x="1112929" y="1131866"/>
                      </a:lnTo>
                      <a:lnTo>
                        <a:pt x="1084269" y="1166561"/>
                      </a:lnTo>
                      <a:lnTo>
                        <a:pt x="1053480" y="1199340"/>
                      </a:lnTo>
                      <a:lnTo>
                        <a:pt x="1020669" y="1230098"/>
                      </a:lnTo>
                      <a:lnTo>
                        <a:pt x="985938" y="1258730"/>
                      </a:lnTo>
                      <a:lnTo>
                        <a:pt x="949394" y="1285133"/>
                      </a:lnTo>
                      <a:lnTo>
                        <a:pt x="911140" y="1309200"/>
                      </a:lnTo>
                      <a:lnTo>
                        <a:pt x="871281" y="1330828"/>
                      </a:lnTo>
                      <a:lnTo>
                        <a:pt x="829923" y="1349912"/>
                      </a:lnTo>
                      <a:lnTo>
                        <a:pt x="787169" y="1366347"/>
                      </a:lnTo>
                      <a:lnTo>
                        <a:pt x="743124" y="1380029"/>
                      </a:lnTo>
                      <a:lnTo>
                        <a:pt x="697894" y="1390853"/>
                      </a:lnTo>
                      <a:lnTo>
                        <a:pt x="651582" y="1398713"/>
                      </a:lnTo>
                      <a:lnTo>
                        <a:pt x="604293" y="1403507"/>
                      </a:lnTo>
                      <a:lnTo>
                        <a:pt x="556132" y="1405128"/>
                      </a:lnTo>
                      <a:lnTo>
                        <a:pt x="506172" y="1403355"/>
                      </a:lnTo>
                      <a:lnTo>
                        <a:pt x="456808" y="1398092"/>
                      </a:lnTo>
                      <a:lnTo>
                        <a:pt x="408205" y="1389418"/>
                      </a:lnTo>
                      <a:lnTo>
                        <a:pt x="360525" y="1377414"/>
                      </a:lnTo>
                      <a:lnTo>
                        <a:pt x="313933" y="1362159"/>
                      </a:lnTo>
                      <a:lnTo>
                        <a:pt x="268593" y="1343733"/>
                      </a:lnTo>
                      <a:lnTo>
                        <a:pt x="224667" y="1322217"/>
                      </a:lnTo>
                      <a:lnTo>
                        <a:pt x="182321" y="1297691"/>
                      </a:lnTo>
                      <a:lnTo>
                        <a:pt x="141717" y="1270235"/>
                      </a:lnTo>
                      <a:lnTo>
                        <a:pt x="103019" y="1239929"/>
                      </a:lnTo>
                      <a:lnTo>
                        <a:pt x="66391" y="1206853"/>
                      </a:lnTo>
                      <a:lnTo>
                        <a:pt x="31997" y="1171088"/>
                      </a:lnTo>
                      <a:lnTo>
                        <a:pt x="0" y="1132713"/>
                      </a:lnTo>
                    </a:path>
                  </a:pathLst>
                </a:custGeom>
                <a:ln w="15240">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32" name="object 18">
                  <a:extLst>
                    <a:ext uri="{FF2B5EF4-FFF2-40B4-BE49-F238E27FC236}">
                      <a16:creationId xmlns:a16="http://schemas.microsoft.com/office/drawing/2014/main" id="{3269CBB5-CE1D-2849-B853-43960E956129}"/>
                    </a:ext>
                  </a:extLst>
                </p:cNvPr>
                <p:cNvSpPr/>
                <p:nvPr/>
              </p:nvSpPr>
              <p:spPr>
                <a:xfrm>
                  <a:off x="2656458" y="2744834"/>
                  <a:ext cx="1479134" cy="1519110"/>
                </a:xfrm>
                <a:custGeom>
                  <a:avLst/>
                  <a:gdLst/>
                  <a:ahLst/>
                  <a:cxnLst/>
                  <a:rect l="l" t="t" r="r" b="b"/>
                  <a:pathLst>
                    <a:path w="1278889" h="1277620">
                      <a:moveTo>
                        <a:pt x="639317" y="0"/>
                      </a:moveTo>
                      <a:lnTo>
                        <a:pt x="687027" y="1751"/>
                      </a:lnTo>
                      <a:lnTo>
                        <a:pt x="733785" y="6923"/>
                      </a:lnTo>
                      <a:lnTo>
                        <a:pt x="779468" y="15392"/>
                      </a:lnTo>
                      <a:lnTo>
                        <a:pt x="823952" y="27034"/>
                      </a:lnTo>
                      <a:lnTo>
                        <a:pt x="867112" y="41727"/>
                      </a:lnTo>
                      <a:lnTo>
                        <a:pt x="908827" y="59346"/>
                      </a:lnTo>
                      <a:lnTo>
                        <a:pt x="948971" y="79769"/>
                      </a:lnTo>
                      <a:lnTo>
                        <a:pt x="987422" y="102871"/>
                      </a:lnTo>
                      <a:lnTo>
                        <a:pt x="1024055" y="128530"/>
                      </a:lnTo>
                      <a:lnTo>
                        <a:pt x="1058747" y="156622"/>
                      </a:lnTo>
                      <a:lnTo>
                        <a:pt x="1091374" y="187023"/>
                      </a:lnTo>
                      <a:lnTo>
                        <a:pt x="1121813" y="219610"/>
                      </a:lnTo>
                      <a:lnTo>
                        <a:pt x="1149940" y="254260"/>
                      </a:lnTo>
                      <a:lnTo>
                        <a:pt x="1175631" y="290849"/>
                      </a:lnTo>
                      <a:lnTo>
                        <a:pt x="1198763" y="329253"/>
                      </a:lnTo>
                      <a:lnTo>
                        <a:pt x="1219212" y="369350"/>
                      </a:lnTo>
                      <a:lnTo>
                        <a:pt x="1236854" y="411016"/>
                      </a:lnTo>
                      <a:lnTo>
                        <a:pt x="1251565" y="454127"/>
                      </a:lnTo>
                      <a:lnTo>
                        <a:pt x="1263223" y="498560"/>
                      </a:lnTo>
                      <a:lnTo>
                        <a:pt x="1271703" y="544191"/>
                      </a:lnTo>
                      <a:lnTo>
                        <a:pt x="1276882" y="590898"/>
                      </a:lnTo>
                      <a:lnTo>
                        <a:pt x="1278636" y="638555"/>
                      </a:lnTo>
                      <a:lnTo>
                        <a:pt x="1276882" y="686213"/>
                      </a:lnTo>
                      <a:lnTo>
                        <a:pt x="1271703" y="732920"/>
                      </a:lnTo>
                      <a:lnTo>
                        <a:pt x="1263223" y="778551"/>
                      </a:lnTo>
                      <a:lnTo>
                        <a:pt x="1251565" y="822984"/>
                      </a:lnTo>
                      <a:lnTo>
                        <a:pt x="1236854" y="866095"/>
                      </a:lnTo>
                      <a:lnTo>
                        <a:pt x="1219212" y="907761"/>
                      </a:lnTo>
                      <a:lnTo>
                        <a:pt x="1198763" y="947858"/>
                      </a:lnTo>
                      <a:lnTo>
                        <a:pt x="1175631" y="986262"/>
                      </a:lnTo>
                      <a:lnTo>
                        <a:pt x="1149940" y="1022851"/>
                      </a:lnTo>
                      <a:lnTo>
                        <a:pt x="1121813" y="1057501"/>
                      </a:lnTo>
                      <a:lnTo>
                        <a:pt x="1091374" y="1090088"/>
                      </a:lnTo>
                      <a:lnTo>
                        <a:pt x="1058747" y="1120489"/>
                      </a:lnTo>
                      <a:lnTo>
                        <a:pt x="1024055" y="1148581"/>
                      </a:lnTo>
                      <a:lnTo>
                        <a:pt x="987422" y="1174240"/>
                      </a:lnTo>
                      <a:lnTo>
                        <a:pt x="948971" y="1197342"/>
                      </a:lnTo>
                      <a:lnTo>
                        <a:pt x="908827" y="1217765"/>
                      </a:lnTo>
                      <a:lnTo>
                        <a:pt x="867112" y="1235384"/>
                      </a:lnTo>
                      <a:lnTo>
                        <a:pt x="823952" y="1250077"/>
                      </a:lnTo>
                      <a:lnTo>
                        <a:pt x="779468" y="1261719"/>
                      </a:lnTo>
                      <a:lnTo>
                        <a:pt x="733785" y="1270188"/>
                      </a:lnTo>
                      <a:lnTo>
                        <a:pt x="687027" y="1275360"/>
                      </a:lnTo>
                      <a:lnTo>
                        <a:pt x="639317" y="1277112"/>
                      </a:lnTo>
                      <a:lnTo>
                        <a:pt x="591608" y="1275360"/>
                      </a:lnTo>
                      <a:lnTo>
                        <a:pt x="544850" y="1270188"/>
                      </a:lnTo>
                      <a:lnTo>
                        <a:pt x="499167" y="1261719"/>
                      </a:lnTo>
                      <a:lnTo>
                        <a:pt x="454683" y="1250077"/>
                      </a:lnTo>
                      <a:lnTo>
                        <a:pt x="411523" y="1235384"/>
                      </a:lnTo>
                      <a:lnTo>
                        <a:pt x="369808" y="1217765"/>
                      </a:lnTo>
                      <a:lnTo>
                        <a:pt x="329664" y="1197342"/>
                      </a:lnTo>
                      <a:lnTo>
                        <a:pt x="291213" y="1174240"/>
                      </a:lnTo>
                      <a:lnTo>
                        <a:pt x="254580" y="1148581"/>
                      </a:lnTo>
                      <a:lnTo>
                        <a:pt x="219888" y="1120489"/>
                      </a:lnTo>
                      <a:lnTo>
                        <a:pt x="187261" y="1090088"/>
                      </a:lnTo>
                      <a:lnTo>
                        <a:pt x="156822" y="1057501"/>
                      </a:lnTo>
                      <a:lnTo>
                        <a:pt x="128695" y="1022851"/>
                      </a:lnTo>
                      <a:lnTo>
                        <a:pt x="103004" y="986262"/>
                      </a:lnTo>
                      <a:lnTo>
                        <a:pt x="79872" y="947858"/>
                      </a:lnTo>
                      <a:lnTo>
                        <a:pt x="59423" y="907761"/>
                      </a:lnTo>
                      <a:lnTo>
                        <a:pt x="41781" y="866095"/>
                      </a:lnTo>
                      <a:lnTo>
                        <a:pt x="27070" y="822984"/>
                      </a:lnTo>
                      <a:lnTo>
                        <a:pt x="15412" y="778551"/>
                      </a:lnTo>
                      <a:lnTo>
                        <a:pt x="6932" y="732920"/>
                      </a:lnTo>
                      <a:lnTo>
                        <a:pt x="1753" y="686213"/>
                      </a:lnTo>
                      <a:lnTo>
                        <a:pt x="0" y="638555"/>
                      </a:lnTo>
                      <a:lnTo>
                        <a:pt x="2217" y="585401"/>
                      </a:lnTo>
                      <a:lnTo>
                        <a:pt x="8812" y="532886"/>
                      </a:lnTo>
                      <a:lnTo>
                        <a:pt x="19696" y="481266"/>
                      </a:lnTo>
                      <a:lnTo>
                        <a:pt x="34782" y="430799"/>
                      </a:lnTo>
                      <a:lnTo>
                        <a:pt x="53981" y="381744"/>
                      </a:lnTo>
                      <a:lnTo>
                        <a:pt x="77206" y="334357"/>
                      </a:lnTo>
                      <a:lnTo>
                        <a:pt x="104368" y="288895"/>
                      </a:lnTo>
                      <a:lnTo>
                        <a:pt x="135382" y="245617"/>
                      </a:lnTo>
                    </a:path>
                  </a:pathLst>
                </a:custGeom>
                <a:ln w="15240">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33" name="object 19">
                  <a:extLst>
                    <a:ext uri="{FF2B5EF4-FFF2-40B4-BE49-F238E27FC236}">
                      <a16:creationId xmlns:a16="http://schemas.microsoft.com/office/drawing/2014/main" id="{ADD9EBC2-BC7B-4E41-8CA2-6EB4AE29EEBC}"/>
                    </a:ext>
                  </a:extLst>
                </p:cNvPr>
                <p:cNvSpPr/>
                <p:nvPr/>
              </p:nvSpPr>
              <p:spPr>
                <a:xfrm>
                  <a:off x="3402046" y="2578126"/>
                  <a:ext cx="893797" cy="1287317"/>
                </a:xfrm>
                <a:custGeom>
                  <a:avLst/>
                  <a:gdLst/>
                  <a:ahLst/>
                  <a:cxnLst/>
                  <a:rect l="l" t="t" r="r" b="b"/>
                  <a:pathLst>
                    <a:path w="772795" h="1082675">
                      <a:moveTo>
                        <a:pt x="0" y="0"/>
                      </a:moveTo>
                      <a:lnTo>
                        <a:pt x="48863" y="1521"/>
                      </a:lnTo>
                      <a:lnTo>
                        <a:pt x="96919" y="6026"/>
                      </a:lnTo>
                      <a:lnTo>
                        <a:pt x="144077" y="13424"/>
                      </a:lnTo>
                      <a:lnTo>
                        <a:pt x="190246" y="23624"/>
                      </a:lnTo>
                      <a:lnTo>
                        <a:pt x="235337" y="36535"/>
                      </a:lnTo>
                      <a:lnTo>
                        <a:pt x="279258" y="52067"/>
                      </a:lnTo>
                      <a:lnTo>
                        <a:pt x="321919" y="70128"/>
                      </a:lnTo>
                      <a:lnTo>
                        <a:pt x="363229" y="90629"/>
                      </a:lnTo>
                      <a:lnTo>
                        <a:pt x="403098" y="113479"/>
                      </a:lnTo>
                      <a:lnTo>
                        <a:pt x="441436" y="138587"/>
                      </a:lnTo>
                      <a:lnTo>
                        <a:pt x="478151" y="165862"/>
                      </a:lnTo>
                      <a:lnTo>
                        <a:pt x="513154" y="195214"/>
                      </a:lnTo>
                      <a:lnTo>
                        <a:pt x="546354" y="226552"/>
                      </a:lnTo>
                      <a:lnTo>
                        <a:pt x="577659" y="259785"/>
                      </a:lnTo>
                      <a:lnTo>
                        <a:pt x="606981" y="294823"/>
                      </a:lnTo>
                      <a:lnTo>
                        <a:pt x="634228" y="331575"/>
                      </a:lnTo>
                      <a:lnTo>
                        <a:pt x="659309" y="369951"/>
                      </a:lnTo>
                      <a:lnTo>
                        <a:pt x="682135" y="409859"/>
                      </a:lnTo>
                      <a:lnTo>
                        <a:pt x="702614" y="451210"/>
                      </a:lnTo>
                      <a:lnTo>
                        <a:pt x="720657" y="493912"/>
                      </a:lnTo>
                      <a:lnTo>
                        <a:pt x="736172" y="537875"/>
                      </a:lnTo>
                      <a:lnTo>
                        <a:pt x="749069" y="583008"/>
                      </a:lnTo>
                      <a:lnTo>
                        <a:pt x="759257" y="629221"/>
                      </a:lnTo>
                      <a:lnTo>
                        <a:pt x="766647" y="676422"/>
                      </a:lnTo>
                      <a:lnTo>
                        <a:pt x="771147" y="724522"/>
                      </a:lnTo>
                      <a:lnTo>
                        <a:pt x="772668" y="773430"/>
                      </a:lnTo>
                      <a:lnTo>
                        <a:pt x="770853" y="826453"/>
                      </a:lnTo>
                      <a:lnTo>
                        <a:pt x="765433" y="879103"/>
                      </a:lnTo>
                      <a:lnTo>
                        <a:pt x="756443" y="931195"/>
                      </a:lnTo>
                      <a:lnTo>
                        <a:pt x="743918" y="982547"/>
                      </a:lnTo>
                      <a:lnTo>
                        <a:pt x="727894" y="1032974"/>
                      </a:lnTo>
                      <a:lnTo>
                        <a:pt x="708406" y="1082294"/>
                      </a:lnTo>
                    </a:path>
                  </a:pathLst>
                </a:custGeom>
                <a:ln w="15240">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34" name="object 41">
                  <a:extLst>
                    <a:ext uri="{FF2B5EF4-FFF2-40B4-BE49-F238E27FC236}">
                      <a16:creationId xmlns:a16="http://schemas.microsoft.com/office/drawing/2014/main" id="{0AD3B6CA-6BDB-9A4A-8EB3-B3FCD4722350}"/>
                    </a:ext>
                  </a:extLst>
                </p:cNvPr>
                <p:cNvSpPr/>
                <p:nvPr/>
              </p:nvSpPr>
              <p:spPr>
                <a:xfrm>
                  <a:off x="2748995" y="2860737"/>
                  <a:ext cx="1308013" cy="1344699"/>
                </a:xfrm>
                <a:custGeom>
                  <a:avLst/>
                  <a:gdLst/>
                  <a:ahLst/>
                  <a:cxnLst/>
                  <a:rect l="l" t="t" r="r" b="b"/>
                  <a:pathLst>
                    <a:path w="1130935" h="1130935">
                      <a:moveTo>
                        <a:pt x="0" y="565404"/>
                      </a:moveTo>
                      <a:lnTo>
                        <a:pt x="2075" y="516614"/>
                      </a:lnTo>
                      <a:lnTo>
                        <a:pt x="8187" y="468978"/>
                      </a:lnTo>
                      <a:lnTo>
                        <a:pt x="18167" y="422665"/>
                      </a:lnTo>
                      <a:lnTo>
                        <a:pt x="31845" y="377844"/>
                      </a:lnTo>
                      <a:lnTo>
                        <a:pt x="49051" y="334686"/>
                      </a:lnTo>
                      <a:lnTo>
                        <a:pt x="69615" y="293360"/>
                      </a:lnTo>
                      <a:lnTo>
                        <a:pt x="93369" y="254034"/>
                      </a:lnTo>
                      <a:lnTo>
                        <a:pt x="120142" y="216881"/>
                      </a:lnTo>
                      <a:lnTo>
                        <a:pt x="149765" y="182067"/>
                      </a:lnTo>
                      <a:lnTo>
                        <a:pt x="182067" y="149765"/>
                      </a:lnTo>
                      <a:lnTo>
                        <a:pt x="216881" y="120142"/>
                      </a:lnTo>
                      <a:lnTo>
                        <a:pt x="254034" y="93369"/>
                      </a:lnTo>
                      <a:lnTo>
                        <a:pt x="293360" y="69615"/>
                      </a:lnTo>
                      <a:lnTo>
                        <a:pt x="334686" y="49051"/>
                      </a:lnTo>
                      <a:lnTo>
                        <a:pt x="377844" y="31845"/>
                      </a:lnTo>
                      <a:lnTo>
                        <a:pt x="422665" y="18167"/>
                      </a:lnTo>
                      <a:lnTo>
                        <a:pt x="468978" y="8187"/>
                      </a:lnTo>
                      <a:lnTo>
                        <a:pt x="516614" y="2075"/>
                      </a:lnTo>
                      <a:lnTo>
                        <a:pt x="565403" y="0"/>
                      </a:lnTo>
                      <a:lnTo>
                        <a:pt x="614193" y="2075"/>
                      </a:lnTo>
                      <a:lnTo>
                        <a:pt x="661829" y="8187"/>
                      </a:lnTo>
                      <a:lnTo>
                        <a:pt x="708142" y="18167"/>
                      </a:lnTo>
                      <a:lnTo>
                        <a:pt x="752963" y="31845"/>
                      </a:lnTo>
                      <a:lnTo>
                        <a:pt x="796121" y="49051"/>
                      </a:lnTo>
                      <a:lnTo>
                        <a:pt x="837447" y="69615"/>
                      </a:lnTo>
                      <a:lnTo>
                        <a:pt x="876773" y="93369"/>
                      </a:lnTo>
                      <a:lnTo>
                        <a:pt x="913926" y="120142"/>
                      </a:lnTo>
                      <a:lnTo>
                        <a:pt x="948740" y="149765"/>
                      </a:lnTo>
                      <a:lnTo>
                        <a:pt x="981042" y="182067"/>
                      </a:lnTo>
                      <a:lnTo>
                        <a:pt x="1010665" y="216881"/>
                      </a:lnTo>
                      <a:lnTo>
                        <a:pt x="1037438" y="254034"/>
                      </a:lnTo>
                      <a:lnTo>
                        <a:pt x="1061192" y="293360"/>
                      </a:lnTo>
                      <a:lnTo>
                        <a:pt x="1081756" y="334686"/>
                      </a:lnTo>
                      <a:lnTo>
                        <a:pt x="1098962" y="377844"/>
                      </a:lnTo>
                      <a:lnTo>
                        <a:pt x="1112640" y="422665"/>
                      </a:lnTo>
                      <a:lnTo>
                        <a:pt x="1122620" y="468978"/>
                      </a:lnTo>
                      <a:lnTo>
                        <a:pt x="1128732" y="516614"/>
                      </a:lnTo>
                      <a:lnTo>
                        <a:pt x="1130807" y="565404"/>
                      </a:lnTo>
                      <a:lnTo>
                        <a:pt x="1128732" y="614193"/>
                      </a:lnTo>
                      <a:lnTo>
                        <a:pt x="1122620" y="661829"/>
                      </a:lnTo>
                      <a:lnTo>
                        <a:pt x="1112640" y="708142"/>
                      </a:lnTo>
                      <a:lnTo>
                        <a:pt x="1098962" y="752963"/>
                      </a:lnTo>
                      <a:lnTo>
                        <a:pt x="1081756" y="796121"/>
                      </a:lnTo>
                      <a:lnTo>
                        <a:pt x="1061192" y="837447"/>
                      </a:lnTo>
                      <a:lnTo>
                        <a:pt x="1037438" y="876773"/>
                      </a:lnTo>
                      <a:lnTo>
                        <a:pt x="1010665" y="913926"/>
                      </a:lnTo>
                      <a:lnTo>
                        <a:pt x="981042" y="948740"/>
                      </a:lnTo>
                      <a:lnTo>
                        <a:pt x="948740" y="981042"/>
                      </a:lnTo>
                      <a:lnTo>
                        <a:pt x="913926" y="1010665"/>
                      </a:lnTo>
                      <a:lnTo>
                        <a:pt x="876773" y="1037438"/>
                      </a:lnTo>
                      <a:lnTo>
                        <a:pt x="837447" y="1061192"/>
                      </a:lnTo>
                      <a:lnTo>
                        <a:pt x="796121" y="1081756"/>
                      </a:lnTo>
                      <a:lnTo>
                        <a:pt x="752963" y="1098962"/>
                      </a:lnTo>
                      <a:lnTo>
                        <a:pt x="708142" y="1112640"/>
                      </a:lnTo>
                      <a:lnTo>
                        <a:pt x="661829" y="1122620"/>
                      </a:lnTo>
                      <a:lnTo>
                        <a:pt x="614193" y="1128732"/>
                      </a:lnTo>
                      <a:lnTo>
                        <a:pt x="565403" y="1130808"/>
                      </a:lnTo>
                      <a:lnTo>
                        <a:pt x="516614" y="1128732"/>
                      </a:lnTo>
                      <a:lnTo>
                        <a:pt x="468978" y="1122620"/>
                      </a:lnTo>
                      <a:lnTo>
                        <a:pt x="422665" y="1112640"/>
                      </a:lnTo>
                      <a:lnTo>
                        <a:pt x="377844" y="1098962"/>
                      </a:lnTo>
                      <a:lnTo>
                        <a:pt x="334686" y="1081756"/>
                      </a:lnTo>
                      <a:lnTo>
                        <a:pt x="293360" y="1061192"/>
                      </a:lnTo>
                      <a:lnTo>
                        <a:pt x="254034" y="1037438"/>
                      </a:lnTo>
                      <a:lnTo>
                        <a:pt x="216881" y="1010665"/>
                      </a:lnTo>
                      <a:lnTo>
                        <a:pt x="182067" y="981042"/>
                      </a:lnTo>
                      <a:lnTo>
                        <a:pt x="149765" y="948740"/>
                      </a:lnTo>
                      <a:lnTo>
                        <a:pt x="120142" y="913926"/>
                      </a:lnTo>
                      <a:lnTo>
                        <a:pt x="93369" y="876773"/>
                      </a:lnTo>
                      <a:lnTo>
                        <a:pt x="69615" y="837447"/>
                      </a:lnTo>
                      <a:lnTo>
                        <a:pt x="49051" y="796121"/>
                      </a:lnTo>
                      <a:lnTo>
                        <a:pt x="31845" y="752963"/>
                      </a:lnTo>
                      <a:lnTo>
                        <a:pt x="18167" y="708142"/>
                      </a:lnTo>
                      <a:lnTo>
                        <a:pt x="8187" y="661829"/>
                      </a:lnTo>
                      <a:lnTo>
                        <a:pt x="2075" y="614193"/>
                      </a:lnTo>
                      <a:lnTo>
                        <a:pt x="0" y="565404"/>
                      </a:lnTo>
                      <a:close/>
                    </a:path>
                  </a:pathLst>
                </a:custGeom>
                <a:ln w="19812">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grpSp>
          <p:sp>
            <p:nvSpPr>
              <p:cNvPr id="135" name="TextBox 134">
                <a:extLst>
                  <a:ext uri="{FF2B5EF4-FFF2-40B4-BE49-F238E27FC236}">
                    <a16:creationId xmlns:a16="http://schemas.microsoft.com/office/drawing/2014/main" id="{6E0E365B-0630-A74D-A95A-6F6DB72B0467}"/>
                  </a:ext>
                </a:extLst>
              </p:cNvPr>
              <p:cNvSpPr txBox="1"/>
              <p:nvPr/>
            </p:nvSpPr>
            <p:spPr>
              <a:xfrm>
                <a:off x="6221437" y="2828809"/>
                <a:ext cx="1075476" cy="323165"/>
              </a:xfrm>
              <a:prstGeom prst="rect">
                <a:avLst/>
              </a:prstGeom>
              <a:noFill/>
            </p:spPr>
            <p:txBody>
              <a:bodyPr wrap="square" lIns="0" tIns="0" rIns="0" bIns="0" rtlCol="0">
                <a:spAutoFit/>
              </a:bodyPr>
              <a:lstStyle/>
              <a:p>
                <a:pPr algn="ctr">
                  <a:buSzPct val="100000"/>
                </a:pPr>
                <a:r>
                  <a:rPr lang="en-US" sz="1050" i="1" dirty="0">
                    <a:solidFill>
                      <a:srgbClr val="313131"/>
                    </a:solidFill>
                    <a:latin typeface="Verdana" panose="020B0604030504040204" pitchFamily="34" charset="0"/>
                    <a:ea typeface="Verdana" panose="020B0604030504040204" pitchFamily="34" charset="0"/>
                    <a:cs typeface="Verdana" panose="020B0604030504040204" pitchFamily="34" charset="0"/>
                  </a:rPr>
                  <a:t>Integrated Terminology</a:t>
                </a:r>
              </a:p>
            </p:txBody>
          </p:sp>
          <p:pic>
            <p:nvPicPr>
              <p:cNvPr id="140" name="Picture 139">
                <a:extLst>
                  <a:ext uri="{FF2B5EF4-FFF2-40B4-BE49-F238E27FC236}">
                    <a16:creationId xmlns:a16="http://schemas.microsoft.com/office/drawing/2014/main" id="{47B2A344-7F73-E449-8437-AAAE7DFEAAE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 r="63899"/>
              <a:stretch/>
            </p:blipFill>
            <p:spPr>
              <a:xfrm>
                <a:off x="6780620" y="3335253"/>
                <a:ext cx="990082" cy="880822"/>
              </a:xfrm>
              <a:prstGeom prst="rect">
                <a:avLst/>
              </a:prstGeom>
              <a:ln>
                <a:noFill/>
              </a:ln>
            </p:spPr>
          </p:pic>
        </p:grpSp>
        <p:grpSp>
          <p:nvGrpSpPr>
            <p:cNvPr id="52" name="Group 51">
              <a:extLst>
                <a:ext uri="{FF2B5EF4-FFF2-40B4-BE49-F238E27FC236}">
                  <a16:creationId xmlns:a16="http://schemas.microsoft.com/office/drawing/2014/main" id="{3D3D9E89-07E2-C34F-985B-36A1EC8B95DF}"/>
                </a:ext>
              </a:extLst>
            </p:cNvPr>
            <p:cNvGrpSpPr/>
            <p:nvPr/>
          </p:nvGrpSpPr>
          <p:grpSpPr>
            <a:xfrm>
              <a:off x="8895416" y="2304729"/>
              <a:ext cx="1512581" cy="1194849"/>
              <a:chOff x="8708193" y="1793682"/>
              <a:chExt cx="1512581" cy="1194849"/>
            </a:xfrm>
          </p:grpSpPr>
          <p:grpSp>
            <p:nvGrpSpPr>
              <p:cNvPr id="106" name="Group 105">
                <a:extLst>
                  <a:ext uri="{FF2B5EF4-FFF2-40B4-BE49-F238E27FC236}">
                    <a16:creationId xmlns:a16="http://schemas.microsoft.com/office/drawing/2014/main" id="{55D17165-E42F-904E-A850-EDA4E9085BB6}"/>
                  </a:ext>
                </a:extLst>
              </p:cNvPr>
              <p:cNvGrpSpPr/>
              <p:nvPr/>
            </p:nvGrpSpPr>
            <p:grpSpPr>
              <a:xfrm>
                <a:off x="9267170" y="1963910"/>
                <a:ext cx="953604" cy="1024621"/>
                <a:chOff x="2656458" y="2578126"/>
                <a:chExt cx="1639385" cy="1761473"/>
              </a:xfrm>
            </p:grpSpPr>
            <p:sp>
              <p:nvSpPr>
                <p:cNvPr id="107" name="object 17">
                  <a:extLst>
                    <a:ext uri="{FF2B5EF4-FFF2-40B4-BE49-F238E27FC236}">
                      <a16:creationId xmlns:a16="http://schemas.microsoft.com/office/drawing/2014/main" id="{AC383D02-5D5C-2445-8FBE-ECAC2C3F0E14}"/>
                    </a:ext>
                  </a:extLst>
                </p:cNvPr>
                <p:cNvSpPr/>
                <p:nvPr/>
              </p:nvSpPr>
              <p:spPr>
                <a:xfrm>
                  <a:off x="2752666" y="2668729"/>
                  <a:ext cx="1457102" cy="1670870"/>
                </a:xfrm>
                <a:custGeom>
                  <a:avLst/>
                  <a:gdLst/>
                  <a:ahLst/>
                  <a:cxnLst/>
                  <a:rect l="l" t="t" r="r" b="b"/>
                  <a:pathLst>
                    <a:path w="1259839" h="1405254">
                      <a:moveTo>
                        <a:pt x="556132" y="0"/>
                      </a:moveTo>
                      <a:lnTo>
                        <a:pt x="604293" y="1620"/>
                      </a:lnTo>
                      <a:lnTo>
                        <a:pt x="651582" y="6414"/>
                      </a:lnTo>
                      <a:lnTo>
                        <a:pt x="697894" y="14274"/>
                      </a:lnTo>
                      <a:lnTo>
                        <a:pt x="743124" y="25098"/>
                      </a:lnTo>
                      <a:lnTo>
                        <a:pt x="787169" y="38780"/>
                      </a:lnTo>
                      <a:lnTo>
                        <a:pt x="829923" y="55215"/>
                      </a:lnTo>
                      <a:lnTo>
                        <a:pt x="871281" y="74299"/>
                      </a:lnTo>
                      <a:lnTo>
                        <a:pt x="911140" y="95927"/>
                      </a:lnTo>
                      <a:lnTo>
                        <a:pt x="949394" y="119994"/>
                      </a:lnTo>
                      <a:lnTo>
                        <a:pt x="985938" y="146397"/>
                      </a:lnTo>
                      <a:lnTo>
                        <a:pt x="1020669" y="175029"/>
                      </a:lnTo>
                      <a:lnTo>
                        <a:pt x="1053480" y="205787"/>
                      </a:lnTo>
                      <a:lnTo>
                        <a:pt x="1084269" y="238566"/>
                      </a:lnTo>
                      <a:lnTo>
                        <a:pt x="1112929" y="273261"/>
                      </a:lnTo>
                      <a:lnTo>
                        <a:pt x="1139356" y="309767"/>
                      </a:lnTo>
                      <a:lnTo>
                        <a:pt x="1163447" y="347980"/>
                      </a:lnTo>
                      <a:lnTo>
                        <a:pt x="1185094" y="387794"/>
                      </a:lnTo>
                      <a:lnTo>
                        <a:pt x="1204196" y="429107"/>
                      </a:lnTo>
                      <a:lnTo>
                        <a:pt x="1220645" y="471812"/>
                      </a:lnTo>
                      <a:lnTo>
                        <a:pt x="1234339" y="515805"/>
                      </a:lnTo>
                      <a:lnTo>
                        <a:pt x="1245172" y="560981"/>
                      </a:lnTo>
                      <a:lnTo>
                        <a:pt x="1253039" y="607236"/>
                      </a:lnTo>
                      <a:lnTo>
                        <a:pt x="1257836" y="654465"/>
                      </a:lnTo>
                      <a:lnTo>
                        <a:pt x="1259459" y="702563"/>
                      </a:lnTo>
                      <a:lnTo>
                        <a:pt x="1257836" y="750662"/>
                      </a:lnTo>
                      <a:lnTo>
                        <a:pt x="1253039" y="797891"/>
                      </a:lnTo>
                      <a:lnTo>
                        <a:pt x="1245172" y="844146"/>
                      </a:lnTo>
                      <a:lnTo>
                        <a:pt x="1234339" y="889322"/>
                      </a:lnTo>
                      <a:lnTo>
                        <a:pt x="1220645" y="933315"/>
                      </a:lnTo>
                      <a:lnTo>
                        <a:pt x="1204196" y="976020"/>
                      </a:lnTo>
                      <a:lnTo>
                        <a:pt x="1185094" y="1017333"/>
                      </a:lnTo>
                      <a:lnTo>
                        <a:pt x="1163447" y="1057147"/>
                      </a:lnTo>
                      <a:lnTo>
                        <a:pt x="1139356" y="1095360"/>
                      </a:lnTo>
                      <a:lnTo>
                        <a:pt x="1112929" y="1131866"/>
                      </a:lnTo>
                      <a:lnTo>
                        <a:pt x="1084269" y="1166561"/>
                      </a:lnTo>
                      <a:lnTo>
                        <a:pt x="1053480" y="1199340"/>
                      </a:lnTo>
                      <a:lnTo>
                        <a:pt x="1020669" y="1230098"/>
                      </a:lnTo>
                      <a:lnTo>
                        <a:pt x="985938" y="1258730"/>
                      </a:lnTo>
                      <a:lnTo>
                        <a:pt x="949394" y="1285133"/>
                      </a:lnTo>
                      <a:lnTo>
                        <a:pt x="911140" y="1309200"/>
                      </a:lnTo>
                      <a:lnTo>
                        <a:pt x="871281" y="1330828"/>
                      </a:lnTo>
                      <a:lnTo>
                        <a:pt x="829923" y="1349912"/>
                      </a:lnTo>
                      <a:lnTo>
                        <a:pt x="787169" y="1366347"/>
                      </a:lnTo>
                      <a:lnTo>
                        <a:pt x="743124" y="1380029"/>
                      </a:lnTo>
                      <a:lnTo>
                        <a:pt x="697894" y="1390853"/>
                      </a:lnTo>
                      <a:lnTo>
                        <a:pt x="651582" y="1398713"/>
                      </a:lnTo>
                      <a:lnTo>
                        <a:pt x="604293" y="1403507"/>
                      </a:lnTo>
                      <a:lnTo>
                        <a:pt x="556132" y="1405128"/>
                      </a:lnTo>
                      <a:lnTo>
                        <a:pt x="506172" y="1403355"/>
                      </a:lnTo>
                      <a:lnTo>
                        <a:pt x="456808" y="1398092"/>
                      </a:lnTo>
                      <a:lnTo>
                        <a:pt x="408205" y="1389418"/>
                      </a:lnTo>
                      <a:lnTo>
                        <a:pt x="360525" y="1377414"/>
                      </a:lnTo>
                      <a:lnTo>
                        <a:pt x="313933" y="1362159"/>
                      </a:lnTo>
                      <a:lnTo>
                        <a:pt x="268593" y="1343733"/>
                      </a:lnTo>
                      <a:lnTo>
                        <a:pt x="224667" y="1322217"/>
                      </a:lnTo>
                      <a:lnTo>
                        <a:pt x="182321" y="1297691"/>
                      </a:lnTo>
                      <a:lnTo>
                        <a:pt x="141717" y="1270235"/>
                      </a:lnTo>
                      <a:lnTo>
                        <a:pt x="103019" y="1239929"/>
                      </a:lnTo>
                      <a:lnTo>
                        <a:pt x="66391" y="1206853"/>
                      </a:lnTo>
                      <a:lnTo>
                        <a:pt x="31997" y="1171088"/>
                      </a:lnTo>
                      <a:lnTo>
                        <a:pt x="0" y="1132713"/>
                      </a:lnTo>
                    </a:path>
                  </a:pathLst>
                </a:custGeom>
                <a:ln w="15240">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08" name="object 18">
                  <a:extLst>
                    <a:ext uri="{FF2B5EF4-FFF2-40B4-BE49-F238E27FC236}">
                      <a16:creationId xmlns:a16="http://schemas.microsoft.com/office/drawing/2014/main" id="{AE7EE29F-3E4D-B048-8057-04FD03C37293}"/>
                    </a:ext>
                  </a:extLst>
                </p:cNvPr>
                <p:cNvSpPr/>
                <p:nvPr/>
              </p:nvSpPr>
              <p:spPr>
                <a:xfrm>
                  <a:off x="2656458" y="2744834"/>
                  <a:ext cx="1479134" cy="1519110"/>
                </a:xfrm>
                <a:custGeom>
                  <a:avLst/>
                  <a:gdLst/>
                  <a:ahLst/>
                  <a:cxnLst/>
                  <a:rect l="l" t="t" r="r" b="b"/>
                  <a:pathLst>
                    <a:path w="1278889" h="1277620">
                      <a:moveTo>
                        <a:pt x="639317" y="0"/>
                      </a:moveTo>
                      <a:lnTo>
                        <a:pt x="687027" y="1751"/>
                      </a:lnTo>
                      <a:lnTo>
                        <a:pt x="733785" y="6923"/>
                      </a:lnTo>
                      <a:lnTo>
                        <a:pt x="779468" y="15392"/>
                      </a:lnTo>
                      <a:lnTo>
                        <a:pt x="823952" y="27034"/>
                      </a:lnTo>
                      <a:lnTo>
                        <a:pt x="867112" y="41727"/>
                      </a:lnTo>
                      <a:lnTo>
                        <a:pt x="908827" y="59346"/>
                      </a:lnTo>
                      <a:lnTo>
                        <a:pt x="948971" y="79769"/>
                      </a:lnTo>
                      <a:lnTo>
                        <a:pt x="987422" y="102871"/>
                      </a:lnTo>
                      <a:lnTo>
                        <a:pt x="1024055" y="128530"/>
                      </a:lnTo>
                      <a:lnTo>
                        <a:pt x="1058747" y="156622"/>
                      </a:lnTo>
                      <a:lnTo>
                        <a:pt x="1091374" y="187023"/>
                      </a:lnTo>
                      <a:lnTo>
                        <a:pt x="1121813" y="219610"/>
                      </a:lnTo>
                      <a:lnTo>
                        <a:pt x="1149940" y="254260"/>
                      </a:lnTo>
                      <a:lnTo>
                        <a:pt x="1175631" y="290849"/>
                      </a:lnTo>
                      <a:lnTo>
                        <a:pt x="1198763" y="329253"/>
                      </a:lnTo>
                      <a:lnTo>
                        <a:pt x="1219212" y="369350"/>
                      </a:lnTo>
                      <a:lnTo>
                        <a:pt x="1236854" y="411016"/>
                      </a:lnTo>
                      <a:lnTo>
                        <a:pt x="1251565" y="454127"/>
                      </a:lnTo>
                      <a:lnTo>
                        <a:pt x="1263223" y="498560"/>
                      </a:lnTo>
                      <a:lnTo>
                        <a:pt x="1271703" y="544191"/>
                      </a:lnTo>
                      <a:lnTo>
                        <a:pt x="1276882" y="590898"/>
                      </a:lnTo>
                      <a:lnTo>
                        <a:pt x="1278636" y="638555"/>
                      </a:lnTo>
                      <a:lnTo>
                        <a:pt x="1276882" y="686213"/>
                      </a:lnTo>
                      <a:lnTo>
                        <a:pt x="1271703" y="732920"/>
                      </a:lnTo>
                      <a:lnTo>
                        <a:pt x="1263223" y="778551"/>
                      </a:lnTo>
                      <a:lnTo>
                        <a:pt x="1251565" y="822984"/>
                      </a:lnTo>
                      <a:lnTo>
                        <a:pt x="1236854" y="866095"/>
                      </a:lnTo>
                      <a:lnTo>
                        <a:pt x="1219212" y="907761"/>
                      </a:lnTo>
                      <a:lnTo>
                        <a:pt x="1198763" y="947858"/>
                      </a:lnTo>
                      <a:lnTo>
                        <a:pt x="1175631" y="986262"/>
                      </a:lnTo>
                      <a:lnTo>
                        <a:pt x="1149940" y="1022851"/>
                      </a:lnTo>
                      <a:lnTo>
                        <a:pt x="1121813" y="1057501"/>
                      </a:lnTo>
                      <a:lnTo>
                        <a:pt x="1091374" y="1090088"/>
                      </a:lnTo>
                      <a:lnTo>
                        <a:pt x="1058747" y="1120489"/>
                      </a:lnTo>
                      <a:lnTo>
                        <a:pt x="1024055" y="1148581"/>
                      </a:lnTo>
                      <a:lnTo>
                        <a:pt x="987422" y="1174240"/>
                      </a:lnTo>
                      <a:lnTo>
                        <a:pt x="948971" y="1197342"/>
                      </a:lnTo>
                      <a:lnTo>
                        <a:pt x="908827" y="1217765"/>
                      </a:lnTo>
                      <a:lnTo>
                        <a:pt x="867112" y="1235384"/>
                      </a:lnTo>
                      <a:lnTo>
                        <a:pt x="823952" y="1250077"/>
                      </a:lnTo>
                      <a:lnTo>
                        <a:pt x="779468" y="1261719"/>
                      </a:lnTo>
                      <a:lnTo>
                        <a:pt x="733785" y="1270188"/>
                      </a:lnTo>
                      <a:lnTo>
                        <a:pt x="687027" y="1275360"/>
                      </a:lnTo>
                      <a:lnTo>
                        <a:pt x="639317" y="1277112"/>
                      </a:lnTo>
                      <a:lnTo>
                        <a:pt x="591608" y="1275360"/>
                      </a:lnTo>
                      <a:lnTo>
                        <a:pt x="544850" y="1270188"/>
                      </a:lnTo>
                      <a:lnTo>
                        <a:pt x="499167" y="1261719"/>
                      </a:lnTo>
                      <a:lnTo>
                        <a:pt x="454683" y="1250077"/>
                      </a:lnTo>
                      <a:lnTo>
                        <a:pt x="411523" y="1235384"/>
                      </a:lnTo>
                      <a:lnTo>
                        <a:pt x="369808" y="1217765"/>
                      </a:lnTo>
                      <a:lnTo>
                        <a:pt x="329664" y="1197342"/>
                      </a:lnTo>
                      <a:lnTo>
                        <a:pt x="291213" y="1174240"/>
                      </a:lnTo>
                      <a:lnTo>
                        <a:pt x="254580" y="1148581"/>
                      </a:lnTo>
                      <a:lnTo>
                        <a:pt x="219888" y="1120489"/>
                      </a:lnTo>
                      <a:lnTo>
                        <a:pt x="187261" y="1090088"/>
                      </a:lnTo>
                      <a:lnTo>
                        <a:pt x="156822" y="1057501"/>
                      </a:lnTo>
                      <a:lnTo>
                        <a:pt x="128695" y="1022851"/>
                      </a:lnTo>
                      <a:lnTo>
                        <a:pt x="103004" y="986262"/>
                      </a:lnTo>
                      <a:lnTo>
                        <a:pt x="79872" y="947858"/>
                      </a:lnTo>
                      <a:lnTo>
                        <a:pt x="59423" y="907761"/>
                      </a:lnTo>
                      <a:lnTo>
                        <a:pt x="41781" y="866095"/>
                      </a:lnTo>
                      <a:lnTo>
                        <a:pt x="27070" y="822984"/>
                      </a:lnTo>
                      <a:lnTo>
                        <a:pt x="15412" y="778551"/>
                      </a:lnTo>
                      <a:lnTo>
                        <a:pt x="6932" y="732920"/>
                      </a:lnTo>
                      <a:lnTo>
                        <a:pt x="1753" y="686213"/>
                      </a:lnTo>
                      <a:lnTo>
                        <a:pt x="0" y="638555"/>
                      </a:lnTo>
                      <a:lnTo>
                        <a:pt x="2217" y="585401"/>
                      </a:lnTo>
                      <a:lnTo>
                        <a:pt x="8812" y="532886"/>
                      </a:lnTo>
                      <a:lnTo>
                        <a:pt x="19696" y="481266"/>
                      </a:lnTo>
                      <a:lnTo>
                        <a:pt x="34782" y="430799"/>
                      </a:lnTo>
                      <a:lnTo>
                        <a:pt x="53981" y="381744"/>
                      </a:lnTo>
                      <a:lnTo>
                        <a:pt x="77206" y="334357"/>
                      </a:lnTo>
                      <a:lnTo>
                        <a:pt x="104368" y="288895"/>
                      </a:lnTo>
                      <a:lnTo>
                        <a:pt x="135382" y="245617"/>
                      </a:lnTo>
                    </a:path>
                  </a:pathLst>
                </a:custGeom>
                <a:ln w="15240">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09" name="object 19">
                  <a:extLst>
                    <a:ext uri="{FF2B5EF4-FFF2-40B4-BE49-F238E27FC236}">
                      <a16:creationId xmlns:a16="http://schemas.microsoft.com/office/drawing/2014/main" id="{276D1E6A-B3AE-A148-BFD7-282B2B3F70BD}"/>
                    </a:ext>
                  </a:extLst>
                </p:cNvPr>
                <p:cNvSpPr/>
                <p:nvPr/>
              </p:nvSpPr>
              <p:spPr>
                <a:xfrm>
                  <a:off x="3402046" y="2578126"/>
                  <a:ext cx="893797" cy="1287317"/>
                </a:xfrm>
                <a:custGeom>
                  <a:avLst/>
                  <a:gdLst/>
                  <a:ahLst/>
                  <a:cxnLst/>
                  <a:rect l="l" t="t" r="r" b="b"/>
                  <a:pathLst>
                    <a:path w="772795" h="1082675">
                      <a:moveTo>
                        <a:pt x="0" y="0"/>
                      </a:moveTo>
                      <a:lnTo>
                        <a:pt x="48863" y="1521"/>
                      </a:lnTo>
                      <a:lnTo>
                        <a:pt x="96919" y="6026"/>
                      </a:lnTo>
                      <a:lnTo>
                        <a:pt x="144077" y="13424"/>
                      </a:lnTo>
                      <a:lnTo>
                        <a:pt x="190246" y="23624"/>
                      </a:lnTo>
                      <a:lnTo>
                        <a:pt x="235337" y="36535"/>
                      </a:lnTo>
                      <a:lnTo>
                        <a:pt x="279258" y="52067"/>
                      </a:lnTo>
                      <a:lnTo>
                        <a:pt x="321919" y="70128"/>
                      </a:lnTo>
                      <a:lnTo>
                        <a:pt x="363229" y="90629"/>
                      </a:lnTo>
                      <a:lnTo>
                        <a:pt x="403098" y="113479"/>
                      </a:lnTo>
                      <a:lnTo>
                        <a:pt x="441436" y="138587"/>
                      </a:lnTo>
                      <a:lnTo>
                        <a:pt x="478151" y="165862"/>
                      </a:lnTo>
                      <a:lnTo>
                        <a:pt x="513154" y="195214"/>
                      </a:lnTo>
                      <a:lnTo>
                        <a:pt x="546354" y="226552"/>
                      </a:lnTo>
                      <a:lnTo>
                        <a:pt x="577659" y="259785"/>
                      </a:lnTo>
                      <a:lnTo>
                        <a:pt x="606981" y="294823"/>
                      </a:lnTo>
                      <a:lnTo>
                        <a:pt x="634228" y="331575"/>
                      </a:lnTo>
                      <a:lnTo>
                        <a:pt x="659309" y="369951"/>
                      </a:lnTo>
                      <a:lnTo>
                        <a:pt x="682135" y="409859"/>
                      </a:lnTo>
                      <a:lnTo>
                        <a:pt x="702614" y="451210"/>
                      </a:lnTo>
                      <a:lnTo>
                        <a:pt x="720657" y="493912"/>
                      </a:lnTo>
                      <a:lnTo>
                        <a:pt x="736172" y="537875"/>
                      </a:lnTo>
                      <a:lnTo>
                        <a:pt x="749069" y="583008"/>
                      </a:lnTo>
                      <a:lnTo>
                        <a:pt x="759257" y="629221"/>
                      </a:lnTo>
                      <a:lnTo>
                        <a:pt x="766647" y="676422"/>
                      </a:lnTo>
                      <a:lnTo>
                        <a:pt x="771147" y="724522"/>
                      </a:lnTo>
                      <a:lnTo>
                        <a:pt x="772668" y="773430"/>
                      </a:lnTo>
                      <a:lnTo>
                        <a:pt x="770853" y="826453"/>
                      </a:lnTo>
                      <a:lnTo>
                        <a:pt x="765433" y="879103"/>
                      </a:lnTo>
                      <a:lnTo>
                        <a:pt x="756443" y="931195"/>
                      </a:lnTo>
                      <a:lnTo>
                        <a:pt x="743918" y="982547"/>
                      </a:lnTo>
                      <a:lnTo>
                        <a:pt x="727894" y="1032974"/>
                      </a:lnTo>
                      <a:lnTo>
                        <a:pt x="708406" y="1082294"/>
                      </a:lnTo>
                    </a:path>
                  </a:pathLst>
                </a:custGeom>
                <a:ln w="15240">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10" name="object 41">
                  <a:extLst>
                    <a:ext uri="{FF2B5EF4-FFF2-40B4-BE49-F238E27FC236}">
                      <a16:creationId xmlns:a16="http://schemas.microsoft.com/office/drawing/2014/main" id="{38BB4ECA-6ECC-E841-95A0-952CB2493189}"/>
                    </a:ext>
                  </a:extLst>
                </p:cNvPr>
                <p:cNvSpPr/>
                <p:nvPr/>
              </p:nvSpPr>
              <p:spPr>
                <a:xfrm>
                  <a:off x="2748995" y="2860737"/>
                  <a:ext cx="1308013" cy="1344699"/>
                </a:xfrm>
                <a:custGeom>
                  <a:avLst/>
                  <a:gdLst/>
                  <a:ahLst/>
                  <a:cxnLst/>
                  <a:rect l="l" t="t" r="r" b="b"/>
                  <a:pathLst>
                    <a:path w="1130935" h="1130935">
                      <a:moveTo>
                        <a:pt x="0" y="565404"/>
                      </a:moveTo>
                      <a:lnTo>
                        <a:pt x="2075" y="516614"/>
                      </a:lnTo>
                      <a:lnTo>
                        <a:pt x="8187" y="468978"/>
                      </a:lnTo>
                      <a:lnTo>
                        <a:pt x="18167" y="422665"/>
                      </a:lnTo>
                      <a:lnTo>
                        <a:pt x="31845" y="377844"/>
                      </a:lnTo>
                      <a:lnTo>
                        <a:pt x="49051" y="334686"/>
                      </a:lnTo>
                      <a:lnTo>
                        <a:pt x="69615" y="293360"/>
                      </a:lnTo>
                      <a:lnTo>
                        <a:pt x="93369" y="254034"/>
                      </a:lnTo>
                      <a:lnTo>
                        <a:pt x="120142" y="216881"/>
                      </a:lnTo>
                      <a:lnTo>
                        <a:pt x="149765" y="182067"/>
                      </a:lnTo>
                      <a:lnTo>
                        <a:pt x="182067" y="149765"/>
                      </a:lnTo>
                      <a:lnTo>
                        <a:pt x="216881" y="120142"/>
                      </a:lnTo>
                      <a:lnTo>
                        <a:pt x="254034" y="93369"/>
                      </a:lnTo>
                      <a:lnTo>
                        <a:pt x="293360" y="69615"/>
                      </a:lnTo>
                      <a:lnTo>
                        <a:pt x="334686" y="49051"/>
                      </a:lnTo>
                      <a:lnTo>
                        <a:pt x="377844" y="31845"/>
                      </a:lnTo>
                      <a:lnTo>
                        <a:pt x="422665" y="18167"/>
                      </a:lnTo>
                      <a:lnTo>
                        <a:pt x="468978" y="8187"/>
                      </a:lnTo>
                      <a:lnTo>
                        <a:pt x="516614" y="2075"/>
                      </a:lnTo>
                      <a:lnTo>
                        <a:pt x="565403" y="0"/>
                      </a:lnTo>
                      <a:lnTo>
                        <a:pt x="614193" y="2075"/>
                      </a:lnTo>
                      <a:lnTo>
                        <a:pt x="661829" y="8187"/>
                      </a:lnTo>
                      <a:lnTo>
                        <a:pt x="708142" y="18167"/>
                      </a:lnTo>
                      <a:lnTo>
                        <a:pt x="752963" y="31845"/>
                      </a:lnTo>
                      <a:lnTo>
                        <a:pt x="796121" y="49051"/>
                      </a:lnTo>
                      <a:lnTo>
                        <a:pt x="837447" y="69615"/>
                      </a:lnTo>
                      <a:lnTo>
                        <a:pt x="876773" y="93369"/>
                      </a:lnTo>
                      <a:lnTo>
                        <a:pt x="913926" y="120142"/>
                      </a:lnTo>
                      <a:lnTo>
                        <a:pt x="948740" y="149765"/>
                      </a:lnTo>
                      <a:lnTo>
                        <a:pt x="981042" y="182067"/>
                      </a:lnTo>
                      <a:lnTo>
                        <a:pt x="1010665" y="216881"/>
                      </a:lnTo>
                      <a:lnTo>
                        <a:pt x="1037438" y="254034"/>
                      </a:lnTo>
                      <a:lnTo>
                        <a:pt x="1061192" y="293360"/>
                      </a:lnTo>
                      <a:lnTo>
                        <a:pt x="1081756" y="334686"/>
                      </a:lnTo>
                      <a:lnTo>
                        <a:pt x="1098962" y="377844"/>
                      </a:lnTo>
                      <a:lnTo>
                        <a:pt x="1112640" y="422665"/>
                      </a:lnTo>
                      <a:lnTo>
                        <a:pt x="1122620" y="468978"/>
                      </a:lnTo>
                      <a:lnTo>
                        <a:pt x="1128732" y="516614"/>
                      </a:lnTo>
                      <a:lnTo>
                        <a:pt x="1130807" y="565404"/>
                      </a:lnTo>
                      <a:lnTo>
                        <a:pt x="1128732" y="614193"/>
                      </a:lnTo>
                      <a:lnTo>
                        <a:pt x="1122620" y="661829"/>
                      </a:lnTo>
                      <a:lnTo>
                        <a:pt x="1112640" y="708142"/>
                      </a:lnTo>
                      <a:lnTo>
                        <a:pt x="1098962" y="752963"/>
                      </a:lnTo>
                      <a:lnTo>
                        <a:pt x="1081756" y="796121"/>
                      </a:lnTo>
                      <a:lnTo>
                        <a:pt x="1061192" y="837447"/>
                      </a:lnTo>
                      <a:lnTo>
                        <a:pt x="1037438" y="876773"/>
                      </a:lnTo>
                      <a:lnTo>
                        <a:pt x="1010665" y="913926"/>
                      </a:lnTo>
                      <a:lnTo>
                        <a:pt x="981042" y="948740"/>
                      </a:lnTo>
                      <a:lnTo>
                        <a:pt x="948740" y="981042"/>
                      </a:lnTo>
                      <a:lnTo>
                        <a:pt x="913926" y="1010665"/>
                      </a:lnTo>
                      <a:lnTo>
                        <a:pt x="876773" y="1037438"/>
                      </a:lnTo>
                      <a:lnTo>
                        <a:pt x="837447" y="1061192"/>
                      </a:lnTo>
                      <a:lnTo>
                        <a:pt x="796121" y="1081756"/>
                      </a:lnTo>
                      <a:lnTo>
                        <a:pt x="752963" y="1098962"/>
                      </a:lnTo>
                      <a:lnTo>
                        <a:pt x="708142" y="1112640"/>
                      </a:lnTo>
                      <a:lnTo>
                        <a:pt x="661829" y="1122620"/>
                      </a:lnTo>
                      <a:lnTo>
                        <a:pt x="614193" y="1128732"/>
                      </a:lnTo>
                      <a:lnTo>
                        <a:pt x="565403" y="1130808"/>
                      </a:lnTo>
                      <a:lnTo>
                        <a:pt x="516614" y="1128732"/>
                      </a:lnTo>
                      <a:lnTo>
                        <a:pt x="468978" y="1122620"/>
                      </a:lnTo>
                      <a:lnTo>
                        <a:pt x="422665" y="1112640"/>
                      </a:lnTo>
                      <a:lnTo>
                        <a:pt x="377844" y="1098962"/>
                      </a:lnTo>
                      <a:lnTo>
                        <a:pt x="334686" y="1081756"/>
                      </a:lnTo>
                      <a:lnTo>
                        <a:pt x="293360" y="1061192"/>
                      </a:lnTo>
                      <a:lnTo>
                        <a:pt x="254034" y="1037438"/>
                      </a:lnTo>
                      <a:lnTo>
                        <a:pt x="216881" y="1010665"/>
                      </a:lnTo>
                      <a:lnTo>
                        <a:pt x="182067" y="981042"/>
                      </a:lnTo>
                      <a:lnTo>
                        <a:pt x="149765" y="948740"/>
                      </a:lnTo>
                      <a:lnTo>
                        <a:pt x="120142" y="913926"/>
                      </a:lnTo>
                      <a:lnTo>
                        <a:pt x="93369" y="876773"/>
                      </a:lnTo>
                      <a:lnTo>
                        <a:pt x="69615" y="837447"/>
                      </a:lnTo>
                      <a:lnTo>
                        <a:pt x="49051" y="796121"/>
                      </a:lnTo>
                      <a:lnTo>
                        <a:pt x="31845" y="752963"/>
                      </a:lnTo>
                      <a:lnTo>
                        <a:pt x="18167" y="708142"/>
                      </a:lnTo>
                      <a:lnTo>
                        <a:pt x="8187" y="661829"/>
                      </a:lnTo>
                      <a:lnTo>
                        <a:pt x="2075" y="614193"/>
                      </a:lnTo>
                      <a:lnTo>
                        <a:pt x="0" y="565404"/>
                      </a:lnTo>
                      <a:close/>
                    </a:path>
                  </a:pathLst>
                </a:custGeom>
                <a:ln w="19812">
                  <a:solidFill>
                    <a:srgbClr val="0077FF"/>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grpSp>
          <p:sp>
            <p:nvSpPr>
              <p:cNvPr id="137" name="TextBox 136">
                <a:extLst>
                  <a:ext uri="{FF2B5EF4-FFF2-40B4-BE49-F238E27FC236}">
                    <a16:creationId xmlns:a16="http://schemas.microsoft.com/office/drawing/2014/main" id="{41127887-2B70-8B49-99BF-6EFF0CA4E80E}"/>
                  </a:ext>
                </a:extLst>
              </p:cNvPr>
              <p:cNvSpPr txBox="1"/>
              <p:nvPr/>
            </p:nvSpPr>
            <p:spPr>
              <a:xfrm>
                <a:off x="8708193" y="1793682"/>
                <a:ext cx="1075476" cy="323165"/>
              </a:xfrm>
              <a:prstGeom prst="rect">
                <a:avLst/>
              </a:prstGeom>
              <a:noFill/>
            </p:spPr>
            <p:txBody>
              <a:bodyPr wrap="square" lIns="0" tIns="0" rIns="0" bIns="0" rtlCol="0">
                <a:spAutoFit/>
              </a:bodyPr>
              <a:lstStyle/>
              <a:p>
                <a:pPr algn="ctr">
                  <a:buSzPct val="100000"/>
                </a:pPr>
                <a:r>
                  <a:rPr lang="en-US" sz="1050" i="1" dirty="0">
                    <a:solidFill>
                      <a:srgbClr val="313131"/>
                    </a:solidFill>
                    <a:latin typeface="Verdana" panose="020B0604030504040204" pitchFamily="34" charset="0"/>
                    <a:ea typeface="Verdana" panose="020B0604030504040204" pitchFamily="34" charset="0"/>
                    <a:cs typeface="Verdana" panose="020B0604030504040204" pitchFamily="34" charset="0"/>
                  </a:rPr>
                  <a:t>FHIR Observation</a:t>
                </a:r>
              </a:p>
            </p:txBody>
          </p:sp>
          <p:sp>
            <p:nvSpPr>
              <p:cNvPr id="141" name="Freeform 814">
                <a:extLst>
                  <a:ext uri="{FF2B5EF4-FFF2-40B4-BE49-F238E27FC236}">
                    <a16:creationId xmlns:a16="http://schemas.microsoft.com/office/drawing/2014/main" id="{2A6E24BF-7C29-D84E-A0E2-08672F6000DA}"/>
                  </a:ext>
                </a:extLst>
              </p:cNvPr>
              <p:cNvSpPr>
                <a:spLocks noEditPoints="1"/>
              </p:cNvSpPr>
              <p:nvPr/>
            </p:nvSpPr>
            <p:spPr bwMode="auto">
              <a:xfrm>
                <a:off x="9458624" y="2265078"/>
                <a:ext cx="434528" cy="462914"/>
              </a:xfrm>
              <a:custGeom>
                <a:avLst/>
                <a:gdLst>
                  <a:gd name="T0" fmla="*/ 152 w 299"/>
                  <a:gd name="T1" fmla="*/ 320 h 320"/>
                  <a:gd name="T2" fmla="*/ 147 w 299"/>
                  <a:gd name="T3" fmla="*/ 320 h 320"/>
                  <a:gd name="T4" fmla="*/ 34 w 299"/>
                  <a:gd name="T5" fmla="*/ 235 h 320"/>
                  <a:gd name="T6" fmla="*/ 50 w 299"/>
                  <a:gd name="T7" fmla="*/ 97 h 320"/>
                  <a:gd name="T8" fmla="*/ 61 w 299"/>
                  <a:gd name="T9" fmla="*/ 92 h 320"/>
                  <a:gd name="T10" fmla="*/ 69 w 299"/>
                  <a:gd name="T11" fmla="*/ 101 h 320"/>
                  <a:gd name="T12" fmla="*/ 96 w 299"/>
                  <a:gd name="T13" fmla="*/ 157 h 320"/>
                  <a:gd name="T14" fmla="*/ 177 w 299"/>
                  <a:gd name="T15" fmla="*/ 1 h 320"/>
                  <a:gd name="T16" fmla="*/ 187 w 299"/>
                  <a:gd name="T17" fmla="*/ 3 h 320"/>
                  <a:gd name="T18" fmla="*/ 191 w 299"/>
                  <a:gd name="T19" fmla="*/ 13 h 320"/>
                  <a:gd name="T20" fmla="*/ 211 w 299"/>
                  <a:gd name="T21" fmla="*/ 137 h 320"/>
                  <a:gd name="T22" fmla="*/ 245 w 299"/>
                  <a:gd name="T23" fmla="*/ 70 h 320"/>
                  <a:gd name="T24" fmla="*/ 256 w 299"/>
                  <a:gd name="T25" fmla="*/ 68 h 320"/>
                  <a:gd name="T26" fmla="*/ 263 w 299"/>
                  <a:gd name="T27" fmla="*/ 77 h 320"/>
                  <a:gd name="T28" fmla="*/ 280 w 299"/>
                  <a:gd name="T29" fmla="*/ 137 h 320"/>
                  <a:gd name="T30" fmla="*/ 252 w 299"/>
                  <a:gd name="T31" fmla="*/ 278 h 320"/>
                  <a:gd name="T32" fmla="*/ 152 w 299"/>
                  <a:gd name="T33" fmla="*/ 320 h 320"/>
                  <a:gd name="T34" fmla="*/ 55 w 299"/>
                  <a:gd name="T35" fmla="*/ 130 h 320"/>
                  <a:gd name="T36" fmla="*/ 53 w 299"/>
                  <a:gd name="T37" fmla="*/ 225 h 320"/>
                  <a:gd name="T38" fmla="*/ 148 w 299"/>
                  <a:gd name="T39" fmla="*/ 298 h 320"/>
                  <a:gd name="T40" fmla="*/ 237 w 299"/>
                  <a:gd name="T41" fmla="*/ 262 h 320"/>
                  <a:gd name="T42" fmla="*/ 262 w 299"/>
                  <a:gd name="T43" fmla="*/ 148 h 320"/>
                  <a:gd name="T44" fmla="*/ 246 w 299"/>
                  <a:gd name="T45" fmla="*/ 105 h 320"/>
                  <a:gd name="T46" fmla="*/ 227 w 299"/>
                  <a:gd name="T47" fmla="*/ 164 h 320"/>
                  <a:gd name="T48" fmla="*/ 219 w 299"/>
                  <a:gd name="T49" fmla="*/ 172 h 320"/>
                  <a:gd name="T50" fmla="*/ 209 w 299"/>
                  <a:gd name="T51" fmla="*/ 169 h 320"/>
                  <a:gd name="T52" fmla="*/ 168 w 299"/>
                  <a:gd name="T53" fmla="*/ 28 h 320"/>
                  <a:gd name="T54" fmla="*/ 120 w 299"/>
                  <a:gd name="T55" fmla="*/ 177 h 320"/>
                  <a:gd name="T56" fmla="*/ 116 w 299"/>
                  <a:gd name="T57" fmla="*/ 187 h 320"/>
                  <a:gd name="T58" fmla="*/ 105 w 299"/>
                  <a:gd name="T59" fmla="*/ 189 h 320"/>
                  <a:gd name="T60" fmla="*/ 55 w 299"/>
                  <a:gd name="T61" fmla="*/ 13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9" h="320">
                    <a:moveTo>
                      <a:pt x="152" y="320"/>
                    </a:moveTo>
                    <a:cubicBezTo>
                      <a:pt x="150" y="320"/>
                      <a:pt x="148" y="320"/>
                      <a:pt x="147" y="320"/>
                    </a:cubicBezTo>
                    <a:cubicBezTo>
                      <a:pt x="111" y="318"/>
                      <a:pt x="62" y="291"/>
                      <a:pt x="34" y="235"/>
                    </a:cubicBezTo>
                    <a:cubicBezTo>
                      <a:pt x="0" y="169"/>
                      <a:pt x="38" y="115"/>
                      <a:pt x="50" y="97"/>
                    </a:cubicBezTo>
                    <a:cubicBezTo>
                      <a:pt x="52" y="93"/>
                      <a:pt x="57" y="91"/>
                      <a:pt x="61" y="92"/>
                    </a:cubicBezTo>
                    <a:cubicBezTo>
                      <a:pt x="65" y="93"/>
                      <a:pt x="69" y="97"/>
                      <a:pt x="69" y="101"/>
                    </a:cubicBezTo>
                    <a:cubicBezTo>
                      <a:pt x="69" y="102"/>
                      <a:pt x="75" y="136"/>
                      <a:pt x="96" y="157"/>
                    </a:cubicBezTo>
                    <a:cubicBezTo>
                      <a:pt x="93" y="115"/>
                      <a:pt x="97" y="30"/>
                      <a:pt x="177" y="1"/>
                    </a:cubicBezTo>
                    <a:cubicBezTo>
                      <a:pt x="180" y="0"/>
                      <a:pt x="184" y="0"/>
                      <a:pt x="187" y="3"/>
                    </a:cubicBezTo>
                    <a:cubicBezTo>
                      <a:pt x="190" y="5"/>
                      <a:pt x="191" y="9"/>
                      <a:pt x="191" y="13"/>
                    </a:cubicBezTo>
                    <a:cubicBezTo>
                      <a:pt x="191" y="13"/>
                      <a:pt x="180" y="84"/>
                      <a:pt x="211" y="137"/>
                    </a:cubicBezTo>
                    <a:cubicBezTo>
                      <a:pt x="217" y="116"/>
                      <a:pt x="228" y="87"/>
                      <a:pt x="245" y="70"/>
                    </a:cubicBezTo>
                    <a:cubicBezTo>
                      <a:pt x="248" y="67"/>
                      <a:pt x="252" y="66"/>
                      <a:pt x="256" y="68"/>
                    </a:cubicBezTo>
                    <a:cubicBezTo>
                      <a:pt x="260" y="69"/>
                      <a:pt x="263" y="73"/>
                      <a:pt x="263" y="77"/>
                    </a:cubicBezTo>
                    <a:cubicBezTo>
                      <a:pt x="263" y="77"/>
                      <a:pt x="266" y="111"/>
                      <a:pt x="280" y="137"/>
                    </a:cubicBezTo>
                    <a:cubicBezTo>
                      <a:pt x="299" y="170"/>
                      <a:pt x="289" y="243"/>
                      <a:pt x="252" y="278"/>
                    </a:cubicBezTo>
                    <a:cubicBezTo>
                      <a:pt x="214" y="313"/>
                      <a:pt x="175" y="320"/>
                      <a:pt x="152" y="320"/>
                    </a:cubicBezTo>
                    <a:close/>
                    <a:moveTo>
                      <a:pt x="55" y="130"/>
                    </a:moveTo>
                    <a:cubicBezTo>
                      <a:pt x="42" y="155"/>
                      <a:pt x="34" y="188"/>
                      <a:pt x="53" y="225"/>
                    </a:cubicBezTo>
                    <a:cubicBezTo>
                      <a:pt x="81" y="281"/>
                      <a:pt x="125" y="297"/>
                      <a:pt x="148" y="298"/>
                    </a:cubicBezTo>
                    <a:cubicBezTo>
                      <a:pt x="166" y="299"/>
                      <a:pt x="202" y="295"/>
                      <a:pt x="237" y="262"/>
                    </a:cubicBezTo>
                    <a:cubicBezTo>
                      <a:pt x="266" y="235"/>
                      <a:pt x="276" y="173"/>
                      <a:pt x="262" y="148"/>
                    </a:cubicBezTo>
                    <a:cubicBezTo>
                      <a:pt x="254" y="134"/>
                      <a:pt x="249" y="118"/>
                      <a:pt x="246" y="105"/>
                    </a:cubicBezTo>
                    <a:cubicBezTo>
                      <a:pt x="235" y="126"/>
                      <a:pt x="229" y="152"/>
                      <a:pt x="227" y="164"/>
                    </a:cubicBezTo>
                    <a:cubicBezTo>
                      <a:pt x="226" y="168"/>
                      <a:pt x="223" y="171"/>
                      <a:pt x="219" y="172"/>
                    </a:cubicBezTo>
                    <a:cubicBezTo>
                      <a:pt x="216" y="173"/>
                      <a:pt x="211" y="172"/>
                      <a:pt x="209" y="169"/>
                    </a:cubicBezTo>
                    <a:cubicBezTo>
                      <a:pt x="169" y="124"/>
                      <a:pt x="166" y="60"/>
                      <a:pt x="168" y="28"/>
                    </a:cubicBezTo>
                    <a:cubicBezTo>
                      <a:pt x="98" y="69"/>
                      <a:pt x="119" y="176"/>
                      <a:pt x="120" y="177"/>
                    </a:cubicBezTo>
                    <a:cubicBezTo>
                      <a:pt x="120" y="181"/>
                      <a:pt x="119" y="185"/>
                      <a:pt x="116" y="187"/>
                    </a:cubicBezTo>
                    <a:cubicBezTo>
                      <a:pt x="113" y="190"/>
                      <a:pt x="109" y="190"/>
                      <a:pt x="105" y="189"/>
                    </a:cubicBezTo>
                    <a:cubicBezTo>
                      <a:pt x="77" y="177"/>
                      <a:pt x="62" y="150"/>
                      <a:pt x="55" y="130"/>
                    </a:cubicBezTo>
                    <a:close/>
                  </a:path>
                </a:pathLst>
              </a:custGeom>
              <a:solidFill>
                <a:srgbClr val="0077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grpSp>
          <p:nvGrpSpPr>
            <p:cNvPr id="15" name="Group 14">
              <a:extLst>
                <a:ext uri="{FF2B5EF4-FFF2-40B4-BE49-F238E27FC236}">
                  <a16:creationId xmlns:a16="http://schemas.microsoft.com/office/drawing/2014/main" id="{FC2108C4-B898-2141-8120-66094028D0B2}"/>
                </a:ext>
              </a:extLst>
            </p:cNvPr>
            <p:cNvGrpSpPr/>
            <p:nvPr/>
          </p:nvGrpSpPr>
          <p:grpSpPr>
            <a:xfrm>
              <a:off x="10451322" y="2298932"/>
              <a:ext cx="1520348" cy="1315918"/>
              <a:chOff x="9984760" y="2504183"/>
              <a:chExt cx="1883781" cy="1650880"/>
            </a:xfrm>
          </p:grpSpPr>
          <p:grpSp>
            <p:nvGrpSpPr>
              <p:cNvPr id="111" name="Group 110">
                <a:extLst>
                  <a:ext uri="{FF2B5EF4-FFF2-40B4-BE49-F238E27FC236}">
                    <a16:creationId xmlns:a16="http://schemas.microsoft.com/office/drawing/2014/main" id="{CD11F3FB-2A8F-D943-A7ED-EFFAB2785A46}"/>
                  </a:ext>
                </a:extLst>
              </p:cNvPr>
              <p:cNvGrpSpPr/>
              <p:nvPr/>
            </p:nvGrpSpPr>
            <p:grpSpPr>
              <a:xfrm>
                <a:off x="10513355" y="2698954"/>
                <a:ext cx="1355186" cy="1456109"/>
                <a:chOff x="2656458" y="2578126"/>
                <a:chExt cx="1639385" cy="1761473"/>
              </a:xfrm>
            </p:grpSpPr>
            <p:sp>
              <p:nvSpPr>
                <p:cNvPr id="112" name="object 17">
                  <a:extLst>
                    <a:ext uri="{FF2B5EF4-FFF2-40B4-BE49-F238E27FC236}">
                      <a16:creationId xmlns:a16="http://schemas.microsoft.com/office/drawing/2014/main" id="{F5CFBCCD-EDFA-E74A-9A3E-751ABEFA5DDD}"/>
                    </a:ext>
                  </a:extLst>
                </p:cNvPr>
                <p:cNvSpPr/>
                <p:nvPr/>
              </p:nvSpPr>
              <p:spPr>
                <a:xfrm>
                  <a:off x="2752666" y="2668729"/>
                  <a:ext cx="1457102" cy="1670870"/>
                </a:xfrm>
                <a:custGeom>
                  <a:avLst/>
                  <a:gdLst/>
                  <a:ahLst/>
                  <a:cxnLst/>
                  <a:rect l="l" t="t" r="r" b="b"/>
                  <a:pathLst>
                    <a:path w="1259839" h="1405254">
                      <a:moveTo>
                        <a:pt x="556132" y="0"/>
                      </a:moveTo>
                      <a:lnTo>
                        <a:pt x="604293" y="1620"/>
                      </a:lnTo>
                      <a:lnTo>
                        <a:pt x="651582" y="6414"/>
                      </a:lnTo>
                      <a:lnTo>
                        <a:pt x="697894" y="14274"/>
                      </a:lnTo>
                      <a:lnTo>
                        <a:pt x="743124" y="25098"/>
                      </a:lnTo>
                      <a:lnTo>
                        <a:pt x="787169" y="38780"/>
                      </a:lnTo>
                      <a:lnTo>
                        <a:pt x="829923" y="55215"/>
                      </a:lnTo>
                      <a:lnTo>
                        <a:pt x="871281" y="74299"/>
                      </a:lnTo>
                      <a:lnTo>
                        <a:pt x="911140" y="95927"/>
                      </a:lnTo>
                      <a:lnTo>
                        <a:pt x="949394" y="119994"/>
                      </a:lnTo>
                      <a:lnTo>
                        <a:pt x="985938" y="146397"/>
                      </a:lnTo>
                      <a:lnTo>
                        <a:pt x="1020669" y="175029"/>
                      </a:lnTo>
                      <a:lnTo>
                        <a:pt x="1053480" y="205787"/>
                      </a:lnTo>
                      <a:lnTo>
                        <a:pt x="1084269" y="238566"/>
                      </a:lnTo>
                      <a:lnTo>
                        <a:pt x="1112929" y="273261"/>
                      </a:lnTo>
                      <a:lnTo>
                        <a:pt x="1139356" y="309767"/>
                      </a:lnTo>
                      <a:lnTo>
                        <a:pt x="1163447" y="347980"/>
                      </a:lnTo>
                      <a:lnTo>
                        <a:pt x="1185094" y="387794"/>
                      </a:lnTo>
                      <a:lnTo>
                        <a:pt x="1204196" y="429107"/>
                      </a:lnTo>
                      <a:lnTo>
                        <a:pt x="1220645" y="471812"/>
                      </a:lnTo>
                      <a:lnTo>
                        <a:pt x="1234339" y="515805"/>
                      </a:lnTo>
                      <a:lnTo>
                        <a:pt x="1245172" y="560981"/>
                      </a:lnTo>
                      <a:lnTo>
                        <a:pt x="1253039" y="607236"/>
                      </a:lnTo>
                      <a:lnTo>
                        <a:pt x="1257836" y="654465"/>
                      </a:lnTo>
                      <a:lnTo>
                        <a:pt x="1259459" y="702563"/>
                      </a:lnTo>
                      <a:lnTo>
                        <a:pt x="1257836" y="750662"/>
                      </a:lnTo>
                      <a:lnTo>
                        <a:pt x="1253039" y="797891"/>
                      </a:lnTo>
                      <a:lnTo>
                        <a:pt x="1245172" y="844146"/>
                      </a:lnTo>
                      <a:lnTo>
                        <a:pt x="1234339" y="889322"/>
                      </a:lnTo>
                      <a:lnTo>
                        <a:pt x="1220645" y="933315"/>
                      </a:lnTo>
                      <a:lnTo>
                        <a:pt x="1204196" y="976020"/>
                      </a:lnTo>
                      <a:lnTo>
                        <a:pt x="1185094" y="1017333"/>
                      </a:lnTo>
                      <a:lnTo>
                        <a:pt x="1163447" y="1057147"/>
                      </a:lnTo>
                      <a:lnTo>
                        <a:pt x="1139356" y="1095360"/>
                      </a:lnTo>
                      <a:lnTo>
                        <a:pt x="1112929" y="1131866"/>
                      </a:lnTo>
                      <a:lnTo>
                        <a:pt x="1084269" y="1166561"/>
                      </a:lnTo>
                      <a:lnTo>
                        <a:pt x="1053480" y="1199340"/>
                      </a:lnTo>
                      <a:lnTo>
                        <a:pt x="1020669" y="1230098"/>
                      </a:lnTo>
                      <a:lnTo>
                        <a:pt x="985938" y="1258730"/>
                      </a:lnTo>
                      <a:lnTo>
                        <a:pt x="949394" y="1285133"/>
                      </a:lnTo>
                      <a:lnTo>
                        <a:pt x="911140" y="1309200"/>
                      </a:lnTo>
                      <a:lnTo>
                        <a:pt x="871281" y="1330828"/>
                      </a:lnTo>
                      <a:lnTo>
                        <a:pt x="829923" y="1349912"/>
                      </a:lnTo>
                      <a:lnTo>
                        <a:pt x="787169" y="1366347"/>
                      </a:lnTo>
                      <a:lnTo>
                        <a:pt x="743124" y="1380029"/>
                      </a:lnTo>
                      <a:lnTo>
                        <a:pt x="697894" y="1390853"/>
                      </a:lnTo>
                      <a:lnTo>
                        <a:pt x="651582" y="1398713"/>
                      </a:lnTo>
                      <a:lnTo>
                        <a:pt x="604293" y="1403507"/>
                      </a:lnTo>
                      <a:lnTo>
                        <a:pt x="556132" y="1405128"/>
                      </a:lnTo>
                      <a:lnTo>
                        <a:pt x="506172" y="1403355"/>
                      </a:lnTo>
                      <a:lnTo>
                        <a:pt x="456808" y="1398092"/>
                      </a:lnTo>
                      <a:lnTo>
                        <a:pt x="408205" y="1389418"/>
                      </a:lnTo>
                      <a:lnTo>
                        <a:pt x="360525" y="1377414"/>
                      </a:lnTo>
                      <a:lnTo>
                        <a:pt x="313933" y="1362159"/>
                      </a:lnTo>
                      <a:lnTo>
                        <a:pt x="268593" y="1343733"/>
                      </a:lnTo>
                      <a:lnTo>
                        <a:pt x="224667" y="1322217"/>
                      </a:lnTo>
                      <a:lnTo>
                        <a:pt x="182321" y="1297691"/>
                      </a:lnTo>
                      <a:lnTo>
                        <a:pt x="141717" y="1270235"/>
                      </a:lnTo>
                      <a:lnTo>
                        <a:pt x="103019" y="1239929"/>
                      </a:lnTo>
                      <a:lnTo>
                        <a:pt x="66391" y="1206853"/>
                      </a:lnTo>
                      <a:lnTo>
                        <a:pt x="31997" y="1171088"/>
                      </a:lnTo>
                      <a:lnTo>
                        <a:pt x="0" y="1132713"/>
                      </a:lnTo>
                    </a:path>
                  </a:pathLst>
                </a:custGeom>
                <a:ln w="15240">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13" name="object 18">
                  <a:extLst>
                    <a:ext uri="{FF2B5EF4-FFF2-40B4-BE49-F238E27FC236}">
                      <a16:creationId xmlns:a16="http://schemas.microsoft.com/office/drawing/2014/main" id="{1192CE02-73FD-A349-89CE-552C3D7A6AB1}"/>
                    </a:ext>
                  </a:extLst>
                </p:cNvPr>
                <p:cNvSpPr/>
                <p:nvPr/>
              </p:nvSpPr>
              <p:spPr>
                <a:xfrm>
                  <a:off x="2656458" y="2744834"/>
                  <a:ext cx="1479134" cy="1519110"/>
                </a:xfrm>
                <a:custGeom>
                  <a:avLst/>
                  <a:gdLst/>
                  <a:ahLst/>
                  <a:cxnLst/>
                  <a:rect l="l" t="t" r="r" b="b"/>
                  <a:pathLst>
                    <a:path w="1278889" h="1277620">
                      <a:moveTo>
                        <a:pt x="639317" y="0"/>
                      </a:moveTo>
                      <a:lnTo>
                        <a:pt x="687027" y="1751"/>
                      </a:lnTo>
                      <a:lnTo>
                        <a:pt x="733785" y="6923"/>
                      </a:lnTo>
                      <a:lnTo>
                        <a:pt x="779468" y="15392"/>
                      </a:lnTo>
                      <a:lnTo>
                        <a:pt x="823952" y="27034"/>
                      </a:lnTo>
                      <a:lnTo>
                        <a:pt x="867112" y="41727"/>
                      </a:lnTo>
                      <a:lnTo>
                        <a:pt x="908827" y="59346"/>
                      </a:lnTo>
                      <a:lnTo>
                        <a:pt x="948971" y="79769"/>
                      </a:lnTo>
                      <a:lnTo>
                        <a:pt x="987422" y="102871"/>
                      </a:lnTo>
                      <a:lnTo>
                        <a:pt x="1024055" y="128530"/>
                      </a:lnTo>
                      <a:lnTo>
                        <a:pt x="1058747" y="156622"/>
                      </a:lnTo>
                      <a:lnTo>
                        <a:pt x="1091374" y="187023"/>
                      </a:lnTo>
                      <a:lnTo>
                        <a:pt x="1121813" y="219610"/>
                      </a:lnTo>
                      <a:lnTo>
                        <a:pt x="1149940" y="254260"/>
                      </a:lnTo>
                      <a:lnTo>
                        <a:pt x="1175631" y="290849"/>
                      </a:lnTo>
                      <a:lnTo>
                        <a:pt x="1198763" y="329253"/>
                      </a:lnTo>
                      <a:lnTo>
                        <a:pt x="1219212" y="369350"/>
                      </a:lnTo>
                      <a:lnTo>
                        <a:pt x="1236854" y="411016"/>
                      </a:lnTo>
                      <a:lnTo>
                        <a:pt x="1251565" y="454127"/>
                      </a:lnTo>
                      <a:lnTo>
                        <a:pt x="1263223" y="498560"/>
                      </a:lnTo>
                      <a:lnTo>
                        <a:pt x="1271703" y="544191"/>
                      </a:lnTo>
                      <a:lnTo>
                        <a:pt x="1276882" y="590898"/>
                      </a:lnTo>
                      <a:lnTo>
                        <a:pt x="1278636" y="638555"/>
                      </a:lnTo>
                      <a:lnTo>
                        <a:pt x="1276882" y="686213"/>
                      </a:lnTo>
                      <a:lnTo>
                        <a:pt x="1271703" y="732920"/>
                      </a:lnTo>
                      <a:lnTo>
                        <a:pt x="1263223" y="778551"/>
                      </a:lnTo>
                      <a:lnTo>
                        <a:pt x="1251565" y="822984"/>
                      </a:lnTo>
                      <a:lnTo>
                        <a:pt x="1236854" y="866095"/>
                      </a:lnTo>
                      <a:lnTo>
                        <a:pt x="1219212" y="907761"/>
                      </a:lnTo>
                      <a:lnTo>
                        <a:pt x="1198763" y="947858"/>
                      </a:lnTo>
                      <a:lnTo>
                        <a:pt x="1175631" y="986262"/>
                      </a:lnTo>
                      <a:lnTo>
                        <a:pt x="1149940" y="1022851"/>
                      </a:lnTo>
                      <a:lnTo>
                        <a:pt x="1121813" y="1057501"/>
                      </a:lnTo>
                      <a:lnTo>
                        <a:pt x="1091374" y="1090088"/>
                      </a:lnTo>
                      <a:lnTo>
                        <a:pt x="1058747" y="1120489"/>
                      </a:lnTo>
                      <a:lnTo>
                        <a:pt x="1024055" y="1148581"/>
                      </a:lnTo>
                      <a:lnTo>
                        <a:pt x="987422" y="1174240"/>
                      </a:lnTo>
                      <a:lnTo>
                        <a:pt x="948971" y="1197342"/>
                      </a:lnTo>
                      <a:lnTo>
                        <a:pt x="908827" y="1217765"/>
                      </a:lnTo>
                      <a:lnTo>
                        <a:pt x="867112" y="1235384"/>
                      </a:lnTo>
                      <a:lnTo>
                        <a:pt x="823952" y="1250077"/>
                      </a:lnTo>
                      <a:lnTo>
                        <a:pt x="779468" y="1261719"/>
                      </a:lnTo>
                      <a:lnTo>
                        <a:pt x="733785" y="1270188"/>
                      </a:lnTo>
                      <a:lnTo>
                        <a:pt x="687027" y="1275360"/>
                      </a:lnTo>
                      <a:lnTo>
                        <a:pt x="639317" y="1277112"/>
                      </a:lnTo>
                      <a:lnTo>
                        <a:pt x="591608" y="1275360"/>
                      </a:lnTo>
                      <a:lnTo>
                        <a:pt x="544850" y="1270188"/>
                      </a:lnTo>
                      <a:lnTo>
                        <a:pt x="499167" y="1261719"/>
                      </a:lnTo>
                      <a:lnTo>
                        <a:pt x="454683" y="1250077"/>
                      </a:lnTo>
                      <a:lnTo>
                        <a:pt x="411523" y="1235384"/>
                      </a:lnTo>
                      <a:lnTo>
                        <a:pt x="369808" y="1217765"/>
                      </a:lnTo>
                      <a:lnTo>
                        <a:pt x="329664" y="1197342"/>
                      </a:lnTo>
                      <a:lnTo>
                        <a:pt x="291213" y="1174240"/>
                      </a:lnTo>
                      <a:lnTo>
                        <a:pt x="254580" y="1148581"/>
                      </a:lnTo>
                      <a:lnTo>
                        <a:pt x="219888" y="1120489"/>
                      </a:lnTo>
                      <a:lnTo>
                        <a:pt x="187261" y="1090088"/>
                      </a:lnTo>
                      <a:lnTo>
                        <a:pt x="156822" y="1057501"/>
                      </a:lnTo>
                      <a:lnTo>
                        <a:pt x="128695" y="1022851"/>
                      </a:lnTo>
                      <a:lnTo>
                        <a:pt x="103004" y="986262"/>
                      </a:lnTo>
                      <a:lnTo>
                        <a:pt x="79872" y="947858"/>
                      </a:lnTo>
                      <a:lnTo>
                        <a:pt x="59423" y="907761"/>
                      </a:lnTo>
                      <a:lnTo>
                        <a:pt x="41781" y="866095"/>
                      </a:lnTo>
                      <a:lnTo>
                        <a:pt x="27070" y="822984"/>
                      </a:lnTo>
                      <a:lnTo>
                        <a:pt x="15412" y="778551"/>
                      </a:lnTo>
                      <a:lnTo>
                        <a:pt x="6932" y="732920"/>
                      </a:lnTo>
                      <a:lnTo>
                        <a:pt x="1753" y="686213"/>
                      </a:lnTo>
                      <a:lnTo>
                        <a:pt x="0" y="638555"/>
                      </a:lnTo>
                      <a:lnTo>
                        <a:pt x="2217" y="585401"/>
                      </a:lnTo>
                      <a:lnTo>
                        <a:pt x="8812" y="532886"/>
                      </a:lnTo>
                      <a:lnTo>
                        <a:pt x="19696" y="481266"/>
                      </a:lnTo>
                      <a:lnTo>
                        <a:pt x="34782" y="430799"/>
                      </a:lnTo>
                      <a:lnTo>
                        <a:pt x="53981" y="381744"/>
                      </a:lnTo>
                      <a:lnTo>
                        <a:pt x="77206" y="334357"/>
                      </a:lnTo>
                      <a:lnTo>
                        <a:pt x="104368" y="288895"/>
                      </a:lnTo>
                      <a:lnTo>
                        <a:pt x="135382" y="245617"/>
                      </a:lnTo>
                    </a:path>
                  </a:pathLst>
                </a:custGeom>
                <a:ln w="15240">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14" name="object 19">
                  <a:extLst>
                    <a:ext uri="{FF2B5EF4-FFF2-40B4-BE49-F238E27FC236}">
                      <a16:creationId xmlns:a16="http://schemas.microsoft.com/office/drawing/2014/main" id="{6A298BE8-0450-9A46-A4BA-814F2199A0C7}"/>
                    </a:ext>
                  </a:extLst>
                </p:cNvPr>
                <p:cNvSpPr/>
                <p:nvPr/>
              </p:nvSpPr>
              <p:spPr>
                <a:xfrm>
                  <a:off x="3402046" y="2578126"/>
                  <a:ext cx="893797" cy="1287317"/>
                </a:xfrm>
                <a:custGeom>
                  <a:avLst/>
                  <a:gdLst/>
                  <a:ahLst/>
                  <a:cxnLst/>
                  <a:rect l="l" t="t" r="r" b="b"/>
                  <a:pathLst>
                    <a:path w="772795" h="1082675">
                      <a:moveTo>
                        <a:pt x="0" y="0"/>
                      </a:moveTo>
                      <a:lnTo>
                        <a:pt x="48863" y="1521"/>
                      </a:lnTo>
                      <a:lnTo>
                        <a:pt x="96919" y="6026"/>
                      </a:lnTo>
                      <a:lnTo>
                        <a:pt x="144077" y="13424"/>
                      </a:lnTo>
                      <a:lnTo>
                        <a:pt x="190246" y="23624"/>
                      </a:lnTo>
                      <a:lnTo>
                        <a:pt x="235337" y="36535"/>
                      </a:lnTo>
                      <a:lnTo>
                        <a:pt x="279258" y="52067"/>
                      </a:lnTo>
                      <a:lnTo>
                        <a:pt x="321919" y="70128"/>
                      </a:lnTo>
                      <a:lnTo>
                        <a:pt x="363229" y="90629"/>
                      </a:lnTo>
                      <a:lnTo>
                        <a:pt x="403098" y="113479"/>
                      </a:lnTo>
                      <a:lnTo>
                        <a:pt x="441436" y="138587"/>
                      </a:lnTo>
                      <a:lnTo>
                        <a:pt x="478151" y="165862"/>
                      </a:lnTo>
                      <a:lnTo>
                        <a:pt x="513154" y="195214"/>
                      </a:lnTo>
                      <a:lnTo>
                        <a:pt x="546354" y="226552"/>
                      </a:lnTo>
                      <a:lnTo>
                        <a:pt x="577659" y="259785"/>
                      </a:lnTo>
                      <a:lnTo>
                        <a:pt x="606981" y="294823"/>
                      </a:lnTo>
                      <a:lnTo>
                        <a:pt x="634228" y="331575"/>
                      </a:lnTo>
                      <a:lnTo>
                        <a:pt x="659309" y="369951"/>
                      </a:lnTo>
                      <a:lnTo>
                        <a:pt x="682135" y="409859"/>
                      </a:lnTo>
                      <a:lnTo>
                        <a:pt x="702614" y="451210"/>
                      </a:lnTo>
                      <a:lnTo>
                        <a:pt x="720657" y="493912"/>
                      </a:lnTo>
                      <a:lnTo>
                        <a:pt x="736172" y="537875"/>
                      </a:lnTo>
                      <a:lnTo>
                        <a:pt x="749069" y="583008"/>
                      </a:lnTo>
                      <a:lnTo>
                        <a:pt x="759257" y="629221"/>
                      </a:lnTo>
                      <a:lnTo>
                        <a:pt x="766647" y="676422"/>
                      </a:lnTo>
                      <a:lnTo>
                        <a:pt x="771147" y="724522"/>
                      </a:lnTo>
                      <a:lnTo>
                        <a:pt x="772668" y="773430"/>
                      </a:lnTo>
                      <a:lnTo>
                        <a:pt x="770853" y="826453"/>
                      </a:lnTo>
                      <a:lnTo>
                        <a:pt x="765433" y="879103"/>
                      </a:lnTo>
                      <a:lnTo>
                        <a:pt x="756443" y="931195"/>
                      </a:lnTo>
                      <a:lnTo>
                        <a:pt x="743918" y="982547"/>
                      </a:lnTo>
                      <a:lnTo>
                        <a:pt x="727894" y="1032974"/>
                      </a:lnTo>
                      <a:lnTo>
                        <a:pt x="708406" y="1082294"/>
                      </a:lnTo>
                    </a:path>
                  </a:pathLst>
                </a:custGeom>
                <a:ln w="15240">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15" name="object 41">
                  <a:extLst>
                    <a:ext uri="{FF2B5EF4-FFF2-40B4-BE49-F238E27FC236}">
                      <a16:creationId xmlns:a16="http://schemas.microsoft.com/office/drawing/2014/main" id="{16FC424B-7B82-2347-8209-0B56B9C0574A}"/>
                    </a:ext>
                  </a:extLst>
                </p:cNvPr>
                <p:cNvSpPr/>
                <p:nvPr/>
              </p:nvSpPr>
              <p:spPr>
                <a:xfrm>
                  <a:off x="2748995" y="2860737"/>
                  <a:ext cx="1308013" cy="1344699"/>
                </a:xfrm>
                <a:custGeom>
                  <a:avLst/>
                  <a:gdLst/>
                  <a:ahLst/>
                  <a:cxnLst/>
                  <a:rect l="l" t="t" r="r" b="b"/>
                  <a:pathLst>
                    <a:path w="1130935" h="1130935">
                      <a:moveTo>
                        <a:pt x="0" y="565404"/>
                      </a:moveTo>
                      <a:lnTo>
                        <a:pt x="2075" y="516614"/>
                      </a:lnTo>
                      <a:lnTo>
                        <a:pt x="8187" y="468978"/>
                      </a:lnTo>
                      <a:lnTo>
                        <a:pt x="18167" y="422665"/>
                      </a:lnTo>
                      <a:lnTo>
                        <a:pt x="31845" y="377844"/>
                      </a:lnTo>
                      <a:lnTo>
                        <a:pt x="49051" y="334686"/>
                      </a:lnTo>
                      <a:lnTo>
                        <a:pt x="69615" y="293360"/>
                      </a:lnTo>
                      <a:lnTo>
                        <a:pt x="93369" y="254034"/>
                      </a:lnTo>
                      <a:lnTo>
                        <a:pt x="120142" y="216881"/>
                      </a:lnTo>
                      <a:lnTo>
                        <a:pt x="149765" y="182067"/>
                      </a:lnTo>
                      <a:lnTo>
                        <a:pt x="182067" y="149765"/>
                      </a:lnTo>
                      <a:lnTo>
                        <a:pt x="216881" y="120142"/>
                      </a:lnTo>
                      <a:lnTo>
                        <a:pt x="254034" y="93369"/>
                      </a:lnTo>
                      <a:lnTo>
                        <a:pt x="293360" y="69615"/>
                      </a:lnTo>
                      <a:lnTo>
                        <a:pt x="334686" y="49051"/>
                      </a:lnTo>
                      <a:lnTo>
                        <a:pt x="377844" y="31845"/>
                      </a:lnTo>
                      <a:lnTo>
                        <a:pt x="422665" y="18167"/>
                      </a:lnTo>
                      <a:lnTo>
                        <a:pt x="468978" y="8187"/>
                      </a:lnTo>
                      <a:lnTo>
                        <a:pt x="516614" y="2075"/>
                      </a:lnTo>
                      <a:lnTo>
                        <a:pt x="565403" y="0"/>
                      </a:lnTo>
                      <a:lnTo>
                        <a:pt x="614193" y="2075"/>
                      </a:lnTo>
                      <a:lnTo>
                        <a:pt x="661829" y="8187"/>
                      </a:lnTo>
                      <a:lnTo>
                        <a:pt x="708142" y="18167"/>
                      </a:lnTo>
                      <a:lnTo>
                        <a:pt x="752963" y="31845"/>
                      </a:lnTo>
                      <a:lnTo>
                        <a:pt x="796121" y="49051"/>
                      </a:lnTo>
                      <a:lnTo>
                        <a:pt x="837447" y="69615"/>
                      </a:lnTo>
                      <a:lnTo>
                        <a:pt x="876773" y="93369"/>
                      </a:lnTo>
                      <a:lnTo>
                        <a:pt x="913926" y="120142"/>
                      </a:lnTo>
                      <a:lnTo>
                        <a:pt x="948740" y="149765"/>
                      </a:lnTo>
                      <a:lnTo>
                        <a:pt x="981042" y="182067"/>
                      </a:lnTo>
                      <a:lnTo>
                        <a:pt x="1010665" y="216881"/>
                      </a:lnTo>
                      <a:lnTo>
                        <a:pt x="1037438" y="254034"/>
                      </a:lnTo>
                      <a:lnTo>
                        <a:pt x="1061192" y="293360"/>
                      </a:lnTo>
                      <a:lnTo>
                        <a:pt x="1081756" y="334686"/>
                      </a:lnTo>
                      <a:lnTo>
                        <a:pt x="1098962" y="377844"/>
                      </a:lnTo>
                      <a:lnTo>
                        <a:pt x="1112640" y="422665"/>
                      </a:lnTo>
                      <a:lnTo>
                        <a:pt x="1122620" y="468978"/>
                      </a:lnTo>
                      <a:lnTo>
                        <a:pt x="1128732" y="516614"/>
                      </a:lnTo>
                      <a:lnTo>
                        <a:pt x="1130807" y="565404"/>
                      </a:lnTo>
                      <a:lnTo>
                        <a:pt x="1128732" y="614193"/>
                      </a:lnTo>
                      <a:lnTo>
                        <a:pt x="1122620" y="661829"/>
                      </a:lnTo>
                      <a:lnTo>
                        <a:pt x="1112640" y="708142"/>
                      </a:lnTo>
                      <a:lnTo>
                        <a:pt x="1098962" y="752963"/>
                      </a:lnTo>
                      <a:lnTo>
                        <a:pt x="1081756" y="796121"/>
                      </a:lnTo>
                      <a:lnTo>
                        <a:pt x="1061192" y="837447"/>
                      </a:lnTo>
                      <a:lnTo>
                        <a:pt x="1037438" y="876773"/>
                      </a:lnTo>
                      <a:lnTo>
                        <a:pt x="1010665" y="913926"/>
                      </a:lnTo>
                      <a:lnTo>
                        <a:pt x="981042" y="948740"/>
                      </a:lnTo>
                      <a:lnTo>
                        <a:pt x="948740" y="981042"/>
                      </a:lnTo>
                      <a:lnTo>
                        <a:pt x="913926" y="1010665"/>
                      </a:lnTo>
                      <a:lnTo>
                        <a:pt x="876773" y="1037438"/>
                      </a:lnTo>
                      <a:lnTo>
                        <a:pt x="837447" y="1061192"/>
                      </a:lnTo>
                      <a:lnTo>
                        <a:pt x="796121" y="1081756"/>
                      </a:lnTo>
                      <a:lnTo>
                        <a:pt x="752963" y="1098962"/>
                      </a:lnTo>
                      <a:lnTo>
                        <a:pt x="708142" y="1112640"/>
                      </a:lnTo>
                      <a:lnTo>
                        <a:pt x="661829" y="1122620"/>
                      </a:lnTo>
                      <a:lnTo>
                        <a:pt x="614193" y="1128732"/>
                      </a:lnTo>
                      <a:lnTo>
                        <a:pt x="565403" y="1130808"/>
                      </a:lnTo>
                      <a:lnTo>
                        <a:pt x="516614" y="1128732"/>
                      </a:lnTo>
                      <a:lnTo>
                        <a:pt x="468978" y="1122620"/>
                      </a:lnTo>
                      <a:lnTo>
                        <a:pt x="422665" y="1112640"/>
                      </a:lnTo>
                      <a:lnTo>
                        <a:pt x="377844" y="1098962"/>
                      </a:lnTo>
                      <a:lnTo>
                        <a:pt x="334686" y="1081756"/>
                      </a:lnTo>
                      <a:lnTo>
                        <a:pt x="293360" y="1061192"/>
                      </a:lnTo>
                      <a:lnTo>
                        <a:pt x="254034" y="1037438"/>
                      </a:lnTo>
                      <a:lnTo>
                        <a:pt x="216881" y="1010665"/>
                      </a:lnTo>
                      <a:lnTo>
                        <a:pt x="182067" y="981042"/>
                      </a:lnTo>
                      <a:lnTo>
                        <a:pt x="149765" y="948740"/>
                      </a:lnTo>
                      <a:lnTo>
                        <a:pt x="120142" y="913926"/>
                      </a:lnTo>
                      <a:lnTo>
                        <a:pt x="93369" y="876773"/>
                      </a:lnTo>
                      <a:lnTo>
                        <a:pt x="69615" y="837447"/>
                      </a:lnTo>
                      <a:lnTo>
                        <a:pt x="49051" y="796121"/>
                      </a:lnTo>
                      <a:lnTo>
                        <a:pt x="31845" y="752963"/>
                      </a:lnTo>
                      <a:lnTo>
                        <a:pt x="18167" y="708142"/>
                      </a:lnTo>
                      <a:lnTo>
                        <a:pt x="8187" y="661829"/>
                      </a:lnTo>
                      <a:lnTo>
                        <a:pt x="2075" y="614193"/>
                      </a:lnTo>
                      <a:lnTo>
                        <a:pt x="0" y="565404"/>
                      </a:lnTo>
                      <a:close/>
                    </a:path>
                  </a:pathLst>
                </a:custGeom>
                <a:ln w="19812">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grpSp>
          <p:sp>
            <p:nvSpPr>
              <p:cNvPr id="138" name="TextBox 137">
                <a:extLst>
                  <a:ext uri="{FF2B5EF4-FFF2-40B4-BE49-F238E27FC236}">
                    <a16:creationId xmlns:a16="http://schemas.microsoft.com/office/drawing/2014/main" id="{D3D2A2AD-A97D-ED4C-9123-0D9EC6497272}"/>
                  </a:ext>
                </a:extLst>
              </p:cNvPr>
              <p:cNvSpPr txBox="1"/>
              <p:nvPr/>
            </p:nvSpPr>
            <p:spPr>
              <a:xfrm>
                <a:off x="9984760" y="2504183"/>
                <a:ext cx="1075476" cy="405425"/>
              </a:xfrm>
              <a:prstGeom prst="rect">
                <a:avLst/>
              </a:prstGeom>
              <a:noFill/>
            </p:spPr>
            <p:txBody>
              <a:bodyPr wrap="square" lIns="0" tIns="0" rIns="0" bIns="0" rtlCol="0">
                <a:spAutoFit/>
              </a:bodyPr>
              <a:lstStyle/>
              <a:p>
                <a:pPr algn="ctr">
                  <a:buSzPct val="100000"/>
                </a:pPr>
                <a:r>
                  <a:rPr lang="en-US" sz="1050" i="1" dirty="0">
                    <a:solidFill>
                      <a:srgbClr val="313131"/>
                    </a:solidFill>
                    <a:latin typeface="Verdana" panose="020B0604030504040204" pitchFamily="34" charset="0"/>
                    <a:ea typeface="Verdana" panose="020B0604030504040204" pitchFamily="34" charset="0"/>
                    <a:cs typeface="Verdana" panose="020B0604030504040204" pitchFamily="34" charset="0"/>
                  </a:rPr>
                  <a:t>Assertional Knowledge</a:t>
                </a:r>
              </a:p>
            </p:txBody>
          </p:sp>
        </p:grpSp>
        <p:grpSp>
          <p:nvGrpSpPr>
            <p:cNvPr id="10" name="Group 9">
              <a:extLst>
                <a:ext uri="{FF2B5EF4-FFF2-40B4-BE49-F238E27FC236}">
                  <a16:creationId xmlns:a16="http://schemas.microsoft.com/office/drawing/2014/main" id="{B4F7BAA7-9F79-B749-AEA9-A55B30594CAC}"/>
                </a:ext>
              </a:extLst>
            </p:cNvPr>
            <p:cNvGrpSpPr/>
            <p:nvPr/>
          </p:nvGrpSpPr>
          <p:grpSpPr>
            <a:xfrm>
              <a:off x="7069872" y="2112351"/>
              <a:ext cx="1576915" cy="1323799"/>
              <a:chOff x="7160685" y="1505271"/>
              <a:chExt cx="1576915" cy="1323799"/>
            </a:xfrm>
          </p:grpSpPr>
          <p:grpSp>
            <p:nvGrpSpPr>
              <p:cNvPr id="96" name="Group 95">
                <a:extLst>
                  <a:ext uri="{FF2B5EF4-FFF2-40B4-BE49-F238E27FC236}">
                    <a16:creationId xmlns:a16="http://schemas.microsoft.com/office/drawing/2014/main" id="{5911531A-C25C-EC4E-BF1A-A289F67F25B1}"/>
                  </a:ext>
                </a:extLst>
              </p:cNvPr>
              <p:cNvGrpSpPr/>
              <p:nvPr/>
            </p:nvGrpSpPr>
            <p:grpSpPr>
              <a:xfrm>
                <a:off x="7783996" y="1804449"/>
                <a:ext cx="953604" cy="1024621"/>
                <a:chOff x="2656458" y="2578126"/>
                <a:chExt cx="1639385" cy="1761473"/>
              </a:xfrm>
            </p:grpSpPr>
            <p:sp>
              <p:nvSpPr>
                <p:cNvPr id="97" name="object 17">
                  <a:extLst>
                    <a:ext uri="{FF2B5EF4-FFF2-40B4-BE49-F238E27FC236}">
                      <a16:creationId xmlns:a16="http://schemas.microsoft.com/office/drawing/2014/main" id="{B9F089E1-CC17-354C-AC91-C3B8D7461B12}"/>
                    </a:ext>
                  </a:extLst>
                </p:cNvPr>
                <p:cNvSpPr/>
                <p:nvPr/>
              </p:nvSpPr>
              <p:spPr>
                <a:xfrm>
                  <a:off x="2752666" y="2668729"/>
                  <a:ext cx="1457102" cy="1670870"/>
                </a:xfrm>
                <a:custGeom>
                  <a:avLst/>
                  <a:gdLst/>
                  <a:ahLst/>
                  <a:cxnLst/>
                  <a:rect l="l" t="t" r="r" b="b"/>
                  <a:pathLst>
                    <a:path w="1259839" h="1405254">
                      <a:moveTo>
                        <a:pt x="556132" y="0"/>
                      </a:moveTo>
                      <a:lnTo>
                        <a:pt x="604293" y="1620"/>
                      </a:lnTo>
                      <a:lnTo>
                        <a:pt x="651582" y="6414"/>
                      </a:lnTo>
                      <a:lnTo>
                        <a:pt x="697894" y="14274"/>
                      </a:lnTo>
                      <a:lnTo>
                        <a:pt x="743124" y="25098"/>
                      </a:lnTo>
                      <a:lnTo>
                        <a:pt x="787169" y="38780"/>
                      </a:lnTo>
                      <a:lnTo>
                        <a:pt x="829923" y="55215"/>
                      </a:lnTo>
                      <a:lnTo>
                        <a:pt x="871281" y="74299"/>
                      </a:lnTo>
                      <a:lnTo>
                        <a:pt x="911140" y="95927"/>
                      </a:lnTo>
                      <a:lnTo>
                        <a:pt x="949394" y="119994"/>
                      </a:lnTo>
                      <a:lnTo>
                        <a:pt x="985938" y="146397"/>
                      </a:lnTo>
                      <a:lnTo>
                        <a:pt x="1020669" y="175029"/>
                      </a:lnTo>
                      <a:lnTo>
                        <a:pt x="1053480" y="205787"/>
                      </a:lnTo>
                      <a:lnTo>
                        <a:pt x="1084269" y="238566"/>
                      </a:lnTo>
                      <a:lnTo>
                        <a:pt x="1112929" y="273261"/>
                      </a:lnTo>
                      <a:lnTo>
                        <a:pt x="1139356" y="309767"/>
                      </a:lnTo>
                      <a:lnTo>
                        <a:pt x="1163447" y="347980"/>
                      </a:lnTo>
                      <a:lnTo>
                        <a:pt x="1185094" y="387794"/>
                      </a:lnTo>
                      <a:lnTo>
                        <a:pt x="1204196" y="429107"/>
                      </a:lnTo>
                      <a:lnTo>
                        <a:pt x="1220645" y="471812"/>
                      </a:lnTo>
                      <a:lnTo>
                        <a:pt x="1234339" y="515805"/>
                      </a:lnTo>
                      <a:lnTo>
                        <a:pt x="1245172" y="560981"/>
                      </a:lnTo>
                      <a:lnTo>
                        <a:pt x="1253039" y="607236"/>
                      </a:lnTo>
                      <a:lnTo>
                        <a:pt x="1257836" y="654465"/>
                      </a:lnTo>
                      <a:lnTo>
                        <a:pt x="1259459" y="702563"/>
                      </a:lnTo>
                      <a:lnTo>
                        <a:pt x="1257836" y="750662"/>
                      </a:lnTo>
                      <a:lnTo>
                        <a:pt x="1253039" y="797891"/>
                      </a:lnTo>
                      <a:lnTo>
                        <a:pt x="1245172" y="844146"/>
                      </a:lnTo>
                      <a:lnTo>
                        <a:pt x="1234339" y="889322"/>
                      </a:lnTo>
                      <a:lnTo>
                        <a:pt x="1220645" y="933315"/>
                      </a:lnTo>
                      <a:lnTo>
                        <a:pt x="1204196" y="976020"/>
                      </a:lnTo>
                      <a:lnTo>
                        <a:pt x="1185094" y="1017333"/>
                      </a:lnTo>
                      <a:lnTo>
                        <a:pt x="1163447" y="1057147"/>
                      </a:lnTo>
                      <a:lnTo>
                        <a:pt x="1139356" y="1095360"/>
                      </a:lnTo>
                      <a:lnTo>
                        <a:pt x="1112929" y="1131866"/>
                      </a:lnTo>
                      <a:lnTo>
                        <a:pt x="1084269" y="1166561"/>
                      </a:lnTo>
                      <a:lnTo>
                        <a:pt x="1053480" y="1199340"/>
                      </a:lnTo>
                      <a:lnTo>
                        <a:pt x="1020669" y="1230098"/>
                      </a:lnTo>
                      <a:lnTo>
                        <a:pt x="985938" y="1258730"/>
                      </a:lnTo>
                      <a:lnTo>
                        <a:pt x="949394" y="1285133"/>
                      </a:lnTo>
                      <a:lnTo>
                        <a:pt x="911140" y="1309200"/>
                      </a:lnTo>
                      <a:lnTo>
                        <a:pt x="871281" y="1330828"/>
                      </a:lnTo>
                      <a:lnTo>
                        <a:pt x="829923" y="1349912"/>
                      </a:lnTo>
                      <a:lnTo>
                        <a:pt x="787169" y="1366347"/>
                      </a:lnTo>
                      <a:lnTo>
                        <a:pt x="743124" y="1380029"/>
                      </a:lnTo>
                      <a:lnTo>
                        <a:pt x="697894" y="1390853"/>
                      </a:lnTo>
                      <a:lnTo>
                        <a:pt x="651582" y="1398713"/>
                      </a:lnTo>
                      <a:lnTo>
                        <a:pt x="604293" y="1403507"/>
                      </a:lnTo>
                      <a:lnTo>
                        <a:pt x="556132" y="1405128"/>
                      </a:lnTo>
                      <a:lnTo>
                        <a:pt x="506172" y="1403355"/>
                      </a:lnTo>
                      <a:lnTo>
                        <a:pt x="456808" y="1398092"/>
                      </a:lnTo>
                      <a:lnTo>
                        <a:pt x="408205" y="1389418"/>
                      </a:lnTo>
                      <a:lnTo>
                        <a:pt x="360525" y="1377414"/>
                      </a:lnTo>
                      <a:lnTo>
                        <a:pt x="313933" y="1362159"/>
                      </a:lnTo>
                      <a:lnTo>
                        <a:pt x="268593" y="1343733"/>
                      </a:lnTo>
                      <a:lnTo>
                        <a:pt x="224667" y="1322217"/>
                      </a:lnTo>
                      <a:lnTo>
                        <a:pt x="182321" y="1297691"/>
                      </a:lnTo>
                      <a:lnTo>
                        <a:pt x="141717" y="1270235"/>
                      </a:lnTo>
                      <a:lnTo>
                        <a:pt x="103019" y="1239929"/>
                      </a:lnTo>
                      <a:lnTo>
                        <a:pt x="66391" y="1206853"/>
                      </a:lnTo>
                      <a:lnTo>
                        <a:pt x="31997" y="1171088"/>
                      </a:lnTo>
                      <a:lnTo>
                        <a:pt x="0" y="1132713"/>
                      </a:lnTo>
                    </a:path>
                  </a:pathLst>
                </a:custGeom>
                <a:ln w="15240">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98" name="object 18">
                  <a:extLst>
                    <a:ext uri="{FF2B5EF4-FFF2-40B4-BE49-F238E27FC236}">
                      <a16:creationId xmlns:a16="http://schemas.microsoft.com/office/drawing/2014/main" id="{1E71CC88-E3E8-064E-B4C7-18BFC96742A0}"/>
                    </a:ext>
                  </a:extLst>
                </p:cNvPr>
                <p:cNvSpPr/>
                <p:nvPr/>
              </p:nvSpPr>
              <p:spPr>
                <a:xfrm>
                  <a:off x="2656458" y="2744834"/>
                  <a:ext cx="1479134" cy="1519110"/>
                </a:xfrm>
                <a:custGeom>
                  <a:avLst/>
                  <a:gdLst/>
                  <a:ahLst/>
                  <a:cxnLst/>
                  <a:rect l="l" t="t" r="r" b="b"/>
                  <a:pathLst>
                    <a:path w="1278889" h="1277620">
                      <a:moveTo>
                        <a:pt x="639317" y="0"/>
                      </a:moveTo>
                      <a:lnTo>
                        <a:pt x="687027" y="1751"/>
                      </a:lnTo>
                      <a:lnTo>
                        <a:pt x="733785" y="6923"/>
                      </a:lnTo>
                      <a:lnTo>
                        <a:pt x="779468" y="15392"/>
                      </a:lnTo>
                      <a:lnTo>
                        <a:pt x="823952" y="27034"/>
                      </a:lnTo>
                      <a:lnTo>
                        <a:pt x="867112" y="41727"/>
                      </a:lnTo>
                      <a:lnTo>
                        <a:pt x="908827" y="59346"/>
                      </a:lnTo>
                      <a:lnTo>
                        <a:pt x="948971" y="79769"/>
                      </a:lnTo>
                      <a:lnTo>
                        <a:pt x="987422" y="102871"/>
                      </a:lnTo>
                      <a:lnTo>
                        <a:pt x="1024055" y="128530"/>
                      </a:lnTo>
                      <a:lnTo>
                        <a:pt x="1058747" y="156622"/>
                      </a:lnTo>
                      <a:lnTo>
                        <a:pt x="1091374" y="187023"/>
                      </a:lnTo>
                      <a:lnTo>
                        <a:pt x="1121813" y="219610"/>
                      </a:lnTo>
                      <a:lnTo>
                        <a:pt x="1149940" y="254260"/>
                      </a:lnTo>
                      <a:lnTo>
                        <a:pt x="1175631" y="290849"/>
                      </a:lnTo>
                      <a:lnTo>
                        <a:pt x="1198763" y="329253"/>
                      </a:lnTo>
                      <a:lnTo>
                        <a:pt x="1219212" y="369350"/>
                      </a:lnTo>
                      <a:lnTo>
                        <a:pt x="1236854" y="411016"/>
                      </a:lnTo>
                      <a:lnTo>
                        <a:pt x="1251565" y="454127"/>
                      </a:lnTo>
                      <a:lnTo>
                        <a:pt x="1263223" y="498560"/>
                      </a:lnTo>
                      <a:lnTo>
                        <a:pt x="1271703" y="544191"/>
                      </a:lnTo>
                      <a:lnTo>
                        <a:pt x="1276882" y="590898"/>
                      </a:lnTo>
                      <a:lnTo>
                        <a:pt x="1278636" y="638555"/>
                      </a:lnTo>
                      <a:lnTo>
                        <a:pt x="1276882" y="686213"/>
                      </a:lnTo>
                      <a:lnTo>
                        <a:pt x="1271703" y="732920"/>
                      </a:lnTo>
                      <a:lnTo>
                        <a:pt x="1263223" y="778551"/>
                      </a:lnTo>
                      <a:lnTo>
                        <a:pt x="1251565" y="822984"/>
                      </a:lnTo>
                      <a:lnTo>
                        <a:pt x="1236854" y="866095"/>
                      </a:lnTo>
                      <a:lnTo>
                        <a:pt x="1219212" y="907761"/>
                      </a:lnTo>
                      <a:lnTo>
                        <a:pt x="1198763" y="947858"/>
                      </a:lnTo>
                      <a:lnTo>
                        <a:pt x="1175631" y="986262"/>
                      </a:lnTo>
                      <a:lnTo>
                        <a:pt x="1149940" y="1022851"/>
                      </a:lnTo>
                      <a:lnTo>
                        <a:pt x="1121813" y="1057501"/>
                      </a:lnTo>
                      <a:lnTo>
                        <a:pt x="1091374" y="1090088"/>
                      </a:lnTo>
                      <a:lnTo>
                        <a:pt x="1058747" y="1120489"/>
                      </a:lnTo>
                      <a:lnTo>
                        <a:pt x="1024055" y="1148581"/>
                      </a:lnTo>
                      <a:lnTo>
                        <a:pt x="987422" y="1174240"/>
                      </a:lnTo>
                      <a:lnTo>
                        <a:pt x="948971" y="1197342"/>
                      </a:lnTo>
                      <a:lnTo>
                        <a:pt x="908827" y="1217765"/>
                      </a:lnTo>
                      <a:lnTo>
                        <a:pt x="867112" y="1235384"/>
                      </a:lnTo>
                      <a:lnTo>
                        <a:pt x="823952" y="1250077"/>
                      </a:lnTo>
                      <a:lnTo>
                        <a:pt x="779468" y="1261719"/>
                      </a:lnTo>
                      <a:lnTo>
                        <a:pt x="733785" y="1270188"/>
                      </a:lnTo>
                      <a:lnTo>
                        <a:pt x="687027" y="1275360"/>
                      </a:lnTo>
                      <a:lnTo>
                        <a:pt x="639317" y="1277112"/>
                      </a:lnTo>
                      <a:lnTo>
                        <a:pt x="591608" y="1275360"/>
                      </a:lnTo>
                      <a:lnTo>
                        <a:pt x="544850" y="1270188"/>
                      </a:lnTo>
                      <a:lnTo>
                        <a:pt x="499167" y="1261719"/>
                      </a:lnTo>
                      <a:lnTo>
                        <a:pt x="454683" y="1250077"/>
                      </a:lnTo>
                      <a:lnTo>
                        <a:pt x="411523" y="1235384"/>
                      </a:lnTo>
                      <a:lnTo>
                        <a:pt x="369808" y="1217765"/>
                      </a:lnTo>
                      <a:lnTo>
                        <a:pt x="329664" y="1197342"/>
                      </a:lnTo>
                      <a:lnTo>
                        <a:pt x="291213" y="1174240"/>
                      </a:lnTo>
                      <a:lnTo>
                        <a:pt x="254580" y="1148581"/>
                      </a:lnTo>
                      <a:lnTo>
                        <a:pt x="219888" y="1120489"/>
                      </a:lnTo>
                      <a:lnTo>
                        <a:pt x="187261" y="1090088"/>
                      </a:lnTo>
                      <a:lnTo>
                        <a:pt x="156822" y="1057501"/>
                      </a:lnTo>
                      <a:lnTo>
                        <a:pt x="128695" y="1022851"/>
                      </a:lnTo>
                      <a:lnTo>
                        <a:pt x="103004" y="986262"/>
                      </a:lnTo>
                      <a:lnTo>
                        <a:pt x="79872" y="947858"/>
                      </a:lnTo>
                      <a:lnTo>
                        <a:pt x="59423" y="907761"/>
                      </a:lnTo>
                      <a:lnTo>
                        <a:pt x="41781" y="866095"/>
                      </a:lnTo>
                      <a:lnTo>
                        <a:pt x="27070" y="822984"/>
                      </a:lnTo>
                      <a:lnTo>
                        <a:pt x="15412" y="778551"/>
                      </a:lnTo>
                      <a:lnTo>
                        <a:pt x="6932" y="732920"/>
                      </a:lnTo>
                      <a:lnTo>
                        <a:pt x="1753" y="686213"/>
                      </a:lnTo>
                      <a:lnTo>
                        <a:pt x="0" y="638555"/>
                      </a:lnTo>
                      <a:lnTo>
                        <a:pt x="2217" y="585401"/>
                      </a:lnTo>
                      <a:lnTo>
                        <a:pt x="8812" y="532886"/>
                      </a:lnTo>
                      <a:lnTo>
                        <a:pt x="19696" y="481266"/>
                      </a:lnTo>
                      <a:lnTo>
                        <a:pt x="34782" y="430799"/>
                      </a:lnTo>
                      <a:lnTo>
                        <a:pt x="53981" y="381744"/>
                      </a:lnTo>
                      <a:lnTo>
                        <a:pt x="77206" y="334357"/>
                      </a:lnTo>
                      <a:lnTo>
                        <a:pt x="104368" y="288895"/>
                      </a:lnTo>
                      <a:lnTo>
                        <a:pt x="135382" y="245617"/>
                      </a:lnTo>
                    </a:path>
                  </a:pathLst>
                </a:custGeom>
                <a:ln w="15240">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99" name="object 19">
                  <a:extLst>
                    <a:ext uri="{FF2B5EF4-FFF2-40B4-BE49-F238E27FC236}">
                      <a16:creationId xmlns:a16="http://schemas.microsoft.com/office/drawing/2014/main" id="{C662FD7B-68E1-0845-A4D4-9CD2BDA2F950}"/>
                    </a:ext>
                  </a:extLst>
                </p:cNvPr>
                <p:cNvSpPr/>
                <p:nvPr/>
              </p:nvSpPr>
              <p:spPr>
                <a:xfrm>
                  <a:off x="3402046" y="2578126"/>
                  <a:ext cx="893797" cy="1287317"/>
                </a:xfrm>
                <a:custGeom>
                  <a:avLst/>
                  <a:gdLst/>
                  <a:ahLst/>
                  <a:cxnLst/>
                  <a:rect l="l" t="t" r="r" b="b"/>
                  <a:pathLst>
                    <a:path w="772795" h="1082675">
                      <a:moveTo>
                        <a:pt x="0" y="0"/>
                      </a:moveTo>
                      <a:lnTo>
                        <a:pt x="48863" y="1521"/>
                      </a:lnTo>
                      <a:lnTo>
                        <a:pt x="96919" y="6026"/>
                      </a:lnTo>
                      <a:lnTo>
                        <a:pt x="144077" y="13424"/>
                      </a:lnTo>
                      <a:lnTo>
                        <a:pt x="190246" y="23624"/>
                      </a:lnTo>
                      <a:lnTo>
                        <a:pt x="235337" y="36535"/>
                      </a:lnTo>
                      <a:lnTo>
                        <a:pt x="279258" y="52067"/>
                      </a:lnTo>
                      <a:lnTo>
                        <a:pt x="321919" y="70128"/>
                      </a:lnTo>
                      <a:lnTo>
                        <a:pt x="363229" y="90629"/>
                      </a:lnTo>
                      <a:lnTo>
                        <a:pt x="403098" y="113479"/>
                      </a:lnTo>
                      <a:lnTo>
                        <a:pt x="441436" y="138587"/>
                      </a:lnTo>
                      <a:lnTo>
                        <a:pt x="478151" y="165862"/>
                      </a:lnTo>
                      <a:lnTo>
                        <a:pt x="513154" y="195214"/>
                      </a:lnTo>
                      <a:lnTo>
                        <a:pt x="546354" y="226552"/>
                      </a:lnTo>
                      <a:lnTo>
                        <a:pt x="577659" y="259785"/>
                      </a:lnTo>
                      <a:lnTo>
                        <a:pt x="606981" y="294823"/>
                      </a:lnTo>
                      <a:lnTo>
                        <a:pt x="634228" y="331575"/>
                      </a:lnTo>
                      <a:lnTo>
                        <a:pt x="659309" y="369951"/>
                      </a:lnTo>
                      <a:lnTo>
                        <a:pt x="682135" y="409859"/>
                      </a:lnTo>
                      <a:lnTo>
                        <a:pt x="702614" y="451210"/>
                      </a:lnTo>
                      <a:lnTo>
                        <a:pt x="720657" y="493912"/>
                      </a:lnTo>
                      <a:lnTo>
                        <a:pt x="736172" y="537875"/>
                      </a:lnTo>
                      <a:lnTo>
                        <a:pt x="749069" y="583008"/>
                      </a:lnTo>
                      <a:lnTo>
                        <a:pt x="759257" y="629221"/>
                      </a:lnTo>
                      <a:lnTo>
                        <a:pt x="766647" y="676422"/>
                      </a:lnTo>
                      <a:lnTo>
                        <a:pt x="771147" y="724522"/>
                      </a:lnTo>
                      <a:lnTo>
                        <a:pt x="772668" y="773430"/>
                      </a:lnTo>
                      <a:lnTo>
                        <a:pt x="770853" y="826453"/>
                      </a:lnTo>
                      <a:lnTo>
                        <a:pt x="765433" y="879103"/>
                      </a:lnTo>
                      <a:lnTo>
                        <a:pt x="756443" y="931195"/>
                      </a:lnTo>
                      <a:lnTo>
                        <a:pt x="743918" y="982547"/>
                      </a:lnTo>
                      <a:lnTo>
                        <a:pt x="727894" y="1032974"/>
                      </a:lnTo>
                      <a:lnTo>
                        <a:pt x="708406" y="1082294"/>
                      </a:lnTo>
                    </a:path>
                  </a:pathLst>
                </a:custGeom>
                <a:ln w="15240">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00" name="object 41">
                  <a:extLst>
                    <a:ext uri="{FF2B5EF4-FFF2-40B4-BE49-F238E27FC236}">
                      <a16:creationId xmlns:a16="http://schemas.microsoft.com/office/drawing/2014/main" id="{F6E82EAF-8CDC-154A-9458-F55AA30FE409}"/>
                    </a:ext>
                  </a:extLst>
                </p:cNvPr>
                <p:cNvSpPr/>
                <p:nvPr/>
              </p:nvSpPr>
              <p:spPr>
                <a:xfrm>
                  <a:off x="2748995" y="2860737"/>
                  <a:ext cx="1308013" cy="1344699"/>
                </a:xfrm>
                <a:custGeom>
                  <a:avLst/>
                  <a:gdLst/>
                  <a:ahLst/>
                  <a:cxnLst/>
                  <a:rect l="l" t="t" r="r" b="b"/>
                  <a:pathLst>
                    <a:path w="1130935" h="1130935">
                      <a:moveTo>
                        <a:pt x="0" y="565404"/>
                      </a:moveTo>
                      <a:lnTo>
                        <a:pt x="2075" y="516614"/>
                      </a:lnTo>
                      <a:lnTo>
                        <a:pt x="8187" y="468978"/>
                      </a:lnTo>
                      <a:lnTo>
                        <a:pt x="18167" y="422665"/>
                      </a:lnTo>
                      <a:lnTo>
                        <a:pt x="31845" y="377844"/>
                      </a:lnTo>
                      <a:lnTo>
                        <a:pt x="49051" y="334686"/>
                      </a:lnTo>
                      <a:lnTo>
                        <a:pt x="69615" y="293360"/>
                      </a:lnTo>
                      <a:lnTo>
                        <a:pt x="93369" y="254034"/>
                      </a:lnTo>
                      <a:lnTo>
                        <a:pt x="120142" y="216881"/>
                      </a:lnTo>
                      <a:lnTo>
                        <a:pt x="149765" y="182067"/>
                      </a:lnTo>
                      <a:lnTo>
                        <a:pt x="182067" y="149765"/>
                      </a:lnTo>
                      <a:lnTo>
                        <a:pt x="216881" y="120142"/>
                      </a:lnTo>
                      <a:lnTo>
                        <a:pt x="254034" y="93369"/>
                      </a:lnTo>
                      <a:lnTo>
                        <a:pt x="293360" y="69615"/>
                      </a:lnTo>
                      <a:lnTo>
                        <a:pt x="334686" y="49051"/>
                      </a:lnTo>
                      <a:lnTo>
                        <a:pt x="377844" y="31845"/>
                      </a:lnTo>
                      <a:lnTo>
                        <a:pt x="422665" y="18167"/>
                      </a:lnTo>
                      <a:lnTo>
                        <a:pt x="468978" y="8187"/>
                      </a:lnTo>
                      <a:lnTo>
                        <a:pt x="516614" y="2075"/>
                      </a:lnTo>
                      <a:lnTo>
                        <a:pt x="565403" y="0"/>
                      </a:lnTo>
                      <a:lnTo>
                        <a:pt x="614193" y="2075"/>
                      </a:lnTo>
                      <a:lnTo>
                        <a:pt x="661829" y="8187"/>
                      </a:lnTo>
                      <a:lnTo>
                        <a:pt x="708142" y="18167"/>
                      </a:lnTo>
                      <a:lnTo>
                        <a:pt x="752963" y="31845"/>
                      </a:lnTo>
                      <a:lnTo>
                        <a:pt x="796121" y="49051"/>
                      </a:lnTo>
                      <a:lnTo>
                        <a:pt x="837447" y="69615"/>
                      </a:lnTo>
                      <a:lnTo>
                        <a:pt x="876773" y="93369"/>
                      </a:lnTo>
                      <a:lnTo>
                        <a:pt x="913926" y="120142"/>
                      </a:lnTo>
                      <a:lnTo>
                        <a:pt x="948740" y="149765"/>
                      </a:lnTo>
                      <a:lnTo>
                        <a:pt x="981042" y="182067"/>
                      </a:lnTo>
                      <a:lnTo>
                        <a:pt x="1010665" y="216881"/>
                      </a:lnTo>
                      <a:lnTo>
                        <a:pt x="1037438" y="254034"/>
                      </a:lnTo>
                      <a:lnTo>
                        <a:pt x="1061192" y="293360"/>
                      </a:lnTo>
                      <a:lnTo>
                        <a:pt x="1081756" y="334686"/>
                      </a:lnTo>
                      <a:lnTo>
                        <a:pt x="1098962" y="377844"/>
                      </a:lnTo>
                      <a:lnTo>
                        <a:pt x="1112640" y="422665"/>
                      </a:lnTo>
                      <a:lnTo>
                        <a:pt x="1122620" y="468978"/>
                      </a:lnTo>
                      <a:lnTo>
                        <a:pt x="1128732" y="516614"/>
                      </a:lnTo>
                      <a:lnTo>
                        <a:pt x="1130807" y="565404"/>
                      </a:lnTo>
                      <a:lnTo>
                        <a:pt x="1128732" y="614193"/>
                      </a:lnTo>
                      <a:lnTo>
                        <a:pt x="1122620" y="661829"/>
                      </a:lnTo>
                      <a:lnTo>
                        <a:pt x="1112640" y="708142"/>
                      </a:lnTo>
                      <a:lnTo>
                        <a:pt x="1098962" y="752963"/>
                      </a:lnTo>
                      <a:lnTo>
                        <a:pt x="1081756" y="796121"/>
                      </a:lnTo>
                      <a:lnTo>
                        <a:pt x="1061192" y="837447"/>
                      </a:lnTo>
                      <a:lnTo>
                        <a:pt x="1037438" y="876773"/>
                      </a:lnTo>
                      <a:lnTo>
                        <a:pt x="1010665" y="913926"/>
                      </a:lnTo>
                      <a:lnTo>
                        <a:pt x="981042" y="948740"/>
                      </a:lnTo>
                      <a:lnTo>
                        <a:pt x="948740" y="981042"/>
                      </a:lnTo>
                      <a:lnTo>
                        <a:pt x="913926" y="1010665"/>
                      </a:lnTo>
                      <a:lnTo>
                        <a:pt x="876773" y="1037438"/>
                      </a:lnTo>
                      <a:lnTo>
                        <a:pt x="837447" y="1061192"/>
                      </a:lnTo>
                      <a:lnTo>
                        <a:pt x="796121" y="1081756"/>
                      </a:lnTo>
                      <a:lnTo>
                        <a:pt x="752963" y="1098962"/>
                      </a:lnTo>
                      <a:lnTo>
                        <a:pt x="708142" y="1112640"/>
                      </a:lnTo>
                      <a:lnTo>
                        <a:pt x="661829" y="1122620"/>
                      </a:lnTo>
                      <a:lnTo>
                        <a:pt x="614193" y="1128732"/>
                      </a:lnTo>
                      <a:lnTo>
                        <a:pt x="565403" y="1130808"/>
                      </a:lnTo>
                      <a:lnTo>
                        <a:pt x="516614" y="1128732"/>
                      </a:lnTo>
                      <a:lnTo>
                        <a:pt x="468978" y="1122620"/>
                      </a:lnTo>
                      <a:lnTo>
                        <a:pt x="422665" y="1112640"/>
                      </a:lnTo>
                      <a:lnTo>
                        <a:pt x="377844" y="1098962"/>
                      </a:lnTo>
                      <a:lnTo>
                        <a:pt x="334686" y="1081756"/>
                      </a:lnTo>
                      <a:lnTo>
                        <a:pt x="293360" y="1061192"/>
                      </a:lnTo>
                      <a:lnTo>
                        <a:pt x="254034" y="1037438"/>
                      </a:lnTo>
                      <a:lnTo>
                        <a:pt x="216881" y="1010665"/>
                      </a:lnTo>
                      <a:lnTo>
                        <a:pt x="182067" y="981042"/>
                      </a:lnTo>
                      <a:lnTo>
                        <a:pt x="149765" y="948740"/>
                      </a:lnTo>
                      <a:lnTo>
                        <a:pt x="120142" y="913926"/>
                      </a:lnTo>
                      <a:lnTo>
                        <a:pt x="93369" y="876773"/>
                      </a:lnTo>
                      <a:lnTo>
                        <a:pt x="69615" y="837447"/>
                      </a:lnTo>
                      <a:lnTo>
                        <a:pt x="49051" y="796121"/>
                      </a:lnTo>
                      <a:lnTo>
                        <a:pt x="31845" y="752963"/>
                      </a:lnTo>
                      <a:lnTo>
                        <a:pt x="18167" y="708142"/>
                      </a:lnTo>
                      <a:lnTo>
                        <a:pt x="8187" y="661829"/>
                      </a:lnTo>
                      <a:lnTo>
                        <a:pt x="2075" y="614193"/>
                      </a:lnTo>
                      <a:lnTo>
                        <a:pt x="0" y="565404"/>
                      </a:lnTo>
                      <a:close/>
                    </a:path>
                  </a:pathLst>
                </a:custGeom>
                <a:ln w="19812">
                  <a:solidFill>
                    <a:srgbClr val="5DC3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grpSp>
          <p:sp>
            <p:nvSpPr>
              <p:cNvPr id="129" name="TextBox 128">
                <a:extLst>
                  <a:ext uri="{FF2B5EF4-FFF2-40B4-BE49-F238E27FC236}">
                    <a16:creationId xmlns:a16="http://schemas.microsoft.com/office/drawing/2014/main" id="{4D696B46-17F4-D341-9F9F-72D68E2CE781}"/>
                  </a:ext>
                </a:extLst>
              </p:cNvPr>
              <p:cNvSpPr txBox="1"/>
              <p:nvPr/>
            </p:nvSpPr>
            <p:spPr>
              <a:xfrm>
                <a:off x="7160685" y="1505271"/>
                <a:ext cx="1075476" cy="484748"/>
              </a:xfrm>
              <a:prstGeom prst="rect">
                <a:avLst/>
              </a:prstGeom>
              <a:noFill/>
            </p:spPr>
            <p:txBody>
              <a:bodyPr wrap="square" lIns="0" tIns="0" rIns="0" bIns="0" rtlCol="0">
                <a:spAutoFit/>
              </a:bodyPr>
              <a:lstStyle/>
              <a:p>
                <a:pPr algn="ctr">
                  <a:buSzPct val="100000"/>
                </a:pPr>
                <a:r>
                  <a:rPr lang="en-US" sz="1050" i="1" dirty="0">
                    <a:solidFill>
                      <a:srgbClr val="313131"/>
                    </a:solidFill>
                    <a:latin typeface="Verdana" panose="020B0604030504040204" pitchFamily="34" charset="0"/>
                    <a:ea typeface="Verdana" panose="020B0604030504040204" pitchFamily="34" charset="0"/>
                    <a:cs typeface="Verdana" panose="020B0604030504040204" pitchFamily="34" charset="0"/>
                  </a:rPr>
                  <a:t>Other Standards and Structures</a:t>
                </a:r>
              </a:p>
            </p:txBody>
          </p:sp>
          <p:sp>
            <p:nvSpPr>
              <p:cNvPr id="143" name="Freeform 528">
                <a:extLst>
                  <a:ext uri="{FF2B5EF4-FFF2-40B4-BE49-F238E27FC236}">
                    <a16:creationId xmlns:a16="http://schemas.microsoft.com/office/drawing/2014/main" id="{6C2763DF-EC12-A14C-91B1-E904826104CC}"/>
                  </a:ext>
                </a:extLst>
              </p:cNvPr>
              <p:cNvSpPr>
                <a:spLocks noEditPoints="1"/>
              </p:cNvSpPr>
              <p:nvPr/>
            </p:nvSpPr>
            <p:spPr bwMode="auto">
              <a:xfrm>
                <a:off x="8010335" y="2085849"/>
                <a:ext cx="434529" cy="467412"/>
              </a:xfrm>
              <a:custGeom>
                <a:avLst/>
                <a:gdLst>
                  <a:gd name="T0" fmla="*/ 268 w 279"/>
                  <a:gd name="T1" fmla="*/ 299 h 299"/>
                  <a:gd name="T2" fmla="*/ 12 w 279"/>
                  <a:gd name="T3" fmla="*/ 299 h 299"/>
                  <a:gd name="T4" fmla="*/ 3 w 279"/>
                  <a:gd name="T5" fmla="*/ 294 h 299"/>
                  <a:gd name="T6" fmla="*/ 2 w 279"/>
                  <a:gd name="T7" fmla="*/ 284 h 299"/>
                  <a:gd name="T8" fmla="*/ 23 w 279"/>
                  <a:gd name="T9" fmla="*/ 241 h 299"/>
                  <a:gd name="T10" fmla="*/ 33 w 279"/>
                  <a:gd name="T11" fmla="*/ 235 h 299"/>
                  <a:gd name="T12" fmla="*/ 246 w 279"/>
                  <a:gd name="T13" fmla="*/ 235 h 299"/>
                  <a:gd name="T14" fmla="*/ 256 w 279"/>
                  <a:gd name="T15" fmla="*/ 241 h 299"/>
                  <a:gd name="T16" fmla="*/ 277 w 279"/>
                  <a:gd name="T17" fmla="*/ 284 h 299"/>
                  <a:gd name="T18" fmla="*/ 277 w 279"/>
                  <a:gd name="T19" fmla="*/ 294 h 299"/>
                  <a:gd name="T20" fmla="*/ 268 w 279"/>
                  <a:gd name="T21" fmla="*/ 299 h 299"/>
                  <a:gd name="T22" fmla="*/ 29 w 279"/>
                  <a:gd name="T23" fmla="*/ 278 h 299"/>
                  <a:gd name="T24" fmla="*/ 250 w 279"/>
                  <a:gd name="T25" fmla="*/ 278 h 299"/>
                  <a:gd name="T26" fmla="*/ 240 w 279"/>
                  <a:gd name="T27" fmla="*/ 257 h 299"/>
                  <a:gd name="T28" fmla="*/ 40 w 279"/>
                  <a:gd name="T29" fmla="*/ 257 h 299"/>
                  <a:gd name="T30" fmla="*/ 29 w 279"/>
                  <a:gd name="T31" fmla="*/ 278 h 299"/>
                  <a:gd name="T32" fmla="*/ 257 w 279"/>
                  <a:gd name="T33" fmla="*/ 86 h 299"/>
                  <a:gd name="T34" fmla="*/ 22 w 279"/>
                  <a:gd name="T35" fmla="*/ 86 h 299"/>
                  <a:gd name="T36" fmla="*/ 12 w 279"/>
                  <a:gd name="T37" fmla="*/ 78 h 299"/>
                  <a:gd name="T38" fmla="*/ 17 w 279"/>
                  <a:gd name="T39" fmla="*/ 66 h 299"/>
                  <a:gd name="T40" fmla="*/ 135 w 279"/>
                  <a:gd name="T41" fmla="*/ 2 h 299"/>
                  <a:gd name="T42" fmla="*/ 145 w 279"/>
                  <a:gd name="T43" fmla="*/ 2 h 299"/>
                  <a:gd name="T44" fmla="*/ 262 w 279"/>
                  <a:gd name="T45" fmla="*/ 66 h 299"/>
                  <a:gd name="T46" fmla="*/ 267 w 279"/>
                  <a:gd name="T47" fmla="*/ 78 h 299"/>
                  <a:gd name="T48" fmla="*/ 257 w 279"/>
                  <a:gd name="T49" fmla="*/ 86 h 299"/>
                  <a:gd name="T50" fmla="*/ 64 w 279"/>
                  <a:gd name="T51" fmla="*/ 65 h 299"/>
                  <a:gd name="T52" fmla="*/ 215 w 279"/>
                  <a:gd name="T53" fmla="*/ 65 h 299"/>
                  <a:gd name="T54" fmla="*/ 140 w 279"/>
                  <a:gd name="T55" fmla="*/ 23 h 299"/>
                  <a:gd name="T56" fmla="*/ 64 w 279"/>
                  <a:gd name="T57" fmla="*/ 65 h 299"/>
                  <a:gd name="T58" fmla="*/ 54 w 279"/>
                  <a:gd name="T59" fmla="*/ 203 h 299"/>
                  <a:gd name="T60" fmla="*/ 54 w 279"/>
                  <a:gd name="T61" fmla="*/ 118 h 299"/>
                  <a:gd name="T62" fmla="*/ 44 w 279"/>
                  <a:gd name="T63" fmla="*/ 107 h 299"/>
                  <a:gd name="T64" fmla="*/ 33 w 279"/>
                  <a:gd name="T65" fmla="*/ 118 h 299"/>
                  <a:gd name="T66" fmla="*/ 33 w 279"/>
                  <a:gd name="T67" fmla="*/ 203 h 299"/>
                  <a:gd name="T68" fmla="*/ 44 w 279"/>
                  <a:gd name="T69" fmla="*/ 214 h 299"/>
                  <a:gd name="T70" fmla="*/ 54 w 279"/>
                  <a:gd name="T71" fmla="*/ 203 h 299"/>
                  <a:gd name="T72" fmla="*/ 118 w 279"/>
                  <a:gd name="T73" fmla="*/ 203 h 299"/>
                  <a:gd name="T74" fmla="*/ 118 w 279"/>
                  <a:gd name="T75" fmla="*/ 118 h 299"/>
                  <a:gd name="T76" fmla="*/ 108 w 279"/>
                  <a:gd name="T77" fmla="*/ 107 h 299"/>
                  <a:gd name="T78" fmla="*/ 97 w 279"/>
                  <a:gd name="T79" fmla="*/ 118 h 299"/>
                  <a:gd name="T80" fmla="*/ 97 w 279"/>
                  <a:gd name="T81" fmla="*/ 203 h 299"/>
                  <a:gd name="T82" fmla="*/ 108 w 279"/>
                  <a:gd name="T83" fmla="*/ 214 h 299"/>
                  <a:gd name="T84" fmla="*/ 118 w 279"/>
                  <a:gd name="T85" fmla="*/ 203 h 299"/>
                  <a:gd name="T86" fmla="*/ 182 w 279"/>
                  <a:gd name="T87" fmla="*/ 203 h 299"/>
                  <a:gd name="T88" fmla="*/ 182 w 279"/>
                  <a:gd name="T89" fmla="*/ 118 h 299"/>
                  <a:gd name="T90" fmla="*/ 172 w 279"/>
                  <a:gd name="T91" fmla="*/ 107 h 299"/>
                  <a:gd name="T92" fmla="*/ 161 w 279"/>
                  <a:gd name="T93" fmla="*/ 118 h 299"/>
                  <a:gd name="T94" fmla="*/ 161 w 279"/>
                  <a:gd name="T95" fmla="*/ 203 h 299"/>
                  <a:gd name="T96" fmla="*/ 172 w 279"/>
                  <a:gd name="T97" fmla="*/ 214 h 299"/>
                  <a:gd name="T98" fmla="*/ 182 w 279"/>
                  <a:gd name="T99" fmla="*/ 203 h 299"/>
                  <a:gd name="T100" fmla="*/ 246 w 279"/>
                  <a:gd name="T101" fmla="*/ 203 h 299"/>
                  <a:gd name="T102" fmla="*/ 246 w 279"/>
                  <a:gd name="T103" fmla="*/ 118 h 299"/>
                  <a:gd name="T104" fmla="*/ 236 w 279"/>
                  <a:gd name="T105" fmla="*/ 107 h 299"/>
                  <a:gd name="T106" fmla="*/ 225 w 279"/>
                  <a:gd name="T107" fmla="*/ 118 h 299"/>
                  <a:gd name="T108" fmla="*/ 225 w 279"/>
                  <a:gd name="T109" fmla="*/ 203 h 299"/>
                  <a:gd name="T110" fmla="*/ 236 w 279"/>
                  <a:gd name="T111" fmla="*/ 214 h 299"/>
                  <a:gd name="T112" fmla="*/ 246 w 279"/>
                  <a:gd name="T113" fmla="*/ 203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79" h="299">
                    <a:moveTo>
                      <a:pt x="268" y="299"/>
                    </a:moveTo>
                    <a:cubicBezTo>
                      <a:pt x="12" y="299"/>
                      <a:pt x="12" y="299"/>
                      <a:pt x="12" y="299"/>
                    </a:cubicBezTo>
                    <a:cubicBezTo>
                      <a:pt x="8" y="299"/>
                      <a:pt x="5" y="297"/>
                      <a:pt x="3" y="294"/>
                    </a:cubicBezTo>
                    <a:cubicBezTo>
                      <a:pt x="1" y="291"/>
                      <a:pt x="0" y="287"/>
                      <a:pt x="2" y="284"/>
                    </a:cubicBezTo>
                    <a:cubicBezTo>
                      <a:pt x="23" y="241"/>
                      <a:pt x="23" y="241"/>
                      <a:pt x="23" y="241"/>
                    </a:cubicBezTo>
                    <a:cubicBezTo>
                      <a:pt x="25" y="238"/>
                      <a:pt x="29" y="235"/>
                      <a:pt x="33" y="235"/>
                    </a:cubicBezTo>
                    <a:cubicBezTo>
                      <a:pt x="246" y="235"/>
                      <a:pt x="246" y="235"/>
                      <a:pt x="246" y="235"/>
                    </a:cubicBezTo>
                    <a:cubicBezTo>
                      <a:pt x="250" y="235"/>
                      <a:pt x="254" y="238"/>
                      <a:pt x="256" y="241"/>
                    </a:cubicBezTo>
                    <a:cubicBezTo>
                      <a:pt x="277" y="284"/>
                      <a:pt x="277" y="284"/>
                      <a:pt x="277" y="284"/>
                    </a:cubicBezTo>
                    <a:cubicBezTo>
                      <a:pt x="279" y="287"/>
                      <a:pt x="279" y="291"/>
                      <a:pt x="277" y="294"/>
                    </a:cubicBezTo>
                    <a:cubicBezTo>
                      <a:pt x="275" y="297"/>
                      <a:pt x="271" y="299"/>
                      <a:pt x="268" y="299"/>
                    </a:cubicBezTo>
                    <a:close/>
                    <a:moveTo>
                      <a:pt x="29" y="278"/>
                    </a:moveTo>
                    <a:cubicBezTo>
                      <a:pt x="250" y="278"/>
                      <a:pt x="250" y="278"/>
                      <a:pt x="250" y="278"/>
                    </a:cubicBezTo>
                    <a:cubicBezTo>
                      <a:pt x="240" y="257"/>
                      <a:pt x="240" y="257"/>
                      <a:pt x="240" y="257"/>
                    </a:cubicBezTo>
                    <a:cubicBezTo>
                      <a:pt x="40" y="257"/>
                      <a:pt x="40" y="257"/>
                      <a:pt x="40" y="257"/>
                    </a:cubicBezTo>
                    <a:lnTo>
                      <a:pt x="29" y="278"/>
                    </a:lnTo>
                    <a:close/>
                    <a:moveTo>
                      <a:pt x="257" y="86"/>
                    </a:moveTo>
                    <a:cubicBezTo>
                      <a:pt x="22" y="86"/>
                      <a:pt x="22" y="86"/>
                      <a:pt x="22" y="86"/>
                    </a:cubicBezTo>
                    <a:cubicBezTo>
                      <a:pt x="17" y="86"/>
                      <a:pt x="13" y="83"/>
                      <a:pt x="12" y="78"/>
                    </a:cubicBezTo>
                    <a:cubicBezTo>
                      <a:pt x="11" y="73"/>
                      <a:pt x="13" y="68"/>
                      <a:pt x="17" y="66"/>
                    </a:cubicBezTo>
                    <a:cubicBezTo>
                      <a:pt x="135" y="2"/>
                      <a:pt x="135" y="2"/>
                      <a:pt x="135" y="2"/>
                    </a:cubicBezTo>
                    <a:cubicBezTo>
                      <a:pt x="138" y="0"/>
                      <a:pt x="142" y="0"/>
                      <a:pt x="145" y="2"/>
                    </a:cubicBezTo>
                    <a:cubicBezTo>
                      <a:pt x="262" y="66"/>
                      <a:pt x="262" y="66"/>
                      <a:pt x="262" y="66"/>
                    </a:cubicBezTo>
                    <a:cubicBezTo>
                      <a:pt x="266" y="68"/>
                      <a:pt x="269" y="73"/>
                      <a:pt x="267" y="78"/>
                    </a:cubicBezTo>
                    <a:cubicBezTo>
                      <a:pt x="266" y="83"/>
                      <a:pt x="262" y="86"/>
                      <a:pt x="257" y="86"/>
                    </a:cubicBezTo>
                    <a:close/>
                    <a:moveTo>
                      <a:pt x="64" y="65"/>
                    </a:moveTo>
                    <a:cubicBezTo>
                      <a:pt x="215" y="65"/>
                      <a:pt x="215" y="65"/>
                      <a:pt x="215" y="65"/>
                    </a:cubicBezTo>
                    <a:cubicBezTo>
                      <a:pt x="140" y="23"/>
                      <a:pt x="140" y="23"/>
                      <a:pt x="140" y="23"/>
                    </a:cubicBezTo>
                    <a:lnTo>
                      <a:pt x="64" y="65"/>
                    </a:lnTo>
                    <a:close/>
                    <a:moveTo>
                      <a:pt x="54" y="203"/>
                    </a:moveTo>
                    <a:cubicBezTo>
                      <a:pt x="54" y="118"/>
                      <a:pt x="54" y="118"/>
                      <a:pt x="54" y="118"/>
                    </a:cubicBezTo>
                    <a:cubicBezTo>
                      <a:pt x="54" y="112"/>
                      <a:pt x="50" y="107"/>
                      <a:pt x="44" y="107"/>
                    </a:cubicBezTo>
                    <a:cubicBezTo>
                      <a:pt x="38" y="107"/>
                      <a:pt x="33" y="112"/>
                      <a:pt x="33" y="118"/>
                    </a:cubicBezTo>
                    <a:cubicBezTo>
                      <a:pt x="33" y="203"/>
                      <a:pt x="33" y="203"/>
                      <a:pt x="33" y="203"/>
                    </a:cubicBezTo>
                    <a:cubicBezTo>
                      <a:pt x="33" y="209"/>
                      <a:pt x="38" y="214"/>
                      <a:pt x="44" y="214"/>
                    </a:cubicBezTo>
                    <a:cubicBezTo>
                      <a:pt x="50" y="214"/>
                      <a:pt x="54" y="209"/>
                      <a:pt x="54" y="203"/>
                    </a:cubicBezTo>
                    <a:close/>
                    <a:moveTo>
                      <a:pt x="118" y="203"/>
                    </a:moveTo>
                    <a:cubicBezTo>
                      <a:pt x="118" y="118"/>
                      <a:pt x="118" y="118"/>
                      <a:pt x="118" y="118"/>
                    </a:cubicBezTo>
                    <a:cubicBezTo>
                      <a:pt x="118" y="112"/>
                      <a:pt x="114" y="107"/>
                      <a:pt x="108" y="107"/>
                    </a:cubicBezTo>
                    <a:cubicBezTo>
                      <a:pt x="102" y="107"/>
                      <a:pt x="97" y="112"/>
                      <a:pt x="97" y="118"/>
                    </a:cubicBezTo>
                    <a:cubicBezTo>
                      <a:pt x="97" y="203"/>
                      <a:pt x="97" y="203"/>
                      <a:pt x="97" y="203"/>
                    </a:cubicBezTo>
                    <a:cubicBezTo>
                      <a:pt x="97" y="209"/>
                      <a:pt x="102" y="214"/>
                      <a:pt x="108" y="214"/>
                    </a:cubicBezTo>
                    <a:cubicBezTo>
                      <a:pt x="114" y="214"/>
                      <a:pt x="118" y="209"/>
                      <a:pt x="118" y="203"/>
                    </a:cubicBezTo>
                    <a:close/>
                    <a:moveTo>
                      <a:pt x="182" y="203"/>
                    </a:moveTo>
                    <a:cubicBezTo>
                      <a:pt x="182" y="118"/>
                      <a:pt x="182" y="118"/>
                      <a:pt x="182" y="118"/>
                    </a:cubicBezTo>
                    <a:cubicBezTo>
                      <a:pt x="182" y="112"/>
                      <a:pt x="178" y="107"/>
                      <a:pt x="172" y="107"/>
                    </a:cubicBezTo>
                    <a:cubicBezTo>
                      <a:pt x="166" y="107"/>
                      <a:pt x="161" y="112"/>
                      <a:pt x="161" y="118"/>
                    </a:cubicBezTo>
                    <a:cubicBezTo>
                      <a:pt x="161" y="203"/>
                      <a:pt x="161" y="203"/>
                      <a:pt x="161" y="203"/>
                    </a:cubicBezTo>
                    <a:cubicBezTo>
                      <a:pt x="161" y="209"/>
                      <a:pt x="166" y="214"/>
                      <a:pt x="172" y="214"/>
                    </a:cubicBezTo>
                    <a:cubicBezTo>
                      <a:pt x="178" y="214"/>
                      <a:pt x="182" y="209"/>
                      <a:pt x="182" y="203"/>
                    </a:cubicBezTo>
                    <a:close/>
                    <a:moveTo>
                      <a:pt x="246" y="203"/>
                    </a:moveTo>
                    <a:cubicBezTo>
                      <a:pt x="246" y="118"/>
                      <a:pt x="246" y="118"/>
                      <a:pt x="246" y="118"/>
                    </a:cubicBezTo>
                    <a:cubicBezTo>
                      <a:pt x="246" y="112"/>
                      <a:pt x="242" y="107"/>
                      <a:pt x="236" y="107"/>
                    </a:cubicBezTo>
                    <a:cubicBezTo>
                      <a:pt x="230" y="107"/>
                      <a:pt x="225" y="112"/>
                      <a:pt x="225" y="118"/>
                    </a:cubicBezTo>
                    <a:cubicBezTo>
                      <a:pt x="225" y="203"/>
                      <a:pt x="225" y="203"/>
                      <a:pt x="225" y="203"/>
                    </a:cubicBezTo>
                    <a:cubicBezTo>
                      <a:pt x="225" y="209"/>
                      <a:pt x="230" y="214"/>
                      <a:pt x="236" y="214"/>
                    </a:cubicBezTo>
                    <a:cubicBezTo>
                      <a:pt x="242" y="214"/>
                      <a:pt x="246" y="209"/>
                      <a:pt x="246" y="203"/>
                    </a:cubicBezTo>
                    <a:close/>
                  </a:path>
                </a:pathLst>
              </a:custGeom>
              <a:solidFill>
                <a:srgbClr val="5DC3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53" name="Freeform 52">
              <a:extLst>
                <a:ext uri="{FF2B5EF4-FFF2-40B4-BE49-F238E27FC236}">
                  <a16:creationId xmlns:a16="http://schemas.microsoft.com/office/drawing/2014/main" id="{D8653CC2-71ED-D24F-95BE-05864A5A2A34}"/>
                </a:ext>
              </a:extLst>
            </p:cNvPr>
            <p:cNvSpPr/>
            <p:nvPr/>
          </p:nvSpPr>
          <p:spPr>
            <a:xfrm>
              <a:off x="1639277" y="3323676"/>
              <a:ext cx="994410" cy="575952"/>
            </a:xfrm>
            <a:custGeom>
              <a:avLst/>
              <a:gdLst>
                <a:gd name="connsiteX0" fmla="*/ 0 w 994410"/>
                <a:gd name="connsiteY0" fmla="*/ 575952 h 575952"/>
                <a:gd name="connsiteX1" fmla="*/ 342900 w 994410"/>
                <a:gd name="connsiteY1" fmla="*/ 38742 h 575952"/>
                <a:gd name="connsiteX2" fmla="*/ 994410 w 994410"/>
                <a:gd name="connsiteY2" fmla="*/ 84462 h 575952"/>
              </a:gdLst>
              <a:ahLst/>
              <a:cxnLst>
                <a:cxn ang="0">
                  <a:pos x="connsiteX0" y="connsiteY0"/>
                </a:cxn>
                <a:cxn ang="0">
                  <a:pos x="connsiteX1" y="connsiteY1"/>
                </a:cxn>
                <a:cxn ang="0">
                  <a:pos x="connsiteX2" y="connsiteY2"/>
                </a:cxn>
              </a:cxnLst>
              <a:rect l="l" t="t" r="r" b="b"/>
              <a:pathLst>
                <a:path w="994410" h="575952">
                  <a:moveTo>
                    <a:pt x="0" y="575952"/>
                  </a:moveTo>
                  <a:cubicBezTo>
                    <a:pt x="88582" y="348304"/>
                    <a:pt x="177165" y="120657"/>
                    <a:pt x="342900" y="38742"/>
                  </a:cubicBezTo>
                  <a:cubicBezTo>
                    <a:pt x="508635" y="-43173"/>
                    <a:pt x="751522" y="20644"/>
                    <a:pt x="994410" y="84462"/>
                  </a:cubicBezTo>
                </a:path>
              </a:pathLst>
            </a:custGeom>
            <a:ln w="19050">
              <a:solidFill>
                <a:schemeClr val="bg1">
                  <a:lumMod val="65000"/>
                </a:schemeClr>
              </a:solidFill>
              <a:prstDash val="dash"/>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54" name="Freeform 53">
              <a:extLst>
                <a:ext uri="{FF2B5EF4-FFF2-40B4-BE49-F238E27FC236}">
                  <a16:creationId xmlns:a16="http://schemas.microsoft.com/office/drawing/2014/main" id="{F7163C3A-3A07-AD46-99C4-F32C62C85690}"/>
                </a:ext>
              </a:extLst>
            </p:cNvPr>
            <p:cNvSpPr/>
            <p:nvPr/>
          </p:nvSpPr>
          <p:spPr>
            <a:xfrm>
              <a:off x="3559517" y="4128228"/>
              <a:ext cx="1017270" cy="773174"/>
            </a:xfrm>
            <a:custGeom>
              <a:avLst/>
              <a:gdLst>
                <a:gd name="connsiteX0" fmla="*/ 0 w 1017270"/>
                <a:gd name="connsiteY0" fmla="*/ 0 h 773174"/>
                <a:gd name="connsiteX1" fmla="*/ 274320 w 1017270"/>
                <a:gd name="connsiteY1" fmla="*/ 662940 h 773174"/>
                <a:gd name="connsiteX2" fmla="*/ 1017270 w 1017270"/>
                <a:gd name="connsiteY2" fmla="*/ 765810 h 773174"/>
              </a:gdLst>
              <a:ahLst/>
              <a:cxnLst>
                <a:cxn ang="0">
                  <a:pos x="connsiteX0" y="connsiteY0"/>
                </a:cxn>
                <a:cxn ang="0">
                  <a:pos x="connsiteX1" y="connsiteY1"/>
                </a:cxn>
                <a:cxn ang="0">
                  <a:pos x="connsiteX2" y="connsiteY2"/>
                </a:cxn>
              </a:cxnLst>
              <a:rect l="l" t="t" r="r" b="b"/>
              <a:pathLst>
                <a:path w="1017270" h="773174">
                  <a:moveTo>
                    <a:pt x="0" y="0"/>
                  </a:moveTo>
                  <a:cubicBezTo>
                    <a:pt x="52387" y="267652"/>
                    <a:pt x="104775" y="535305"/>
                    <a:pt x="274320" y="662940"/>
                  </a:cubicBezTo>
                  <a:cubicBezTo>
                    <a:pt x="443865" y="790575"/>
                    <a:pt x="730567" y="778192"/>
                    <a:pt x="1017270" y="765810"/>
                  </a:cubicBezTo>
                </a:path>
              </a:pathLst>
            </a:custGeom>
            <a:ln w="19050">
              <a:solidFill>
                <a:schemeClr val="bg1">
                  <a:lumMod val="65000"/>
                </a:schemeClr>
              </a:solidFill>
              <a:prstDash val="dash"/>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55" name="Freeform 54">
              <a:extLst>
                <a:ext uri="{FF2B5EF4-FFF2-40B4-BE49-F238E27FC236}">
                  <a16:creationId xmlns:a16="http://schemas.microsoft.com/office/drawing/2014/main" id="{3C18D578-FE5A-234C-9126-CB037273745A}"/>
                </a:ext>
              </a:extLst>
            </p:cNvPr>
            <p:cNvSpPr/>
            <p:nvPr/>
          </p:nvSpPr>
          <p:spPr>
            <a:xfrm>
              <a:off x="5914097" y="4064995"/>
              <a:ext cx="628650" cy="303263"/>
            </a:xfrm>
            <a:custGeom>
              <a:avLst/>
              <a:gdLst>
                <a:gd name="connsiteX0" fmla="*/ 0 w 628650"/>
                <a:gd name="connsiteY0" fmla="*/ 303263 h 303263"/>
                <a:gd name="connsiteX1" fmla="*/ 274320 w 628650"/>
                <a:gd name="connsiteY1" fmla="*/ 6083 h 303263"/>
                <a:gd name="connsiteX2" fmla="*/ 628650 w 628650"/>
                <a:gd name="connsiteY2" fmla="*/ 131813 h 303263"/>
              </a:gdLst>
              <a:ahLst/>
              <a:cxnLst>
                <a:cxn ang="0">
                  <a:pos x="connsiteX0" y="connsiteY0"/>
                </a:cxn>
                <a:cxn ang="0">
                  <a:pos x="connsiteX1" y="connsiteY1"/>
                </a:cxn>
                <a:cxn ang="0">
                  <a:pos x="connsiteX2" y="connsiteY2"/>
                </a:cxn>
              </a:cxnLst>
              <a:rect l="l" t="t" r="r" b="b"/>
              <a:pathLst>
                <a:path w="628650" h="303263">
                  <a:moveTo>
                    <a:pt x="0" y="303263"/>
                  </a:moveTo>
                  <a:cubicBezTo>
                    <a:pt x="84772" y="168960"/>
                    <a:pt x="169545" y="34658"/>
                    <a:pt x="274320" y="6083"/>
                  </a:cubicBezTo>
                  <a:cubicBezTo>
                    <a:pt x="379095" y="-22492"/>
                    <a:pt x="503872" y="54660"/>
                    <a:pt x="628650" y="131813"/>
                  </a:cubicBezTo>
                </a:path>
              </a:pathLst>
            </a:custGeom>
            <a:ln w="19050">
              <a:solidFill>
                <a:schemeClr val="bg1">
                  <a:lumMod val="65000"/>
                </a:schemeClr>
              </a:solidFill>
              <a:prstDash val="dash"/>
              <a:headEnd type="triangle"/>
              <a:tailEnd type="non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solidFill>
                  <a:schemeClr val="tx1"/>
                </a:solidFill>
              </a:endParaRPr>
            </a:p>
          </p:txBody>
        </p:sp>
        <p:sp>
          <p:nvSpPr>
            <p:cNvPr id="58" name="Freeform 57">
              <a:extLst>
                <a:ext uri="{FF2B5EF4-FFF2-40B4-BE49-F238E27FC236}">
                  <a16:creationId xmlns:a16="http://schemas.microsoft.com/office/drawing/2014/main" id="{43EA8CF0-45EF-8246-BEE9-4DA76DBB831D}"/>
                </a:ext>
              </a:extLst>
            </p:cNvPr>
            <p:cNvSpPr/>
            <p:nvPr/>
          </p:nvSpPr>
          <p:spPr>
            <a:xfrm>
              <a:off x="6508457" y="2996658"/>
              <a:ext cx="685800" cy="502920"/>
            </a:xfrm>
            <a:custGeom>
              <a:avLst/>
              <a:gdLst>
                <a:gd name="connsiteX0" fmla="*/ 0 w 685800"/>
                <a:gd name="connsiteY0" fmla="*/ 0 h 502920"/>
                <a:gd name="connsiteX1" fmla="*/ 411480 w 685800"/>
                <a:gd name="connsiteY1" fmla="*/ 171450 h 502920"/>
                <a:gd name="connsiteX2" fmla="*/ 685800 w 685800"/>
                <a:gd name="connsiteY2" fmla="*/ 502920 h 502920"/>
                <a:gd name="connsiteX3" fmla="*/ 685800 w 685800"/>
                <a:gd name="connsiteY3" fmla="*/ 502920 h 502920"/>
              </a:gdLst>
              <a:ahLst/>
              <a:cxnLst>
                <a:cxn ang="0">
                  <a:pos x="connsiteX0" y="connsiteY0"/>
                </a:cxn>
                <a:cxn ang="0">
                  <a:pos x="connsiteX1" y="connsiteY1"/>
                </a:cxn>
                <a:cxn ang="0">
                  <a:pos x="connsiteX2" y="connsiteY2"/>
                </a:cxn>
                <a:cxn ang="0">
                  <a:pos x="connsiteX3" y="connsiteY3"/>
                </a:cxn>
              </a:cxnLst>
              <a:rect l="l" t="t" r="r" b="b"/>
              <a:pathLst>
                <a:path w="685800" h="502920">
                  <a:moveTo>
                    <a:pt x="0" y="0"/>
                  </a:moveTo>
                  <a:cubicBezTo>
                    <a:pt x="148590" y="43815"/>
                    <a:pt x="297180" y="87630"/>
                    <a:pt x="411480" y="171450"/>
                  </a:cubicBezTo>
                  <a:cubicBezTo>
                    <a:pt x="525780" y="255270"/>
                    <a:pt x="685800" y="502920"/>
                    <a:pt x="685800" y="502920"/>
                  </a:cubicBezTo>
                  <a:lnTo>
                    <a:pt x="685800" y="502920"/>
                  </a:lnTo>
                </a:path>
              </a:pathLst>
            </a:custGeom>
            <a:ln w="19050">
              <a:solidFill>
                <a:schemeClr val="bg1">
                  <a:lumMod val="65000"/>
                </a:schemeClr>
              </a:solidFill>
              <a:prstDash val="dash"/>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solidFill>
                  <a:schemeClr val="tx1"/>
                </a:solidFill>
              </a:endParaRPr>
            </a:p>
          </p:txBody>
        </p:sp>
        <p:sp>
          <p:nvSpPr>
            <p:cNvPr id="60" name="Freeform 59">
              <a:extLst>
                <a:ext uri="{FF2B5EF4-FFF2-40B4-BE49-F238E27FC236}">
                  <a16:creationId xmlns:a16="http://schemas.microsoft.com/office/drawing/2014/main" id="{81CAA76A-A8FF-3C4F-8B37-F661F97B7423}"/>
                </a:ext>
              </a:extLst>
            </p:cNvPr>
            <p:cNvSpPr/>
            <p:nvPr/>
          </p:nvSpPr>
          <p:spPr>
            <a:xfrm>
              <a:off x="7765757" y="3453858"/>
              <a:ext cx="234821" cy="315089"/>
            </a:xfrm>
            <a:custGeom>
              <a:avLst/>
              <a:gdLst>
                <a:gd name="connsiteX0" fmla="*/ 228600 w 234821"/>
                <a:gd name="connsiteY0" fmla="*/ 0 h 315089"/>
                <a:gd name="connsiteX1" fmla="*/ 205740 w 234821"/>
                <a:gd name="connsiteY1" fmla="*/ 274320 h 315089"/>
                <a:gd name="connsiteX2" fmla="*/ 0 w 234821"/>
                <a:gd name="connsiteY2" fmla="*/ 308610 h 315089"/>
              </a:gdLst>
              <a:ahLst/>
              <a:cxnLst>
                <a:cxn ang="0">
                  <a:pos x="connsiteX0" y="connsiteY0"/>
                </a:cxn>
                <a:cxn ang="0">
                  <a:pos x="connsiteX1" y="connsiteY1"/>
                </a:cxn>
                <a:cxn ang="0">
                  <a:pos x="connsiteX2" y="connsiteY2"/>
                </a:cxn>
              </a:cxnLst>
              <a:rect l="l" t="t" r="r" b="b"/>
              <a:pathLst>
                <a:path w="234821" h="315089">
                  <a:moveTo>
                    <a:pt x="228600" y="0"/>
                  </a:moveTo>
                  <a:cubicBezTo>
                    <a:pt x="236220" y="111442"/>
                    <a:pt x="243840" y="222885"/>
                    <a:pt x="205740" y="274320"/>
                  </a:cubicBezTo>
                  <a:cubicBezTo>
                    <a:pt x="167640" y="325755"/>
                    <a:pt x="83820" y="317182"/>
                    <a:pt x="0" y="308610"/>
                  </a:cubicBezTo>
                </a:path>
              </a:pathLst>
            </a:custGeom>
            <a:ln w="19050">
              <a:solidFill>
                <a:schemeClr val="bg1">
                  <a:lumMod val="65000"/>
                </a:schemeClr>
              </a:solidFill>
              <a:prstDash val="dash"/>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solidFill>
                  <a:schemeClr val="tx1"/>
                </a:solidFill>
              </a:endParaRPr>
            </a:p>
          </p:txBody>
        </p:sp>
        <p:sp>
          <p:nvSpPr>
            <p:cNvPr id="61" name="Freeform 60">
              <a:extLst>
                <a:ext uri="{FF2B5EF4-FFF2-40B4-BE49-F238E27FC236}">
                  <a16:creationId xmlns:a16="http://schemas.microsoft.com/office/drawing/2014/main" id="{7EA88A78-05E5-B04D-946C-1F661993849E}"/>
                </a:ext>
              </a:extLst>
            </p:cNvPr>
            <p:cNvSpPr/>
            <p:nvPr/>
          </p:nvSpPr>
          <p:spPr>
            <a:xfrm>
              <a:off x="5811227" y="5191218"/>
              <a:ext cx="2823210" cy="343793"/>
            </a:xfrm>
            <a:custGeom>
              <a:avLst/>
              <a:gdLst>
                <a:gd name="connsiteX0" fmla="*/ 0 w 2823210"/>
                <a:gd name="connsiteY0" fmla="*/ 0 h 343793"/>
                <a:gd name="connsiteX1" fmla="*/ 1520190 w 2823210"/>
                <a:gd name="connsiteY1" fmla="*/ 342900 h 343793"/>
                <a:gd name="connsiteX2" fmla="*/ 2823210 w 2823210"/>
                <a:gd name="connsiteY2" fmla="*/ 80010 h 343793"/>
              </a:gdLst>
              <a:ahLst/>
              <a:cxnLst>
                <a:cxn ang="0">
                  <a:pos x="connsiteX0" y="connsiteY0"/>
                </a:cxn>
                <a:cxn ang="0">
                  <a:pos x="connsiteX1" y="connsiteY1"/>
                </a:cxn>
                <a:cxn ang="0">
                  <a:pos x="connsiteX2" y="connsiteY2"/>
                </a:cxn>
              </a:cxnLst>
              <a:rect l="l" t="t" r="r" b="b"/>
              <a:pathLst>
                <a:path w="2823210" h="343793">
                  <a:moveTo>
                    <a:pt x="0" y="0"/>
                  </a:moveTo>
                  <a:cubicBezTo>
                    <a:pt x="524827" y="164782"/>
                    <a:pt x="1049655" y="329565"/>
                    <a:pt x="1520190" y="342900"/>
                  </a:cubicBezTo>
                  <a:cubicBezTo>
                    <a:pt x="1990725" y="356235"/>
                    <a:pt x="2406967" y="218122"/>
                    <a:pt x="2823210" y="80010"/>
                  </a:cubicBezTo>
                </a:path>
              </a:pathLst>
            </a:custGeom>
            <a:ln w="19050">
              <a:solidFill>
                <a:schemeClr val="bg1">
                  <a:lumMod val="65000"/>
                </a:schemeClr>
              </a:solidFill>
              <a:prstDash val="dash"/>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solidFill>
                  <a:schemeClr val="tx1"/>
                </a:solidFill>
              </a:endParaRPr>
            </a:p>
          </p:txBody>
        </p:sp>
        <p:sp>
          <p:nvSpPr>
            <p:cNvPr id="62" name="Freeform 61">
              <a:extLst>
                <a:ext uri="{FF2B5EF4-FFF2-40B4-BE49-F238E27FC236}">
                  <a16:creationId xmlns:a16="http://schemas.microsoft.com/office/drawing/2014/main" id="{0AC62FE3-E612-924D-B1C1-7AE9D6E18456}"/>
                </a:ext>
              </a:extLst>
            </p:cNvPr>
            <p:cNvSpPr/>
            <p:nvPr/>
          </p:nvSpPr>
          <p:spPr>
            <a:xfrm>
              <a:off x="9651707" y="3659598"/>
              <a:ext cx="167204" cy="445770"/>
            </a:xfrm>
            <a:custGeom>
              <a:avLst/>
              <a:gdLst>
                <a:gd name="connsiteX0" fmla="*/ 160020 w 167204"/>
                <a:gd name="connsiteY0" fmla="*/ 0 h 445770"/>
                <a:gd name="connsiteX1" fmla="*/ 148590 w 167204"/>
                <a:gd name="connsiteY1" fmla="*/ 297180 h 445770"/>
                <a:gd name="connsiteX2" fmla="*/ 0 w 167204"/>
                <a:gd name="connsiteY2" fmla="*/ 445770 h 445770"/>
              </a:gdLst>
              <a:ahLst/>
              <a:cxnLst>
                <a:cxn ang="0">
                  <a:pos x="connsiteX0" y="connsiteY0"/>
                </a:cxn>
                <a:cxn ang="0">
                  <a:pos x="connsiteX1" y="connsiteY1"/>
                </a:cxn>
                <a:cxn ang="0">
                  <a:pos x="connsiteX2" y="connsiteY2"/>
                </a:cxn>
              </a:cxnLst>
              <a:rect l="l" t="t" r="r" b="b"/>
              <a:pathLst>
                <a:path w="167204" h="445770">
                  <a:moveTo>
                    <a:pt x="160020" y="0"/>
                  </a:moveTo>
                  <a:cubicBezTo>
                    <a:pt x="167640" y="111442"/>
                    <a:pt x="175260" y="222885"/>
                    <a:pt x="148590" y="297180"/>
                  </a:cubicBezTo>
                  <a:cubicBezTo>
                    <a:pt x="121920" y="371475"/>
                    <a:pt x="60960" y="408622"/>
                    <a:pt x="0" y="445770"/>
                  </a:cubicBezTo>
                </a:path>
              </a:pathLst>
            </a:custGeom>
            <a:ln w="19050">
              <a:solidFill>
                <a:schemeClr val="bg1">
                  <a:lumMod val="65000"/>
                </a:schemeClr>
              </a:solidFill>
              <a:prstDash val="dash"/>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65" name="Freeform 64">
              <a:extLst>
                <a:ext uri="{FF2B5EF4-FFF2-40B4-BE49-F238E27FC236}">
                  <a16:creationId xmlns:a16="http://schemas.microsoft.com/office/drawing/2014/main" id="{BB9E3F46-11A0-2C46-828C-853B365F5DEE}"/>
                </a:ext>
              </a:extLst>
            </p:cNvPr>
            <p:cNvSpPr/>
            <p:nvPr/>
          </p:nvSpPr>
          <p:spPr>
            <a:xfrm>
              <a:off x="9903167" y="4893256"/>
              <a:ext cx="559893" cy="149719"/>
            </a:xfrm>
            <a:custGeom>
              <a:avLst/>
              <a:gdLst>
                <a:gd name="connsiteX0" fmla="*/ 0 w 605790"/>
                <a:gd name="connsiteY0" fmla="*/ 0 h 160367"/>
                <a:gd name="connsiteX1" fmla="*/ 411480 w 605790"/>
                <a:gd name="connsiteY1" fmla="*/ 160020 h 160367"/>
                <a:gd name="connsiteX2" fmla="*/ 605790 w 605790"/>
                <a:gd name="connsiteY2" fmla="*/ 34290 h 160367"/>
              </a:gdLst>
              <a:ahLst/>
              <a:cxnLst>
                <a:cxn ang="0">
                  <a:pos x="connsiteX0" y="connsiteY0"/>
                </a:cxn>
                <a:cxn ang="0">
                  <a:pos x="connsiteX1" y="connsiteY1"/>
                </a:cxn>
                <a:cxn ang="0">
                  <a:pos x="connsiteX2" y="connsiteY2"/>
                </a:cxn>
              </a:cxnLst>
              <a:rect l="l" t="t" r="r" b="b"/>
              <a:pathLst>
                <a:path w="605790" h="160367">
                  <a:moveTo>
                    <a:pt x="0" y="0"/>
                  </a:moveTo>
                  <a:cubicBezTo>
                    <a:pt x="155257" y="77152"/>
                    <a:pt x="310515" y="154305"/>
                    <a:pt x="411480" y="160020"/>
                  </a:cubicBezTo>
                  <a:cubicBezTo>
                    <a:pt x="512445" y="165735"/>
                    <a:pt x="559117" y="100012"/>
                    <a:pt x="605790" y="34290"/>
                  </a:cubicBezTo>
                </a:path>
              </a:pathLst>
            </a:custGeom>
            <a:ln w="19050">
              <a:solidFill>
                <a:schemeClr val="bg1">
                  <a:lumMod val="65000"/>
                </a:schemeClr>
              </a:solidFill>
              <a:prstDash val="dash"/>
              <a:headEnd type="triangle"/>
              <a:tailEnd type="non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solidFill>
                  <a:schemeClr val="tx1"/>
                </a:solidFill>
              </a:endParaRPr>
            </a:p>
          </p:txBody>
        </p:sp>
        <p:sp>
          <p:nvSpPr>
            <p:cNvPr id="68" name="Freeform 67">
              <a:extLst>
                <a:ext uri="{FF2B5EF4-FFF2-40B4-BE49-F238E27FC236}">
                  <a16:creationId xmlns:a16="http://schemas.microsoft.com/office/drawing/2014/main" id="{E0BBDE8A-A44E-E740-831A-09E14B73145A}"/>
                </a:ext>
              </a:extLst>
            </p:cNvPr>
            <p:cNvSpPr/>
            <p:nvPr/>
          </p:nvSpPr>
          <p:spPr>
            <a:xfrm>
              <a:off x="3879172" y="1889098"/>
              <a:ext cx="6953104" cy="2109477"/>
            </a:xfrm>
            <a:custGeom>
              <a:avLst/>
              <a:gdLst>
                <a:gd name="connsiteX0" fmla="*/ 7607808 w 7607808"/>
                <a:gd name="connsiteY0" fmla="*/ 1804235 h 1804235"/>
                <a:gd name="connsiteX1" fmla="*/ 7077456 w 7607808"/>
                <a:gd name="connsiteY1" fmla="*/ 569795 h 1804235"/>
                <a:gd name="connsiteX2" fmla="*/ 4654296 w 7607808"/>
                <a:gd name="connsiteY2" fmla="*/ 66875 h 1804235"/>
                <a:gd name="connsiteX3" fmla="*/ 1417320 w 7607808"/>
                <a:gd name="connsiteY3" fmla="*/ 85163 h 1804235"/>
                <a:gd name="connsiteX4" fmla="*/ 0 w 7607808"/>
                <a:gd name="connsiteY4" fmla="*/ 798395 h 18042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7808" h="1804235">
                  <a:moveTo>
                    <a:pt x="7607808" y="1804235"/>
                  </a:moveTo>
                  <a:cubicBezTo>
                    <a:pt x="7588758" y="1331795"/>
                    <a:pt x="7569708" y="859355"/>
                    <a:pt x="7077456" y="569795"/>
                  </a:cubicBezTo>
                  <a:cubicBezTo>
                    <a:pt x="6585204" y="280235"/>
                    <a:pt x="5597652" y="147647"/>
                    <a:pt x="4654296" y="66875"/>
                  </a:cubicBezTo>
                  <a:cubicBezTo>
                    <a:pt x="3710940" y="-13897"/>
                    <a:pt x="2193036" y="-36757"/>
                    <a:pt x="1417320" y="85163"/>
                  </a:cubicBezTo>
                  <a:cubicBezTo>
                    <a:pt x="641604" y="207083"/>
                    <a:pt x="320802" y="502739"/>
                    <a:pt x="0" y="798395"/>
                  </a:cubicBezTo>
                </a:path>
              </a:pathLst>
            </a:custGeom>
            <a:ln w="19050">
              <a:solidFill>
                <a:schemeClr val="bg1">
                  <a:lumMod val="65000"/>
                </a:schemeClr>
              </a:solidFill>
              <a:prstDash val="dash"/>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grpSp>
          <p:nvGrpSpPr>
            <p:cNvPr id="119" name="Group 118">
              <a:extLst>
                <a:ext uri="{FF2B5EF4-FFF2-40B4-BE49-F238E27FC236}">
                  <a16:creationId xmlns:a16="http://schemas.microsoft.com/office/drawing/2014/main" id="{646AB99E-74C5-403F-9134-560D38D15BE9}"/>
                </a:ext>
              </a:extLst>
            </p:cNvPr>
            <p:cNvGrpSpPr/>
            <p:nvPr/>
          </p:nvGrpSpPr>
          <p:grpSpPr>
            <a:xfrm>
              <a:off x="10230071" y="4064862"/>
              <a:ext cx="1290776" cy="1189958"/>
              <a:chOff x="10289066" y="2698954"/>
              <a:chExt cx="1579475" cy="1456109"/>
            </a:xfrm>
          </p:grpSpPr>
          <p:grpSp>
            <p:nvGrpSpPr>
              <p:cNvPr id="120" name="Group 119">
                <a:extLst>
                  <a:ext uri="{FF2B5EF4-FFF2-40B4-BE49-F238E27FC236}">
                    <a16:creationId xmlns:a16="http://schemas.microsoft.com/office/drawing/2014/main" id="{A30F737A-AEB7-4801-9296-F9F1262E89EF}"/>
                  </a:ext>
                </a:extLst>
              </p:cNvPr>
              <p:cNvGrpSpPr/>
              <p:nvPr/>
            </p:nvGrpSpPr>
            <p:grpSpPr>
              <a:xfrm>
                <a:off x="10513355" y="2698954"/>
                <a:ext cx="1355186" cy="1456109"/>
                <a:chOff x="2656458" y="2578126"/>
                <a:chExt cx="1639385" cy="1761473"/>
              </a:xfrm>
            </p:grpSpPr>
            <p:sp>
              <p:nvSpPr>
                <p:cNvPr id="123" name="object 17">
                  <a:extLst>
                    <a:ext uri="{FF2B5EF4-FFF2-40B4-BE49-F238E27FC236}">
                      <a16:creationId xmlns:a16="http://schemas.microsoft.com/office/drawing/2014/main" id="{FD89B1E7-0B7F-4D1F-89F4-0524AD3249C6}"/>
                    </a:ext>
                  </a:extLst>
                </p:cNvPr>
                <p:cNvSpPr/>
                <p:nvPr/>
              </p:nvSpPr>
              <p:spPr>
                <a:xfrm>
                  <a:off x="2752666" y="2668729"/>
                  <a:ext cx="1457102" cy="1670870"/>
                </a:xfrm>
                <a:custGeom>
                  <a:avLst/>
                  <a:gdLst/>
                  <a:ahLst/>
                  <a:cxnLst/>
                  <a:rect l="l" t="t" r="r" b="b"/>
                  <a:pathLst>
                    <a:path w="1259839" h="1405254">
                      <a:moveTo>
                        <a:pt x="556132" y="0"/>
                      </a:moveTo>
                      <a:lnTo>
                        <a:pt x="604293" y="1620"/>
                      </a:lnTo>
                      <a:lnTo>
                        <a:pt x="651582" y="6414"/>
                      </a:lnTo>
                      <a:lnTo>
                        <a:pt x="697894" y="14274"/>
                      </a:lnTo>
                      <a:lnTo>
                        <a:pt x="743124" y="25098"/>
                      </a:lnTo>
                      <a:lnTo>
                        <a:pt x="787169" y="38780"/>
                      </a:lnTo>
                      <a:lnTo>
                        <a:pt x="829923" y="55215"/>
                      </a:lnTo>
                      <a:lnTo>
                        <a:pt x="871281" y="74299"/>
                      </a:lnTo>
                      <a:lnTo>
                        <a:pt x="911140" y="95927"/>
                      </a:lnTo>
                      <a:lnTo>
                        <a:pt x="949394" y="119994"/>
                      </a:lnTo>
                      <a:lnTo>
                        <a:pt x="985938" y="146397"/>
                      </a:lnTo>
                      <a:lnTo>
                        <a:pt x="1020669" y="175029"/>
                      </a:lnTo>
                      <a:lnTo>
                        <a:pt x="1053480" y="205787"/>
                      </a:lnTo>
                      <a:lnTo>
                        <a:pt x="1084269" y="238566"/>
                      </a:lnTo>
                      <a:lnTo>
                        <a:pt x="1112929" y="273261"/>
                      </a:lnTo>
                      <a:lnTo>
                        <a:pt x="1139356" y="309767"/>
                      </a:lnTo>
                      <a:lnTo>
                        <a:pt x="1163447" y="347980"/>
                      </a:lnTo>
                      <a:lnTo>
                        <a:pt x="1185094" y="387794"/>
                      </a:lnTo>
                      <a:lnTo>
                        <a:pt x="1204196" y="429107"/>
                      </a:lnTo>
                      <a:lnTo>
                        <a:pt x="1220645" y="471812"/>
                      </a:lnTo>
                      <a:lnTo>
                        <a:pt x="1234339" y="515805"/>
                      </a:lnTo>
                      <a:lnTo>
                        <a:pt x="1245172" y="560981"/>
                      </a:lnTo>
                      <a:lnTo>
                        <a:pt x="1253039" y="607236"/>
                      </a:lnTo>
                      <a:lnTo>
                        <a:pt x="1257836" y="654465"/>
                      </a:lnTo>
                      <a:lnTo>
                        <a:pt x="1259459" y="702563"/>
                      </a:lnTo>
                      <a:lnTo>
                        <a:pt x="1257836" y="750662"/>
                      </a:lnTo>
                      <a:lnTo>
                        <a:pt x="1253039" y="797891"/>
                      </a:lnTo>
                      <a:lnTo>
                        <a:pt x="1245172" y="844146"/>
                      </a:lnTo>
                      <a:lnTo>
                        <a:pt x="1234339" y="889322"/>
                      </a:lnTo>
                      <a:lnTo>
                        <a:pt x="1220645" y="933315"/>
                      </a:lnTo>
                      <a:lnTo>
                        <a:pt x="1204196" y="976020"/>
                      </a:lnTo>
                      <a:lnTo>
                        <a:pt x="1185094" y="1017333"/>
                      </a:lnTo>
                      <a:lnTo>
                        <a:pt x="1163447" y="1057147"/>
                      </a:lnTo>
                      <a:lnTo>
                        <a:pt x="1139356" y="1095360"/>
                      </a:lnTo>
                      <a:lnTo>
                        <a:pt x="1112929" y="1131866"/>
                      </a:lnTo>
                      <a:lnTo>
                        <a:pt x="1084269" y="1166561"/>
                      </a:lnTo>
                      <a:lnTo>
                        <a:pt x="1053480" y="1199340"/>
                      </a:lnTo>
                      <a:lnTo>
                        <a:pt x="1020669" y="1230098"/>
                      </a:lnTo>
                      <a:lnTo>
                        <a:pt x="985938" y="1258730"/>
                      </a:lnTo>
                      <a:lnTo>
                        <a:pt x="949394" y="1285133"/>
                      </a:lnTo>
                      <a:lnTo>
                        <a:pt x="911140" y="1309200"/>
                      </a:lnTo>
                      <a:lnTo>
                        <a:pt x="871281" y="1330828"/>
                      </a:lnTo>
                      <a:lnTo>
                        <a:pt x="829923" y="1349912"/>
                      </a:lnTo>
                      <a:lnTo>
                        <a:pt x="787169" y="1366347"/>
                      </a:lnTo>
                      <a:lnTo>
                        <a:pt x="743124" y="1380029"/>
                      </a:lnTo>
                      <a:lnTo>
                        <a:pt x="697894" y="1390853"/>
                      </a:lnTo>
                      <a:lnTo>
                        <a:pt x="651582" y="1398713"/>
                      </a:lnTo>
                      <a:lnTo>
                        <a:pt x="604293" y="1403507"/>
                      </a:lnTo>
                      <a:lnTo>
                        <a:pt x="556132" y="1405128"/>
                      </a:lnTo>
                      <a:lnTo>
                        <a:pt x="506172" y="1403355"/>
                      </a:lnTo>
                      <a:lnTo>
                        <a:pt x="456808" y="1398092"/>
                      </a:lnTo>
                      <a:lnTo>
                        <a:pt x="408205" y="1389418"/>
                      </a:lnTo>
                      <a:lnTo>
                        <a:pt x="360525" y="1377414"/>
                      </a:lnTo>
                      <a:lnTo>
                        <a:pt x="313933" y="1362159"/>
                      </a:lnTo>
                      <a:lnTo>
                        <a:pt x="268593" y="1343733"/>
                      </a:lnTo>
                      <a:lnTo>
                        <a:pt x="224667" y="1322217"/>
                      </a:lnTo>
                      <a:lnTo>
                        <a:pt x="182321" y="1297691"/>
                      </a:lnTo>
                      <a:lnTo>
                        <a:pt x="141717" y="1270235"/>
                      </a:lnTo>
                      <a:lnTo>
                        <a:pt x="103019" y="1239929"/>
                      </a:lnTo>
                      <a:lnTo>
                        <a:pt x="66391" y="1206853"/>
                      </a:lnTo>
                      <a:lnTo>
                        <a:pt x="31997" y="1171088"/>
                      </a:lnTo>
                      <a:lnTo>
                        <a:pt x="0" y="1132713"/>
                      </a:lnTo>
                    </a:path>
                  </a:pathLst>
                </a:custGeom>
                <a:ln w="15240">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24" name="object 18">
                  <a:extLst>
                    <a:ext uri="{FF2B5EF4-FFF2-40B4-BE49-F238E27FC236}">
                      <a16:creationId xmlns:a16="http://schemas.microsoft.com/office/drawing/2014/main" id="{E2F5BFC5-0DCC-40E6-AD37-C370069CC2F6}"/>
                    </a:ext>
                  </a:extLst>
                </p:cNvPr>
                <p:cNvSpPr/>
                <p:nvPr/>
              </p:nvSpPr>
              <p:spPr>
                <a:xfrm>
                  <a:off x="2656458" y="2744834"/>
                  <a:ext cx="1479134" cy="1519110"/>
                </a:xfrm>
                <a:custGeom>
                  <a:avLst/>
                  <a:gdLst/>
                  <a:ahLst/>
                  <a:cxnLst/>
                  <a:rect l="l" t="t" r="r" b="b"/>
                  <a:pathLst>
                    <a:path w="1278889" h="1277620">
                      <a:moveTo>
                        <a:pt x="639317" y="0"/>
                      </a:moveTo>
                      <a:lnTo>
                        <a:pt x="687027" y="1751"/>
                      </a:lnTo>
                      <a:lnTo>
                        <a:pt x="733785" y="6923"/>
                      </a:lnTo>
                      <a:lnTo>
                        <a:pt x="779468" y="15392"/>
                      </a:lnTo>
                      <a:lnTo>
                        <a:pt x="823952" y="27034"/>
                      </a:lnTo>
                      <a:lnTo>
                        <a:pt x="867112" y="41727"/>
                      </a:lnTo>
                      <a:lnTo>
                        <a:pt x="908827" y="59346"/>
                      </a:lnTo>
                      <a:lnTo>
                        <a:pt x="948971" y="79769"/>
                      </a:lnTo>
                      <a:lnTo>
                        <a:pt x="987422" y="102871"/>
                      </a:lnTo>
                      <a:lnTo>
                        <a:pt x="1024055" y="128530"/>
                      </a:lnTo>
                      <a:lnTo>
                        <a:pt x="1058747" y="156622"/>
                      </a:lnTo>
                      <a:lnTo>
                        <a:pt x="1091374" y="187023"/>
                      </a:lnTo>
                      <a:lnTo>
                        <a:pt x="1121813" y="219610"/>
                      </a:lnTo>
                      <a:lnTo>
                        <a:pt x="1149940" y="254260"/>
                      </a:lnTo>
                      <a:lnTo>
                        <a:pt x="1175631" y="290849"/>
                      </a:lnTo>
                      <a:lnTo>
                        <a:pt x="1198763" y="329253"/>
                      </a:lnTo>
                      <a:lnTo>
                        <a:pt x="1219212" y="369350"/>
                      </a:lnTo>
                      <a:lnTo>
                        <a:pt x="1236854" y="411016"/>
                      </a:lnTo>
                      <a:lnTo>
                        <a:pt x="1251565" y="454127"/>
                      </a:lnTo>
                      <a:lnTo>
                        <a:pt x="1263223" y="498560"/>
                      </a:lnTo>
                      <a:lnTo>
                        <a:pt x="1271703" y="544191"/>
                      </a:lnTo>
                      <a:lnTo>
                        <a:pt x="1276882" y="590898"/>
                      </a:lnTo>
                      <a:lnTo>
                        <a:pt x="1278636" y="638555"/>
                      </a:lnTo>
                      <a:lnTo>
                        <a:pt x="1276882" y="686213"/>
                      </a:lnTo>
                      <a:lnTo>
                        <a:pt x="1271703" y="732920"/>
                      </a:lnTo>
                      <a:lnTo>
                        <a:pt x="1263223" y="778551"/>
                      </a:lnTo>
                      <a:lnTo>
                        <a:pt x="1251565" y="822984"/>
                      </a:lnTo>
                      <a:lnTo>
                        <a:pt x="1236854" y="866095"/>
                      </a:lnTo>
                      <a:lnTo>
                        <a:pt x="1219212" y="907761"/>
                      </a:lnTo>
                      <a:lnTo>
                        <a:pt x="1198763" y="947858"/>
                      </a:lnTo>
                      <a:lnTo>
                        <a:pt x="1175631" y="986262"/>
                      </a:lnTo>
                      <a:lnTo>
                        <a:pt x="1149940" y="1022851"/>
                      </a:lnTo>
                      <a:lnTo>
                        <a:pt x="1121813" y="1057501"/>
                      </a:lnTo>
                      <a:lnTo>
                        <a:pt x="1091374" y="1090088"/>
                      </a:lnTo>
                      <a:lnTo>
                        <a:pt x="1058747" y="1120489"/>
                      </a:lnTo>
                      <a:lnTo>
                        <a:pt x="1024055" y="1148581"/>
                      </a:lnTo>
                      <a:lnTo>
                        <a:pt x="987422" y="1174240"/>
                      </a:lnTo>
                      <a:lnTo>
                        <a:pt x="948971" y="1197342"/>
                      </a:lnTo>
                      <a:lnTo>
                        <a:pt x="908827" y="1217765"/>
                      </a:lnTo>
                      <a:lnTo>
                        <a:pt x="867112" y="1235384"/>
                      </a:lnTo>
                      <a:lnTo>
                        <a:pt x="823952" y="1250077"/>
                      </a:lnTo>
                      <a:lnTo>
                        <a:pt x="779468" y="1261719"/>
                      </a:lnTo>
                      <a:lnTo>
                        <a:pt x="733785" y="1270188"/>
                      </a:lnTo>
                      <a:lnTo>
                        <a:pt x="687027" y="1275360"/>
                      </a:lnTo>
                      <a:lnTo>
                        <a:pt x="639317" y="1277112"/>
                      </a:lnTo>
                      <a:lnTo>
                        <a:pt x="591608" y="1275360"/>
                      </a:lnTo>
                      <a:lnTo>
                        <a:pt x="544850" y="1270188"/>
                      </a:lnTo>
                      <a:lnTo>
                        <a:pt x="499167" y="1261719"/>
                      </a:lnTo>
                      <a:lnTo>
                        <a:pt x="454683" y="1250077"/>
                      </a:lnTo>
                      <a:lnTo>
                        <a:pt x="411523" y="1235384"/>
                      </a:lnTo>
                      <a:lnTo>
                        <a:pt x="369808" y="1217765"/>
                      </a:lnTo>
                      <a:lnTo>
                        <a:pt x="329664" y="1197342"/>
                      </a:lnTo>
                      <a:lnTo>
                        <a:pt x="291213" y="1174240"/>
                      </a:lnTo>
                      <a:lnTo>
                        <a:pt x="254580" y="1148581"/>
                      </a:lnTo>
                      <a:lnTo>
                        <a:pt x="219888" y="1120489"/>
                      </a:lnTo>
                      <a:lnTo>
                        <a:pt x="187261" y="1090088"/>
                      </a:lnTo>
                      <a:lnTo>
                        <a:pt x="156822" y="1057501"/>
                      </a:lnTo>
                      <a:lnTo>
                        <a:pt x="128695" y="1022851"/>
                      </a:lnTo>
                      <a:lnTo>
                        <a:pt x="103004" y="986262"/>
                      </a:lnTo>
                      <a:lnTo>
                        <a:pt x="79872" y="947858"/>
                      </a:lnTo>
                      <a:lnTo>
                        <a:pt x="59423" y="907761"/>
                      </a:lnTo>
                      <a:lnTo>
                        <a:pt x="41781" y="866095"/>
                      </a:lnTo>
                      <a:lnTo>
                        <a:pt x="27070" y="822984"/>
                      </a:lnTo>
                      <a:lnTo>
                        <a:pt x="15412" y="778551"/>
                      </a:lnTo>
                      <a:lnTo>
                        <a:pt x="6932" y="732920"/>
                      </a:lnTo>
                      <a:lnTo>
                        <a:pt x="1753" y="686213"/>
                      </a:lnTo>
                      <a:lnTo>
                        <a:pt x="0" y="638555"/>
                      </a:lnTo>
                      <a:lnTo>
                        <a:pt x="2217" y="585401"/>
                      </a:lnTo>
                      <a:lnTo>
                        <a:pt x="8812" y="532886"/>
                      </a:lnTo>
                      <a:lnTo>
                        <a:pt x="19696" y="481266"/>
                      </a:lnTo>
                      <a:lnTo>
                        <a:pt x="34782" y="430799"/>
                      </a:lnTo>
                      <a:lnTo>
                        <a:pt x="53981" y="381744"/>
                      </a:lnTo>
                      <a:lnTo>
                        <a:pt x="77206" y="334357"/>
                      </a:lnTo>
                      <a:lnTo>
                        <a:pt x="104368" y="288895"/>
                      </a:lnTo>
                      <a:lnTo>
                        <a:pt x="135382" y="245617"/>
                      </a:lnTo>
                    </a:path>
                  </a:pathLst>
                </a:custGeom>
                <a:ln w="15240">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25" name="object 19">
                  <a:extLst>
                    <a:ext uri="{FF2B5EF4-FFF2-40B4-BE49-F238E27FC236}">
                      <a16:creationId xmlns:a16="http://schemas.microsoft.com/office/drawing/2014/main" id="{2EDFE392-EDB5-47E5-AFA6-AFC7B0A93796}"/>
                    </a:ext>
                  </a:extLst>
                </p:cNvPr>
                <p:cNvSpPr/>
                <p:nvPr/>
              </p:nvSpPr>
              <p:spPr>
                <a:xfrm>
                  <a:off x="3402046" y="2578126"/>
                  <a:ext cx="893797" cy="1287317"/>
                </a:xfrm>
                <a:custGeom>
                  <a:avLst/>
                  <a:gdLst/>
                  <a:ahLst/>
                  <a:cxnLst/>
                  <a:rect l="l" t="t" r="r" b="b"/>
                  <a:pathLst>
                    <a:path w="772795" h="1082675">
                      <a:moveTo>
                        <a:pt x="0" y="0"/>
                      </a:moveTo>
                      <a:lnTo>
                        <a:pt x="48863" y="1521"/>
                      </a:lnTo>
                      <a:lnTo>
                        <a:pt x="96919" y="6026"/>
                      </a:lnTo>
                      <a:lnTo>
                        <a:pt x="144077" y="13424"/>
                      </a:lnTo>
                      <a:lnTo>
                        <a:pt x="190246" y="23624"/>
                      </a:lnTo>
                      <a:lnTo>
                        <a:pt x="235337" y="36535"/>
                      </a:lnTo>
                      <a:lnTo>
                        <a:pt x="279258" y="52067"/>
                      </a:lnTo>
                      <a:lnTo>
                        <a:pt x="321919" y="70128"/>
                      </a:lnTo>
                      <a:lnTo>
                        <a:pt x="363229" y="90629"/>
                      </a:lnTo>
                      <a:lnTo>
                        <a:pt x="403098" y="113479"/>
                      </a:lnTo>
                      <a:lnTo>
                        <a:pt x="441436" y="138587"/>
                      </a:lnTo>
                      <a:lnTo>
                        <a:pt x="478151" y="165862"/>
                      </a:lnTo>
                      <a:lnTo>
                        <a:pt x="513154" y="195214"/>
                      </a:lnTo>
                      <a:lnTo>
                        <a:pt x="546354" y="226552"/>
                      </a:lnTo>
                      <a:lnTo>
                        <a:pt x="577659" y="259785"/>
                      </a:lnTo>
                      <a:lnTo>
                        <a:pt x="606981" y="294823"/>
                      </a:lnTo>
                      <a:lnTo>
                        <a:pt x="634228" y="331575"/>
                      </a:lnTo>
                      <a:lnTo>
                        <a:pt x="659309" y="369951"/>
                      </a:lnTo>
                      <a:lnTo>
                        <a:pt x="682135" y="409859"/>
                      </a:lnTo>
                      <a:lnTo>
                        <a:pt x="702614" y="451210"/>
                      </a:lnTo>
                      <a:lnTo>
                        <a:pt x="720657" y="493912"/>
                      </a:lnTo>
                      <a:lnTo>
                        <a:pt x="736172" y="537875"/>
                      </a:lnTo>
                      <a:lnTo>
                        <a:pt x="749069" y="583008"/>
                      </a:lnTo>
                      <a:lnTo>
                        <a:pt x="759257" y="629221"/>
                      </a:lnTo>
                      <a:lnTo>
                        <a:pt x="766647" y="676422"/>
                      </a:lnTo>
                      <a:lnTo>
                        <a:pt x="771147" y="724522"/>
                      </a:lnTo>
                      <a:lnTo>
                        <a:pt x="772668" y="773430"/>
                      </a:lnTo>
                      <a:lnTo>
                        <a:pt x="770853" y="826453"/>
                      </a:lnTo>
                      <a:lnTo>
                        <a:pt x="765433" y="879103"/>
                      </a:lnTo>
                      <a:lnTo>
                        <a:pt x="756443" y="931195"/>
                      </a:lnTo>
                      <a:lnTo>
                        <a:pt x="743918" y="982547"/>
                      </a:lnTo>
                      <a:lnTo>
                        <a:pt x="727894" y="1032974"/>
                      </a:lnTo>
                      <a:lnTo>
                        <a:pt x="708406" y="1082294"/>
                      </a:lnTo>
                    </a:path>
                  </a:pathLst>
                </a:custGeom>
                <a:ln w="15240">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sp>
              <p:nvSpPr>
                <p:cNvPr id="126" name="object 41">
                  <a:extLst>
                    <a:ext uri="{FF2B5EF4-FFF2-40B4-BE49-F238E27FC236}">
                      <a16:creationId xmlns:a16="http://schemas.microsoft.com/office/drawing/2014/main" id="{E9728A00-358B-4119-A4EF-B49618F39B83}"/>
                    </a:ext>
                  </a:extLst>
                </p:cNvPr>
                <p:cNvSpPr/>
                <p:nvPr/>
              </p:nvSpPr>
              <p:spPr>
                <a:xfrm>
                  <a:off x="2748995" y="2860737"/>
                  <a:ext cx="1308013" cy="1344699"/>
                </a:xfrm>
                <a:custGeom>
                  <a:avLst/>
                  <a:gdLst/>
                  <a:ahLst/>
                  <a:cxnLst/>
                  <a:rect l="l" t="t" r="r" b="b"/>
                  <a:pathLst>
                    <a:path w="1130935" h="1130935">
                      <a:moveTo>
                        <a:pt x="0" y="565404"/>
                      </a:moveTo>
                      <a:lnTo>
                        <a:pt x="2075" y="516614"/>
                      </a:lnTo>
                      <a:lnTo>
                        <a:pt x="8187" y="468978"/>
                      </a:lnTo>
                      <a:lnTo>
                        <a:pt x="18167" y="422665"/>
                      </a:lnTo>
                      <a:lnTo>
                        <a:pt x="31845" y="377844"/>
                      </a:lnTo>
                      <a:lnTo>
                        <a:pt x="49051" y="334686"/>
                      </a:lnTo>
                      <a:lnTo>
                        <a:pt x="69615" y="293360"/>
                      </a:lnTo>
                      <a:lnTo>
                        <a:pt x="93369" y="254034"/>
                      </a:lnTo>
                      <a:lnTo>
                        <a:pt x="120142" y="216881"/>
                      </a:lnTo>
                      <a:lnTo>
                        <a:pt x="149765" y="182067"/>
                      </a:lnTo>
                      <a:lnTo>
                        <a:pt x="182067" y="149765"/>
                      </a:lnTo>
                      <a:lnTo>
                        <a:pt x="216881" y="120142"/>
                      </a:lnTo>
                      <a:lnTo>
                        <a:pt x="254034" y="93369"/>
                      </a:lnTo>
                      <a:lnTo>
                        <a:pt x="293360" y="69615"/>
                      </a:lnTo>
                      <a:lnTo>
                        <a:pt x="334686" y="49051"/>
                      </a:lnTo>
                      <a:lnTo>
                        <a:pt x="377844" y="31845"/>
                      </a:lnTo>
                      <a:lnTo>
                        <a:pt x="422665" y="18167"/>
                      </a:lnTo>
                      <a:lnTo>
                        <a:pt x="468978" y="8187"/>
                      </a:lnTo>
                      <a:lnTo>
                        <a:pt x="516614" y="2075"/>
                      </a:lnTo>
                      <a:lnTo>
                        <a:pt x="565403" y="0"/>
                      </a:lnTo>
                      <a:lnTo>
                        <a:pt x="614193" y="2075"/>
                      </a:lnTo>
                      <a:lnTo>
                        <a:pt x="661829" y="8187"/>
                      </a:lnTo>
                      <a:lnTo>
                        <a:pt x="708142" y="18167"/>
                      </a:lnTo>
                      <a:lnTo>
                        <a:pt x="752963" y="31845"/>
                      </a:lnTo>
                      <a:lnTo>
                        <a:pt x="796121" y="49051"/>
                      </a:lnTo>
                      <a:lnTo>
                        <a:pt x="837447" y="69615"/>
                      </a:lnTo>
                      <a:lnTo>
                        <a:pt x="876773" y="93369"/>
                      </a:lnTo>
                      <a:lnTo>
                        <a:pt x="913926" y="120142"/>
                      </a:lnTo>
                      <a:lnTo>
                        <a:pt x="948740" y="149765"/>
                      </a:lnTo>
                      <a:lnTo>
                        <a:pt x="981042" y="182067"/>
                      </a:lnTo>
                      <a:lnTo>
                        <a:pt x="1010665" y="216881"/>
                      </a:lnTo>
                      <a:lnTo>
                        <a:pt x="1037438" y="254034"/>
                      </a:lnTo>
                      <a:lnTo>
                        <a:pt x="1061192" y="293360"/>
                      </a:lnTo>
                      <a:lnTo>
                        <a:pt x="1081756" y="334686"/>
                      </a:lnTo>
                      <a:lnTo>
                        <a:pt x="1098962" y="377844"/>
                      </a:lnTo>
                      <a:lnTo>
                        <a:pt x="1112640" y="422665"/>
                      </a:lnTo>
                      <a:lnTo>
                        <a:pt x="1122620" y="468978"/>
                      </a:lnTo>
                      <a:lnTo>
                        <a:pt x="1128732" y="516614"/>
                      </a:lnTo>
                      <a:lnTo>
                        <a:pt x="1130807" y="565404"/>
                      </a:lnTo>
                      <a:lnTo>
                        <a:pt x="1128732" y="614193"/>
                      </a:lnTo>
                      <a:lnTo>
                        <a:pt x="1122620" y="661829"/>
                      </a:lnTo>
                      <a:lnTo>
                        <a:pt x="1112640" y="708142"/>
                      </a:lnTo>
                      <a:lnTo>
                        <a:pt x="1098962" y="752963"/>
                      </a:lnTo>
                      <a:lnTo>
                        <a:pt x="1081756" y="796121"/>
                      </a:lnTo>
                      <a:lnTo>
                        <a:pt x="1061192" y="837447"/>
                      </a:lnTo>
                      <a:lnTo>
                        <a:pt x="1037438" y="876773"/>
                      </a:lnTo>
                      <a:lnTo>
                        <a:pt x="1010665" y="913926"/>
                      </a:lnTo>
                      <a:lnTo>
                        <a:pt x="981042" y="948740"/>
                      </a:lnTo>
                      <a:lnTo>
                        <a:pt x="948740" y="981042"/>
                      </a:lnTo>
                      <a:lnTo>
                        <a:pt x="913926" y="1010665"/>
                      </a:lnTo>
                      <a:lnTo>
                        <a:pt x="876773" y="1037438"/>
                      </a:lnTo>
                      <a:lnTo>
                        <a:pt x="837447" y="1061192"/>
                      </a:lnTo>
                      <a:lnTo>
                        <a:pt x="796121" y="1081756"/>
                      </a:lnTo>
                      <a:lnTo>
                        <a:pt x="752963" y="1098962"/>
                      </a:lnTo>
                      <a:lnTo>
                        <a:pt x="708142" y="1112640"/>
                      </a:lnTo>
                      <a:lnTo>
                        <a:pt x="661829" y="1122620"/>
                      </a:lnTo>
                      <a:lnTo>
                        <a:pt x="614193" y="1128732"/>
                      </a:lnTo>
                      <a:lnTo>
                        <a:pt x="565403" y="1130808"/>
                      </a:lnTo>
                      <a:lnTo>
                        <a:pt x="516614" y="1128732"/>
                      </a:lnTo>
                      <a:lnTo>
                        <a:pt x="468978" y="1122620"/>
                      </a:lnTo>
                      <a:lnTo>
                        <a:pt x="422665" y="1112640"/>
                      </a:lnTo>
                      <a:lnTo>
                        <a:pt x="377844" y="1098962"/>
                      </a:lnTo>
                      <a:lnTo>
                        <a:pt x="334686" y="1081756"/>
                      </a:lnTo>
                      <a:lnTo>
                        <a:pt x="293360" y="1061192"/>
                      </a:lnTo>
                      <a:lnTo>
                        <a:pt x="254034" y="1037438"/>
                      </a:lnTo>
                      <a:lnTo>
                        <a:pt x="216881" y="1010665"/>
                      </a:lnTo>
                      <a:lnTo>
                        <a:pt x="182067" y="981042"/>
                      </a:lnTo>
                      <a:lnTo>
                        <a:pt x="149765" y="948740"/>
                      </a:lnTo>
                      <a:lnTo>
                        <a:pt x="120142" y="913926"/>
                      </a:lnTo>
                      <a:lnTo>
                        <a:pt x="93369" y="876773"/>
                      </a:lnTo>
                      <a:lnTo>
                        <a:pt x="69615" y="837447"/>
                      </a:lnTo>
                      <a:lnTo>
                        <a:pt x="49051" y="796121"/>
                      </a:lnTo>
                      <a:lnTo>
                        <a:pt x="31845" y="752963"/>
                      </a:lnTo>
                      <a:lnTo>
                        <a:pt x="18167" y="708142"/>
                      </a:lnTo>
                      <a:lnTo>
                        <a:pt x="8187" y="661829"/>
                      </a:lnTo>
                      <a:lnTo>
                        <a:pt x="2075" y="614193"/>
                      </a:lnTo>
                      <a:lnTo>
                        <a:pt x="0" y="565404"/>
                      </a:lnTo>
                      <a:close/>
                    </a:path>
                  </a:pathLst>
                </a:custGeom>
                <a:ln w="19812">
                  <a:solidFill>
                    <a:srgbClr val="FF0000"/>
                  </a:solidFill>
                </a:ln>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srgbClr val="5C5C5C"/>
                    </a:solidFill>
                    <a:effectLst/>
                    <a:uLnTx/>
                    <a:uFillTx/>
                    <a:ea typeface="+mn-ea"/>
                    <a:cs typeface="+mn-cs"/>
                  </a:endParaRPr>
                </a:p>
              </p:txBody>
            </p:sp>
          </p:grpSp>
          <p:sp>
            <p:nvSpPr>
              <p:cNvPr id="121" name="TextBox 120">
                <a:extLst>
                  <a:ext uri="{FF2B5EF4-FFF2-40B4-BE49-F238E27FC236}">
                    <a16:creationId xmlns:a16="http://schemas.microsoft.com/office/drawing/2014/main" id="{6EC575D0-1DF3-4036-BE08-41FB284DF5A3}"/>
                  </a:ext>
                </a:extLst>
              </p:cNvPr>
              <p:cNvSpPr txBox="1"/>
              <p:nvPr/>
            </p:nvSpPr>
            <p:spPr>
              <a:xfrm>
                <a:off x="10289066" y="2717306"/>
                <a:ext cx="1075476" cy="161583"/>
              </a:xfrm>
              <a:prstGeom prst="rect">
                <a:avLst/>
              </a:prstGeom>
              <a:noFill/>
            </p:spPr>
            <p:txBody>
              <a:bodyPr wrap="square" lIns="0" tIns="0" rIns="0" bIns="0" rtlCol="0">
                <a:spAutoFit/>
              </a:bodyPr>
              <a:lstStyle/>
              <a:p>
                <a:pPr algn="ctr">
                  <a:buSzPct val="100000"/>
                </a:pPr>
                <a:r>
                  <a:rPr lang="en-US" sz="1050" i="1" dirty="0">
                    <a:solidFill>
                      <a:srgbClr val="313131"/>
                    </a:solidFill>
                    <a:latin typeface="Verdana" panose="020B0604030504040204" pitchFamily="34" charset="0"/>
                    <a:ea typeface="Verdana" panose="020B0604030504040204" pitchFamily="34" charset="0"/>
                    <a:cs typeface="Verdana" panose="020B0604030504040204" pitchFamily="34" charset="0"/>
                  </a:rPr>
                  <a:t>DMN</a:t>
                </a:r>
              </a:p>
            </p:txBody>
          </p:sp>
          <p:sp>
            <p:nvSpPr>
              <p:cNvPr id="122" name="Freeform 936">
                <a:extLst>
                  <a:ext uri="{FF2B5EF4-FFF2-40B4-BE49-F238E27FC236}">
                    <a16:creationId xmlns:a16="http://schemas.microsoft.com/office/drawing/2014/main" id="{30362BF8-5A53-40FE-992C-6C45903B5FDD}"/>
                  </a:ext>
                </a:extLst>
              </p:cNvPr>
              <p:cNvSpPr>
                <a:spLocks noEditPoints="1"/>
              </p:cNvSpPr>
              <p:nvPr/>
            </p:nvSpPr>
            <p:spPr bwMode="auto">
              <a:xfrm>
                <a:off x="10764370" y="3099879"/>
                <a:ext cx="720292" cy="716909"/>
              </a:xfrm>
              <a:custGeom>
                <a:avLst/>
                <a:gdLst>
                  <a:gd name="T0" fmla="*/ 320 w 321"/>
                  <a:gd name="T1" fmla="*/ 221 h 320"/>
                  <a:gd name="T2" fmla="*/ 278 w 321"/>
                  <a:gd name="T3" fmla="*/ 50 h 320"/>
                  <a:gd name="T4" fmla="*/ 277 w 321"/>
                  <a:gd name="T5" fmla="*/ 50 h 320"/>
                  <a:gd name="T6" fmla="*/ 277 w 321"/>
                  <a:gd name="T7" fmla="*/ 48 h 320"/>
                  <a:gd name="T8" fmla="*/ 275 w 321"/>
                  <a:gd name="T9" fmla="*/ 46 h 320"/>
                  <a:gd name="T10" fmla="*/ 274 w 321"/>
                  <a:gd name="T11" fmla="*/ 45 h 320"/>
                  <a:gd name="T12" fmla="*/ 272 w 321"/>
                  <a:gd name="T13" fmla="*/ 44 h 320"/>
                  <a:gd name="T14" fmla="*/ 271 w 321"/>
                  <a:gd name="T15" fmla="*/ 43 h 320"/>
                  <a:gd name="T16" fmla="*/ 268 w 321"/>
                  <a:gd name="T17" fmla="*/ 42 h 320"/>
                  <a:gd name="T18" fmla="*/ 267 w 321"/>
                  <a:gd name="T19" fmla="*/ 42 h 320"/>
                  <a:gd name="T20" fmla="*/ 267 w 321"/>
                  <a:gd name="T21" fmla="*/ 42 h 320"/>
                  <a:gd name="T22" fmla="*/ 171 w 321"/>
                  <a:gd name="T23" fmla="*/ 42 h 320"/>
                  <a:gd name="T24" fmla="*/ 171 w 321"/>
                  <a:gd name="T25" fmla="*/ 10 h 320"/>
                  <a:gd name="T26" fmla="*/ 161 w 321"/>
                  <a:gd name="T27" fmla="*/ 0 h 320"/>
                  <a:gd name="T28" fmla="*/ 150 w 321"/>
                  <a:gd name="T29" fmla="*/ 10 h 320"/>
                  <a:gd name="T30" fmla="*/ 150 w 321"/>
                  <a:gd name="T31" fmla="*/ 42 h 320"/>
                  <a:gd name="T32" fmla="*/ 65 w 321"/>
                  <a:gd name="T33" fmla="*/ 42 h 320"/>
                  <a:gd name="T34" fmla="*/ 64 w 321"/>
                  <a:gd name="T35" fmla="*/ 42 h 320"/>
                  <a:gd name="T36" fmla="*/ 61 w 321"/>
                  <a:gd name="T37" fmla="*/ 43 h 320"/>
                  <a:gd name="T38" fmla="*/ 60 w 321"/>
                  <a:gd name="T39" fmla="*/ 44 h 320"/>
                  <a:gd name="T40" fmla="*/ 58 w 321"/>
                  <a:gd name="T41" fmla="*/ 45 h 320"/>
                  <a:gd name="T42" fmla="*/ 57 w 321"/>
                  <a:gd name="T43" fmla="*/ 46 h 320"/>
                  <a:gd name="T44" fmla="*/ 55 w 321"/>
                  <a:gd name="T45" fmla="*/ 48 h 320"/>
                  <a:gd name="T46" fmla="*/ 55 w 321"/>
                  <a:gd name="T47" fmla="*/ 49 h 320"/>
                  <a:gd name="T48" fmla="*/ 54 w 321"/>
                  <a:gd name="T49" fmla="*/ 50 h 320"/>
                  <a:gd name="T50" fmla="*/ 1 w 321"/>
                  <a:gd name="T51" fmla="*/ 220 h 320"/>
                  <a:gd name="T52" fmla="*/ 3 w 321"/>
                  <a:gd name="T53" fmla="*/ 230 h 320"/>
                  <a:gd name="T54" fmla="*/ 11 w 321"/>
                  <a:gd name="T55" fmla="*/ 234 h 320"/>
                  <a:gd name="T56" fmla="*/ 107 w 321"/>
                  <a:gd name="T57" fmla="*/ 234 h 320"/>
                  <a:gd name="T58" fmla="*/ 116 w 321"/>
                  <a:gd name="T59" fmla="*/ 230 h 320"/>
                  <a:gd name="T60" fmla="*/ 118 w 321"/>
                  <a:gd name="T61" fmla="*/ 221 h 320"/>
                  <a:gd name="T62" fmla="*/ 78 w 321"/>
                  <a:gd name="T63" fmla="*/ 64 h 320"/>
                  <a:gd name="T64" fmla="*/ 150 w 321"/>
                  <a:gd name="T65" fmla="*/ 64 h 320"/>
                  <a:gd name="T66" fmla="*/ 150 w 321"/>
                  <a:gd name="T67" fmla="*/ 298 h 320"/>
                  <a:gd name="T68" fmla="*/ 97 w 321"/>
                  <a:gd name="T69" fmla="*/ 298 h 320"/>
                  <a:gd name="T70" fmla="*/ 86 w 321"/>
                  <a:gd name="T71" fmla="*/ 309 h 320"/>
                  <a:gd name="T72" fmla="*/ 97 w 321"/>
                  <a:gd name="T73" fmla="*/ 320 h 320"/>
                  <a:gd name="T74" fmla="*/ 225 w 321"/>
                  <a:gd name="T75" fmla="*/ 320 h 320"/>
                  <a:gd name="T76" fmla="*/ 235 w 321"/>
                  <a:gd name="T77" fmla="*/ 309 h 320"/>
                  <a:gd name="T78" fmla="*/ 225 w 321"/>
                  <a:gd name="T79" fmla="*/ 298 h 320"/>
                  <a:gd name="T80" fmla="*/ 171 w 321"/>
                  <a:gd name="T81" fmla="*/ 298 h 320"/>
                  <a:gd name="T82" fmla="*/ 171 w 321"/>
                  <a:gd name="T83" fmla="*/ 64 h 320"/>
                  <a:gd name="T84" fmla="*/ 253 w 321"/>
                  <a:gd name="T85" fmla="*/ 64 h 320"/>
                  <a:gd name="T86" fmla="*/ 204 w 321"/>
                  <a:gd name="T87" fmla="*/ 220 h 320"/>
                  <a:gd name="T88" fmla="*/ 205 w 321"/>
                  <a:gd name="T89" fmla="*/ 230 h 320"/>
                  <a:gd name="T90" fmla="*/ 214 w 321"/>
                  <a:gd name="T91" fmla="*/ 234 h 320"/>
                  <a:gd name="T92" fmla="*/ 310 w 321"/>
                  <a:gd name="T93" fmla="*/ 234 h 320"/>
                  <a:gd name="T94" fmla="*/ 318 w 321"/>
                  <a:gd name="T95" fmla="*/ 230 h 320"/>
                  <a:gd name="T96" fmla="*/ 320 w 321"/>
                  <a:gd name="T97" fmla="*/ 221 h 320"/>
                  <a:gd name="T98" fmla="*/ 26 w 321"/>
                  <a:gd name="T99" fmla="*/ 213 h 320"/>
                  <a:gd name="T100" fmla="*/ 64 w 321"/>
                  <a:gd name="T101" fmla="*/ 92 h 320"/>
                  <a:gd name="T102" fmla="*/ 94 w 321"/>
                  <a:gd name="T103" fmla="*/ 213 h 320"/>
                  <a:gd name="T104" fmla="*/ 26 w 321"/>
                  <a:gd name="T105" fmla="*/ 213 h 320"/>
                  <a:gd name="T106" fmla="*/ 229 w 321"/>
                  <a:gd name="T107" fmla="*/ 213 h 320"/>
                  <a:gd name="T108" fmla="*/ 266 w 321"/>
                  <a:gd name="T109" fmla="*/ 92 h 320"/>
                  <a:gd name="T110" fmla="*/ 296 w 321"/>
                  <a:gd name="T111" fmla="*/ 213 h 320"/>
                  <a:gd name="T112" fmla="*/ 229 w 321"/>
                  <a:gd name="T113" fmla="*/ 21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1" h="320">
                    <a:moveTo>
                      <a:pt x="320" y="221"/>
                    </a:moveTo>
                    <a:cubicBezTo>
                      <a:pt x="278" y="50"/>
                      <a:pt x="278" y="50"/>
                      <a:pt x="278" y="50"/>
                    </a:cubicBezTo>
                    <a:cubicBezTo>
                      <a:pt x="278" y="50"/>
                      <a:pt x="277" y="50"/>
                      <a:pt x="277" y="50"/>
                    </a:cubicBezTo>
                    <a:cubicBezTo>
                      <a:pt x="277" y="49"/>
                      <a:pt x="277" y="49"/>
                      <a:pt x="277" y="48"/>
                    </a:cubicBezTo>
                    <a:cubicBezTo>
                      <a:pt x="276" y="47"/>
                      <a:pt x="276" y="47"/>
                      <a:pt x="275" y="46"/>
                    </a:cubicBezTo>
                    <a:cubicBezTo>
                      <a:pt x="275" y="46"/>
                      <a:pt x="275" y="45"/>
                      <a:pt x="274" y="45"/>
                    </a:cubicBezTo>
                    <a:cubicBezTo>
                      <a:pt x="274" y="45"/>
                      <a:pt x="273" y="44"/>
                      <a:pt x="272" y="44"/>
                    </a:cubicBezTo>
                    <a:cubicBezTo>
                      <a:pt x="272" y="43"/>
                      <a:pt x="272" y="43"/>
                      <a:pt x="271" y="43"/>
                    </a:cubicBezTo>
                    <a:cubicBezTo>
                      <a:pt x="270" y="43"/>
                      <a:pt x="269" y="42"/>
                      <a:pt x="268" y="42"/>
                    </a:cubicBezTo>
                    <a:cubicBezTo>
                      <a:pt x="268" y="42"/>
                      <a:pt x="268" y="42"/>
                      <a:pt x="267" y="42"/>
                    </a:cubicBezTo>
                    <a:cubicBezTo>
                      <a:pt x="267" y="42"/>
                      <a:pt x="267" y="42"/>
                      <a:pt x="267" y="42"/>
                    </a:cubicBezTo>
                    <a:cubicBezTo>
                      <a:pt x="171" y="42"/>
                      <a:pt x="171" y="42"/>
                      <a:pt x="171" y="42"/>
                    </a:cubicBezTo>
                    <a:cubicBezTo>
                      <a:pt x="171" y="10"/>
                      <a:pt x="171" y="10"/>
                      <a:pt x="171" y="10"/>
                    </a:cubicBezTo>
                    <a:cubicBezTo>
                      <a:pt x="171" y="4"/>
                      <a:pt x="167" y="0"/>
                      <a:pt x="161" y="0"/>
                    </a:cubicBezTo>
                    <a:cubicBezTo>
                      <a:pt x="155" y="0"/>
                      <a:pt x="150" y="4"/>
                      <a:pt x="150" y="10"/>
                    </a:cubicBezTo>
                    <a:cubicBezTo>
                      <a:pt x="150" y="42"/>
                      <a:pt x="150" y="42"/>
                      <a:pt x="150" y="42"/>
                    </a:cubicBezTo>
                    <a:cubicBezTo>
                      <a:pt x="65" y="42"/>
                      <a:pt x="65" y="42"/>
                      <a:pt x="65" y="42"/>
                    </a:cubicBezTo>
                    <a:cubicBezTo>
                      <a:pt x="64" y="42"/>
                      <a:pt x="64" y="42"/>
                      <a:pt x="64" y="42"/>
                    </a:cubicBezTo>
                    <a:cubicBezTo>
                      <a:pt x="63" y="43"/>
                      <a:pt x="62" y="43"/>
                      <a:pt x="61" y="43"/>
                    </a:cubicBezTo>
                    <a:cubicBezTo>
                      <a:pt x="61" y="43"/>
                      <a:pt x="60" y="43"/>
                      <a:pt x="60" y="44"/>
                    </a:cubicBezTo>
                    <a:cubicBezTo>
                      <a:pt x="59" y="44"/>
                      <a:pt x="58" y="45"/>
                      <a:pt x="58" y="45"/>
                    </a:cubicBezTo>
                    <a:cubicBezTo>
                      <a:pt x="57" y="45"/>
                      <a:pt x="57" y="46"/>
                      <a:pt x="57" y="46"/>
                    </a:cubicBezTo>
                    <a:cubicBezTo>
                      <a:pt x="56" y="47"/>
                      <a:pt x="56" y="47"/>
                      <a:pt x="55" y="48"/>
                    </a:cubicBezTo>
                    <a:cubicBezTo>
                      <a:pt x="55" y="49"/>
                      <a:pt x="55" y="49"/>
                      <a:pt x="55" y="49"/>
                    </a:cubicBezTo>
                    <a:cubicBezTo>
                      <a:pt x="55" y="49"/>
                      <a:pt x="55" y="50"/>
                      <a:pt x="54" y="50"/>
                    </a:cubicBezTo>
                    <a:cubicBezTo>
                      <a:pt x="1" y="220"/>
                      <a:pt x="1" y="220"/>
                      <a:pt x="1" y="220"/>
                    </a:cubicBezTo>
                    <a:cubicBezTo>
                      <a:pt x="0" y="224"/>
                      <a:pt x="1" y="227"/>
                      <a:pt x="3" y="230"/>
                    </a:cubicBezTo>
                    <a:cubicBezTo>
                      <a:pt x="5" y="233"/>
                      <a:pt x="8" y="234"/>
                      <a:pt x="11" y="234"/>
                    </a:cubicBezTo>
                    <a:cubicBezTo>
                      <a:pt x="107" y="234"/>
                      <a:pt x="107" y="234"/>
                      <a:pt x="107" y="234"/>
                    </a:cubicBezTo>
                    <a:cubicBezTo>
                      <a:pt x="111" y="234"/>
                      <a:pt x="114" y="233"/>
                      <a:pt x="116" y="230"/>
                    </a:cubicBezTo>
                    <a:cubicBezTo>
                      <a:pt x="118" y="228"/>
                      <a:pt x="118" y="224"/>
                      <a:pt x="118" y="221"/>
                    </a:cubicBezTo>
                    <a:cubicBezTo>
                      <a:pt x="78" y="64"/>
                      <a:pt x="78" y="64"/>
                      <a:pt x="78" y="64"/>
                    </a:cubicBezTo>
                    <a:cubicBezTo>
                      <a:pt x="150" y="64"/>
                      <a:pt x="150" y="64"/>
                      <a:pt x="150" y="64"/>
                    </a:cubicBezTo>
                    <a:cubicBezTo>
                      <a:pt x="150" y="298"/>
                      <a:pt x="150" y="298"/>
                      <a:pt x="150" y="298"/>
                    </a:cubicBezTo>
                    <a:cubicBezTo>
                      <a:pt x="97" y="298"/>
                      <a:pt x="97" y="298"/>
                      <a:pt x="97" y="298"/>
                    </a:cubicBezTo>
                    <a:cubicBezTo>
                      <a:pt x="91" y="298"/>
                      <a:pt x="86" y="303"/>
                      <a:pt x="86" y="309"/>
                    </a:cubicBezTo>
                    <a:cubicBezTo>
                      <a:pt x="86" y="315"/>
                      <a:pt x="91" y="320"/>
                      <a:pt x="97" y="320"/>
                    </a:cubicBezTo>
                    <a:cubicBezTo>
                      <a:pt x="225" y="320"/>
                      <a:pt x="225" y="320"/>
                      <a:pt x="225" y="320"/>
                    </a:cubicBezTo>
                    <a:cubicBezTo>
                      <a:pt x="231" y="320"/>
                      <a:pt x="235" y="315"/>
                      <a:pt x="235" y="309"/>
                    </a:cubicBezTo>
                    <a:cubicBezTo>
                      <a:pt x="235" y="303"/>
                      <a:pt x="231" y="298"/>
                      <a:pt x="225" y="298"/>
                    </a:cubicBezTo>
                    <a:cubicBezTo>
                      <a:pt x="171" y="298"/>
                      <a:pt x="171" y="298"/>
                      <a:pt x="171" y="298"/>
                    </a:cubicBezTo>
                    <a:cubicBezTo>
                      <a:pt x="171" y="64"/>
                      <a:pt x="171" y="64"/>
                      <a:pt x="171" y="64"/>
                    </a:cubicBezTo>
                    <a:cubicBezTo>
                      <a:pt x="253" y="64"/>
                      <a:pt x="253" y="64"/>
                      <a:pt x="253" y="64"/>
                    </a:cubicBezTo>
                    <a:cubicBezTo>
                      <a:pt x="204" y="220"/>
                      <a:pt x="204" y="220"/>
                      <a:pt x="204" y="220"/>
                    </a:cubicBezTo>
                    <a:cubicBezTo>
                      <a:pt x="203" y="224"/>
                      <a:pt x="203" y="227"/>
                      <a:pt x="205" y="230"/>
                    </a:cubicBezTo>
                    <a:cubicBezTo>
                      <a:pt x="207" y="233"/>
                      <a:pt x="211" y="234"/>
                      <a:pt x="214" y="234"/>
                    </a:cubicBezTo>
                    <a:cubicBezTo>
                      <a:pt x="310" y="234"/>
                      <a:pt x="310" y="234"/>
                      <a:pt x="310" y="234"/>
                    </a:cubicBezTo>
                    <a:cubicBezTo>
                      <a:pt x="313" y="234"/>
                      <a:pt x="316" y="233"/>
                      <a:pt x="318" y="230"/>
                    </a:cubicBezTo>
                    <a:cubicBezTo>
                      <a:pt x="320" y="228"/>
                      <a:pt x="321" y="224"/>
                      <a:pt x="320" y="221"/>
                    </a:cubicBezTo>
                    <a:close/>
                    <a:moveTo>
                      <a:pt x="26" y="213"/>
                    </a:moveTo>
                    <a:cubicBezTo>
                      <a:pt x="64" y="92"/>
                      <a:pt x="64" y="92"/>
                      <a:pt x="64" y="92"/>
                    </a:cubicBezTo>
                    <a:cubicBezTo>
                      <a:pt x="94" y="213"/>
                      <a:pt x="94" y="213"/>
                      <a:pt x="94" y="213"/>
                    </a:cubicBezTo>
                    <a:lnTo>
                      <a:pt x="26" y="213"/>
                    </a:lnTo>
                    <a:close/>
                    <a:moveTo>
                      <a:pt x="229" y="213"/>
                    </a:moveTo>
                    <a:cubicBezTo>
                      <a:pt x="266" y="92"/>
                      <a:pt x="266" y="92"/>
                      <a:pt x="266" y="92"/>
                    </a:cubicBezTo>
                    <a:cubicBezTo>
                      <a:pt x="296" y="213"/>
                      <a:pt x="296" y="213"/>
                      <a:pt x="296" y="213"/>
                    </a:cubicBezTo>
                    <a:lnTo>
                      <a:pt x="229" y="213"/>
                    </a:lnTo>
                    <a:close/>
                  </a:path>
                </a:pathLst>
              </a:custGeom>
              <a:solidFill>
                <a:srgbClr val="FF0000"/>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139" name="Freeform 64">
              <a:extLst>
                <a:ext uri="{FF2B5EF4-FFF2-40B4-BE49-F238E27FC236}">
                  <a16:creationId xmlns:a16="http://schemas.microsoft.com/office/drawing/2014/main" id="{41BEC51E-43ED-4154-8AC5-DA7A0FC42804}"/>
                </a:ext>
              </a:extLst>
            </p:cNvPr>
            <p:cNvSpPr/>
            <p:nvPr/>
          </p:nvSpPr>
          <p:spPr>
            <a:xfrm rot="17521480">
              <a:off x="11279236" y="3855673"/>
              <a:ext cx="559893" cy="149719"/>
            </a:xfrm>
            <a:custGeom>
              <a:avLst/>
              <a:gdLst>
                <a:gd name="connsiteX0" fmla="*/ 0 w 605790"/>
                <a:gd name="connsiteY0" fmla="*/ 0 h 160367"/>
                <a:gd name="connsiteX1" fmla="*/ 411480 w 605790"/>
                <a:gd name="connsiteY1" fmla="*/ 160020 h 160367"/>
                <a:gd name="connsiteX2" fmla="*/ 605790 w 605790"/>
                <a:gd name="connsiteY2" fmla="*/ 34290 h 160367"/>
              </a:gdLst>
              <a:ahLst/>
              <a:cxnLst>
                <a:cxn ang="0">
                  <a:pos x="connsiteX0" y="connsiteY0"/>
                </a:cxn>
                <a:cxn ang="0">
                  <a:pos x="connsiteX1" y="connsiteY1"/>
                </a:cxn>
                <a:cxn ang="0">
                  <a:pos x="connsiteX2" y="connsiteY2"/>
                </a:cxn>
              </a:cxnLst>
              <a:rect l="l" t="t" r="r" b="b"/>
              <a:pathLst>
                <a:path w="605790" h="160367">
                  <a:moveTo>
                    <a:pt x="0" y="0"/>
                  </a:moveTo>
                  <a:cubicBezTo>
                    <a:pt x="155257" y="77152"/>
                    <a:pt x="310515" y="154305"/>
                    <a:pt x="411480" y="160020"/>
                  </a:cubicBezTo>
                  <a:cubicBezTo>
                    <a:pt x="512445" y="165735"/>
                    <a:pt x="559117" y="100012"/>
                    <a:pt x="605790" y="34290"/>
                  </a:cubicBezTo>
                </a:path>
              </a:pathLst>
            </a:custGeom>
            <a:ln w="19050">
              <a:solidFill>
                <a:schemeClr val="bg1">
                  <a:lumMod val="65000"/>
                </a:schemeClr>
              </a:solidFill>
              <a:prstDash val="dash"/>
              <a:headEnd type="triangle"/>
              <a:tailEnd type="none"/>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solidFill>
                  <a:schemeClr val="tx1"/>
                </a:solidFill>
              </a:endParaRPr>
            </a:p>
          </p:txBody>
        </p:sp>
        <p:grpSp>
          <p:nvGrpSpPr>
            <p:cNvPr id="144" name="Group 143">
              <a:extLst>
                <a:ext uri="{FF2B5EF4-FFF2-40B4-BE49-F238E27FC236}">
                  <a16:creationId xmlns:a16="http://schemas.microsoft.com/office/drawing/2014/main" id="{824A76F5-37BD-4FF5-9EF9-B9E1898B0E8C}"/>
                </a:ext>
              </a:extLst>
            </p:cNvPr>
            <p:cNvGrpSpPr/>
            <p:nvPr/>
          </p:nvGrpSpPr>
          <p:grpSpPr>
            <a:xfrm>
              <a:off x="11120895" y="2837059"/>
              <a:ext cx="500378" cy="446392"/>
              <a:chOff x="1290638" y="5410200"/>
              <a:chExt cx="585787" cy="514350"/>
            </a:xfrm>
            <a:solidFill>
              <a:schemeClr val="accent2"/>
            </a:solidFill>
          </p:grpSpPr>
          <p:sp>
            <p:nvSpPr>
              <p:cNvPr id="145" name="Freeform 66">
                <a:extLst>
                  <a:ext uri="{FF2B5EF4-FFF2-40B4-BE49-F238E27FC236}">
                    <a16:creationId xmlns:a16="http://schemas.microsoft.com/office/drawing/2014/main" id="{AB076C7D-3D75-421C-B062-199C46308F01}"/>
                  </a:ext>
                </a:extLst>
              </p:cNvPr>
              <p:cNvSpPr>
                <a:spLocks noEditPoints="1"/>
              </p:cNvSpPr>
              <p:nvPr/>
            </p:nvSpPr>
            <p:spPr bwMode="auto">
              <a:xfrm>
                <a:off x="1514475" y="5619750"/>
                <a:ext cx="161925" cy="231775"/>
              </a:xfrm>
              <a:custGeom>
                <a:avLst/>
                <a:gdLst>
                  <a:gd name="T0" fmla="*/ 7 w 66"/>
                  <a:gd name="T1" fmla="*/ 2 h 94"/>
                  <a:gd name="T2" fmla="*/ 2 w 66"/>
                  <a:gd name="T3" fmla="*/ 1 h 94"/>
                  <a:gd name="T4" fmla="*/ 0 w 66"/>
                  <a:gd name="T5" fmla="*/ 6 h 94"/>
                  <a:gd name="T6" fmla="*/ 10 w 66"/>
                  <a:gd name="T7" fmla="*/ 77 h 94"/>
                  <a:gd name="T8" fmla="*/ 13 w 66"/>
                  <a:gd name="T9" fmla="*/ 81 h 94"/>
                  <a:gd name="T10" fmla="*/ 17 w 66"/>
                  <a:gd name="T11" fmla="*/ 80 h 94"/>
                  <a:gd name="T12" fmla="*/ 30 w 66"/>
                  <a:gd name="T13" fmla="*/ 70 h 94"/>
                  <a:gd name="T14" fmla="*/ 41 w 66"/>
                  <a:gd name="T15" fmla="*/ 91 h 94"/>
                  <a:gd name="T16" fmla="*/ 44 w 66"/>
                  <a:gd name="T17" fmla="*/ 94 h 94"/>
                  <a:gd name="T18" fmla="*/ 46 w 66"/>
                  <a:gd name="T19" fmla="*/ 94 h 94"/>
                  <a:gd name="T20" fmla="*/ 48 w 66"/>
                  <a:gd name="T21" fmla="*/ 93 h 94"/>
                  <a:gd name="T22" fmla="*/ 62 w 66"/>
                  <a:gd name="T23" fmla="*/ 84 h 94"/>
                  <a:gd name="T24" fmla="*/ 64 w 66"/>
                  <a:gd name="T25" fmla="*/ 81 h 94"/>
                  <a:gd name="T26" fmla="*/ 63 w 66"/>
                  <a:gd name="T27" fmla="*/ 77 h 94"/>
                  <a:gd name="T28" fmla="*/ 49 w 66"/>
                  <a:gd name="T29" fmla="*/ 59 h 94"/>
                  <a:gd name="T30" fmla="*/ 63 w 66"/>
                  <a:gd name="T31" fmla="*/ 53 h 94"/>
                  <a:gd name="T32" fmla="*/ 66 w 66"/>
                  <a:gd name="T33" fmla="*/ 49 h 94"/>
                  <a:gd name="T34" fmla="*/ 64 w 66"/>
                  <a:gd name="T35" fmla="*/ 45 h 94"/>
                  <a:gd name="T36" fmla="*/ 7 w 66"/>
                  <a:gd name="T37" fmla="*/ 2 h 94"/>
                  <a:gd name="T38" fmla="*/ 39 w 66"/>
                  <a:gd name="T39" fmla="*/ 52 h 94"/>
                  <a:gd name="T40" fmla="*/ 36 w 66"/>
                  <a:gd name="T41" fmla="*/ 55 h 94"/>
                  <a:gd name="T42" fmla="*/ 37 w 66"/>
                  <a:gd name="T43" fmla="*/ 59 h 94"/>
                  <a:gd name="T44" fmla="*/ 52 w 66"/>
                  <a:gd name="T45" fmla="*/ 79 h 94"/>
                  <a:gd name="T46" fmla="*/ 47 w 66"/>
                  <a:gd name="T47" fmla="*/ 82 h 94"/>
                  <a:gd name="T48" fmla="*/ 35 w 66"/>
                  <a:gd name="T49" fmla="*/ 60 h 94"/>
                  <a:gd name="T50" fmla="*/ 32 w 66"/>
                  <a:gd name="T51" fmla="*/ 58 h 94"/>
                  <a:gd name="T52" fmla="*/ 31 w 66"/>
                  <a:gd name="T53" fmla="*/ 57 h 94"/>
                  <a:gd name="T54" fmla="*/ 28 w 66"/>
                  <a:gd name="T55" fmla="*/ 59 h 94"/>
                  <a:gd name="T56" fmla="*/ 18 w 66"/>
                  <a:gd name="T57" fmla="*/ 67 h 94"/>
                  <a:gd name="T58" fmla="*/ 11 w 66"/>
                  <a:gd name="T59" fmla="*/ 16 h 94"/>
                  <a:gd name="T60" fmla="*/ 51 w 66"/>
                  <a:gd name="T61" fmla="*/ 47 h 94"/>
                  <a:gd name="T62" fmla="*/ 39 w 66"/>
                  <a:gd name="T63" fmla="*/ 5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6" h="94">
                    <a:moveTo>
                      <a:pt x="7" y="2"/>
                    </a:moveTo>
                    <a:cubicBezTo>
                      <a:pt x="6" y="0"/>
                      <a:pt x="4" y="0"/>
                      <a:pt x="2" y="1"/>
                    </a:cubicBezTo>
                    <a:cubicBezTo>
                      <a:pt x="0" y="2"/>
                      <a:pt x="0" y="4"/>
                      <a:pt x="0" y="6"/>
                    </a:cubicBezTo>
                    <a:cubicBezTo>
                      <a:pt x="10" y="77"/>
                      <a:pt x="10" y="77"/>
                      <a:pt x="10" y="77"/>
                    </a:cubicBezTo>
                    <a:cubicBezTo>
                      <a:pt x="10" y="79"/>
                      <a:pt x="11" y="81"/>
                      <a:pt x="13" y="81"/>
                    </a:cubicBezTo>
                    <a:cubicBezTo>
                      <a:pt x="14" y="82"/>
                      <a:pt x="16" y="81"/>
                      <a:pt x="17" y="80"/>
                    </a:cubicBezTo>
                    <a:cubicBezTo>
                      <a:pt x="30" y="70"/>
                      <a:pt x="30" y="70"/>
                      <a:pt x="30" y="70"/>
                    </a:cubicBezTo>
                    <a:cubicBezTo>
                      <a:pt x="41" y="91"/>
                      <a:pt x="41" y="91"/>
                      <a:pt x="41" y="91"/>
                    </a:cubicBezTo>
                    <a:cubicBezTo>
                      <a:pt x="42" y="93"/>
                      <a:pt x="43" y="94"/>
                      <a:pt x="44" y="94"/>
                    </a:cubicBezTo>
                    <a:cubicBezTo>
                      <a:pt x="45" y="94"/>
                      <a:pt x="45" y="94"/>
                      <a:pt x="46" y="94"/>
                    </a:cubicBezTo>
                    <a:cubicBezTo>
                      <a:pt x="47" y="94"/>
                      <a:pt x="47" y="94"/>
                      <a:pt x="48" y="93"/>
                    </a:cubicBezTo>
                    <a:cubicBezTo>
                      <a:pt x="62" y="84"/>
                      <a:pt x="62" y="84"/>
                      <a:pt x="62" y="84"/>
                    </a:cubicBezTo>
                    <a:cubicBezTo>
                      <a:pt x="63" y="83"/>
                      <a:pt x="64" y="82"/>
                      <a:pt x="64" y="81"/>
                    </a:cubicBezTo>
                    <a:cubicBezTo>
                      <a:pt x="64" y="80"/>
                      <a:pt x="64" y="78"/>
                      <a:pt x="63" y="77"/>
                    </a:cubicBezTo>
                    <a:cubicBezTo>
                      <a:pt x="49" y="59"/>
                      <a:pt x="49" y="59"/>
                      <a:pt x="49" y="59"/>
                    </a:cubicBezTo>
                    <a:cubicBezTo>
                      <a:pt x="63" y="53"/>
                      <a:pt x="63" y="53"/>
                      <a:pt x="63" y="53"/>
                    </a:cubicBezTo>
                    <a:cubicBezTo>
                      <a:pt x="64" y="52"/>
                      <a:pt x="65" y="51"/>
                      <a:pt x="66" y="49"/>
                    </a:cubicBezTo>
                    <a:cubicBezTo>
                      <a:pt x="66" y="48"/>
                      <a:pt x="65" y="46"/>
                      <a:pt x="64" y="45"/>
                    </a:cubicBezTo>
                    <a:lnTo>
                      <a:pt x="7" y="2"/>
                    </a:lnTo>
                    <a:close/>
                    <a:moveTo>
                      <a:pt x="39" y="52"/>
                    </a:moveTo>
                    <a:cubicBezTo>
                      <a:pt x="38" y="53"/>
                      <a:pt x="37" y="54"/>
                      <a:pt x="36" y="55"/>
                    </a:cubicBezTo>
                    <a:cubicBezTo>
                      <a:pt x="36" y="57"/>
                      <a:pt x="36" y="58"/>
                      <a:pt x="37" y="59"/>
                    </a:cubicBezTo>
                    <a:cubicBezTo>
                      <a:pt x="52" y="79"/>
                      <a:pt x="52" y="79"/>
                      <a:pt x="52" y="79"/>
                    </a:cubicBezTo>
                    <a:cubicBezTo>
                      <a:pt x="47" y="82"/>
                      <a:pt x="47" y="82"/>
                      <a:pt x="47" y="82"/>
                    </a:cubicBezTo>
                    <a:cubicBezTo>
                      <a:pt x="35" y="60"/>
                      <a:pt x="35" y="60"/>
                      <a:pt x="35" y="60"/>
                    </a:cubicBezTo>
                    <a:cubicBezTo>
                      <a:pt x="35" y="59"/>
                      <a:pt x="33" y="58"/>
                      <a:pt x="32" y="58"/>
                    </a:cubicBezTo>
                    <a:cubicBezTo>
                      <a:pt x="32" y="58"/>
                      <a:pt x="31" y="57"/>
                      <a:pt x="31" y="57"/>
                    </a:cubicBezTo>
                    <a:cubicBezTo>
                      <a:pt x="30" y="57"/>
                      <a:pt x="29" y="58"/>
                      <a:pt x="28" y="59"/>
                    </a:cubicBezTo>
                    <a:cubicBezTo>
                      <a:pt x="18" y="67"/>
                      <a:pt x="18" y="67"/>
                      <a:pt x="18" y="67"/>
                    </a:cubicBezTo>
                    <a:cubicBezTo>
                      <a:pt x="11" y="16"/>
                      <a:pt x="11" y="16"/>
                      <a:pt x="11" y="16"/>
                    </a:cubicBezTo>
                    <a:cubicBezTo>
                      <a:pt x="51" y="47"/>
                      <a:pt x="51" y="47"/>
                      <a:pt x="51" y="47"/>
                    </a:cubicBezTo>
                    <a:lnTo>
                      <a:pt x="39" y="5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146" name="Freeform 67">
                <a:extLst>
                  <a:ext uri="{FF2B5EF4-FFF2-40B4-BE49-F238E27FC236}">
                    <a16:creationId xmlns:a16="http://schemas.microsoft.com/office/drawing/2014/main" id="{6AF489E2-A93E-4614-BA01-CFC2F3D16A95}"/>
                  </a:ext>
                </a:extLst>
              </p:cNvPr>
              <p:cNvSpPr>
                <a:spLocks noEditPoints="1"/>
              </p:cNvSpPr>
              <p:nvPr/>
            </p:nvSpPr>
            <p:spPr bwMode="auto">
              <a:xfrm>
                <a:off x="1290638" y="5410200"/>
                <a:ext cx="585787" cy="514350"/>
              </a:xfrm>
              <a:custGeom>
                <a:avLst/>
                <a:gdLst>
                  <a:gd name="T0" fmla="*/ 233 w 238"/>
                  <a:gd name="T1" fmla="*/ 0 h 209"/>
                  <a:gd name="T2" fmla="*/ 5 w 238"/>
                  <a:gd name="T3" fmla="*/ 0 h 209"/>
                  <a:gd name="T4" fmla="*/ 0 w 238"/>
                  <a:gd name="T5" fmla="*/ 5 h 209"/>
                  <a:gd name="T6" fmla="*/ 0 w 238"/>
                  <a:gd name="T7" fmla="*/ 61 h 209"/>
                  <a:gd name="T8" fmla="*/ 0 w 238"/>
                  <a:gd name="T9" fmla="*/ 204 h 209"/>
                  <a:gd name="T10" fmla="*/ 5 w 238"/>
                  <a:gd name="T11" fmla="*/ 209 h 209"/>
                  <a:gd name="T12" fmla="*/ 233 w 238"/>
                  <a:gd name="T13" fmla="*/ 209 h 209"/>
                  <a:gd name="T14" fmla="*/ 238 w 238"/>
                  <a:gd name="T15" fmla="*/ 204 h 209"/>
                  <a:gd name="T16" fmla="*/ 238 w 238"/>
                  <a:gd name="T17" fmla="*/ 61 h 209"/>
                  <a:gd name="T18" fmla="*/ 238 w 238"/>
                  <a:gd name="T19" fmla="*/ 5 h 209"/>
                  <a:gd name="T20" fmla="*/ 233 w 238"/>
                  <a:gd name="T21" fmla="*/ 0 h 209"/>
                  <a:gd name="T22" fmla="*/ 10 w 238"/>
                  <a:gd name="T23" fmla="*/ 10 h 209"/>
                  <a:gd name="T24" fmla="*/ 228 w 238"/>
                  <a:gd name="T25" fmla="*/ 10 h 209"/>
                  <a:gd name="T26" fmla="*/ 228 w 238"/>
                  <a:gd name="T27" fmla="*/ 56 h 209"/>
                  <a:gd name="T28" fmla="*/ 10 w 238"/>
                  <a:gd name="T29" fmla="*/ 56 h 209"/>
                  <a:gd name="T30" fmla="*/ 10 w 238"/>
                  <a:gd name="T31" fmla="*/ 10 h 209"/>
                  <a:gd name="T32" fmla="*/ 10 w 238"/>
                  <a:gd name="T33" fmla="*/ 199 h 209"/>
                  <a:gd name="T34" fmla="*/ 10 w 238"/>
                  <a:gd name="T35" fmla="*/ 66 h 209"/>
                  <a:gd name="T36" fmla="*/ 228 w 238"/>
                  <a:gd name="T37" fmla="*/ 66 h 209"/>
                  <a:gd name="T38" fmla="*/ 228 w 238"/>
                  <a:gd name="T39" fmla="*/ 199 h 209"/>
                  <a:gd name="T40" fmla="*/ 10 w 238"/>
                  <a:gd name="T41" fmla="*/ 19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8" h="209">
                    <a:moveTo>
                      <a:pt x="233" y="0"/>
                    </a:moveTo>
                    <a:cubicBezTo>
                      <a:pt x="5" y="0"/>
                      <a:pt x="5" y="0"/>
                      <a:pt x="5" y="0"/>
                    </a:cubicBezTo>
                    <a:cubicBezTo>
                      <a:pt x="2" y="0"/>
                      <a:pt x="0" y="2"/>
                      <a:pt x="0" y="5"/>
                    </a:cubicBezTo>
                    <a:cubicBezTo>
                      <a:pt x="0" y="61"/>
                      <a:pt x="0" y="61"/>
                      <a:pt x="0" y="61"/>
                    </a:cubicBezTo>
                    <a:cubicBezTo>
                      <a:pt x="0" y="204"/>
                      <a:pt x="0" y="204"/>
                      <a:pt x="0" y="204"/>
                    </a:cubicBezTo>
                    <a:cubicBezTo>
                      <a:pt x="0" y="206"/>
                      <a:pt x="2" y="209"/>
                      <a:pt x="5" y="209"/>
                    </a:cubicBezTo>
                    <a:cubicBezTo>
                      <a:pt x="233" y="209"/>
                      <a:pt x="233" y="209"/>
                      <a:pt x="233" y="209"/>
                    </a:cubicBezTo>
                    <a:cubicBezTo>
                      <a:pt x="236" y="209"/>
                      <a:pt x="238" y="206"/>
                      <a:pt x="238" y="204"/>
                    </a:cubicBezTo>
                    <a:cubicBezTo>
                      <a:pt x="238" y="61"/>
                      <a:pt x="238" y="61"/>
                      <a:pt x="238" y="61"/>
                    </a:cubicBezTo>
                    <a:cubicBezTo>
                      <a:pt x="238" y="5"/>
                      <a:pt x="238" y="5"/>
                      <a:pt x="238" y="5"/>
                    </a:cubicBezTo>
                    <a:cubicBezTo>
                      <a:pt x="238" y="2"/>
                      <a:pt x="236" y="0"/>
                      <a:pt x="233" y="0"/>
                    </a:cubicBezTo>
                    <a:close/>
                    <a:moveTo>
                      <a:pt x="10" y="10"/>
                    </a:moveTo>
                    <a:cubicBezTo>
                      <a:pt x="228" y="10"/>
                      <a:pt x="228" y="10"/>
                      <a:pt x="228" y="10"/>
                    </a:cubicBezTo>
                    <a:cubicBezTo>
                      <a:pt x="228" y="56"/>
                      <a:pt x="228" y="56"/>
                      <a:pt x="228" y="56"/>
                    </a:cubicBezTo>
                    <a:cubicBezTo>
                      <a:pt x="10" y="56"/>
                      <a:pt x="10" y="56"/>
                      <a:pt x="10" y="56"/>
                    </a:cubicBezTo>
                    <a:lnTo>
                      <a:pt x="10" y="10"/>
                    </a:lnTo>
                    <a:close/>
                    <a:moveTo>
                      <a:pt x="10" y="199"/>
                    </a:moveTo>
                    <a:cubicBezTo>
                      <a:pt x="10" y="66"/>
                      <a:pt x="10" y="66"/>
                      <a:pt x="10" y="66"/>
                    </a:cubicBezTo>
                    <a:cubicBezTo>
                      <a:pt x="228" y="66"/>
                      <a:pt x="228" y="66"/>
                      <a:pt x="228" y="66"/>
                    </a:cubicBezTo>
                    <a:cubicBezTo>
                      <a:pt x="228" y="199"/>
                      <a:pt x="228" y="199"/>
                      <a:pt x="228" y="199"/>
                    </a:cubicBezTo>
                    <a:lnTo>
                      <a:pt x="10" y="1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147" name="Freeform 68">
                <a:extLst>
                  <a:ext uri="{FF2B5EF4-FFF2-40B4-BE49-F238E27FC236}">
                    <a16:creationId xmlns:a16="http://schemas.microsoft.com/office/drawing/2014/main" id="{0B99A10C-8B97-4AEC-BF9E-0E0830DD9A1E}"/>
                  </a:ext>
                </a:extLst>
              </p:cNvPr>
              <p:cNvSpPr>
                <a:spLocks/>
              </p:cNvSpPr>
              <p:nvPr/>
            </p:nvSpPr>
            <p:spPr bwMode="auto">
              <a:xfrm>
                <a:off x="1520825" y="5503863"/>
                <a:ext cx="82550" cy="23813"/>
              </a:xfrm>
              <a:custGeom>
                <a:avLst/>
                <a:gdLst>
                  <a:gd name="T0" fmla="*/ 29 w 33"/>
                  <a:gd name="T1" fmla="*/ 0 h 10"/>
                  <a:gd name="T2" fmla="*/ 4 w 33"/>
                  <a:gd name="T3" fmla="*/ 0 h 10"/>
                  <a:gd name="T4" fmla="*/ 0 w 33"/>
                  <a:gd name="T5" fmla="*/ 5 h 10"/>
                  <a:gd name="T6" fmla="*/ 4 w 33"/>
                  <a:gd name="T7" fmla="*/ 10 h 10"/>
                  <a:gd name="T8" fmla="*/ 29 w 33"/>
                  <a:gd name="T9" fmla="*/ 10 h 10"/>
                  <a:gd name="T10" fmla="*/ 33 w 33"/>
                  <a:gd name="T11" fmla="*/ 5 h 10"/>
                  <a:gd name="T12" fmla="*/ 29 w 33"/>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3" h="10">
                    <a:moveTo>
                      <a:pt x="29" y="0"/>
                    </a:moveTo>
                    <a:cubicBezTo>
                      <a:pt x="4" y="0"/>
                      <a:pt x="4" y="0"/>
                      <a:pt x="4" y="0"/>
                    </a:cubicBezTo>
                    <a:cubicBezTo>
                      <a:pt x="2" y="0"/>
                      <a:pt x="0" y="3"/>
                      <a:pt x="0" y="5"/>
                    </a:cubicBezTo>
                    <a:cubicBezTo>
                      <a:pt x="0" y="8"/>
                      <a:pt x="2" y="10"/>
                      <a:pt x="4" y="10"/>
                    </a:cubicBezTo>
                    <a:cubicBezTo>
                      <a:pt x="29" y="10"/>
                      <a:pt x="29" y="10"/>
                      <a:pt x="29" y="10"/>
                    </a:cubicBezTo>
                    <a:cubicBezTo>
                      <a:pt x="31" y="10"/>
                      <a:pt x="33" y="8"/>
                      <a:pt x="33" y="5"/>
                    </a:cubicBezTo>
                    <a:cubicBezTo>
                      <a:pt x="33" y="3"/>
                      <a:pt x="31" y="0"/>
                      <a:pt x="2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148" name="Freeform 69">
                <a:extLst>
                  <a:ext uri="{FF2B5EF4-FFF2-40B4-BE49-F238E27FC236}">
                    <a16:creationId xmlns:a16="http://schemas.microsoft.com/office/drawing/2014/main" id="{7B0E5F98-A759-4EDE-8D92-3EC1DE5582B8}"/>
                  </a:ext>
                </a:extLst>
              </p:cNvPr>
              <p:cNvSpPr>
                <a:spLocks/>
              </p:cNvSpPr>
              <p:nvPr/>
            </p:nvSpPr>
            <p:spPr bwMode="auto">
              <a:xfrm>
                <a:off x="1741488" y="5451475"/>
                <a:ext cx="76200" cy="76200"/>
              </a:xfrm>
              <a:custGeom>
                <a:avLst/>
                <a:gdLst>
                  <a:gd name="T0" fmla="*/ 29 w 31"/>
                  <a:gd name="T1" fmla="*/ 2 h 31"/>
                  <a:gd name="T2" fmla="*/ 23 w 31"/>
                  <a:gd name="T3" fmla="*/ 2 h 31"/>
                  <a:gd name="T4" fmla="*/ 16 w 31"/>
                  <a:gd name="T5" fmla="*/ 9 h 31"/>
                  <a:gd name="T6" fmla="*/ 9 w 31"/>
                  <a:gd name="T7" fmla="*/ 2 h 31"/>
                  <a:gd name="T8" fmla="*/ 2 w 31"/>
                  <a:gd name="T9" fmla="*/ 2 h 31"/>
                  <a:gd name="T10" fmla="*/ 2 w 31"/>
                  <a:gd name="T11" fmla="*/ 9 h 31"/>
                  <a:gd name="T12" fmla="*/ 9 w 31"/>
                  <a:gd name="T13" fmla="*/ 16 h 31"/>
                  <a:gd name="T14" fmla="*/ 2 w 31"/>
                  <a:gd name="T15" fmla="*/ 23 h 31"/>
                  <a:gd name="T16" fmla="*/ 2 w 31"/>
                  <a:gd name="T17" fmla="*/ 30 h 31"/>
                  <a:gd name="T18" fmla="*/ 6 w 31"/>
                  <a:gd name="T19" fmla="*/ 31 h 31"/>
                  <a:gd name="T20" fmla="*/ 9 w 31"/>
                  <a:gd name="T21" fmla="*/ 30 h 31"/>
                  <a:gd name="T22" fmla="*/ 16 w 31"/>
                  <a:gd name="T23" fmla="*/ 23 h 31"/>
                  <a:gd name="T24" fmla="*/ 23 w 31"/>
                  <a:gd name="T25" fmla="*/ 30 h 31"/>
                  <a:gd name="T26" fmla="*/ 26 w 31"/>
                  <a:gd name="T27" fmla="*/ 31 h 31"/>
                  <a:gd name="T28" fmla="*/ 29 w 31"/>
                  <a:gd name="T29" fmla="*/ 30 h 31"/>
                  <a:gd name="T30" fmla="*/ 29 w 31"/>
                  <a:gd name="T31" fmla="*/ 23 h 31"/>
                  <a:gd name="T32" fmla="*/ 23 w 31"/>
                  <a:gd name="T33" fmla="*/ 16 h 31"/>
                  <a:gd name="T34" fmla="*/ 29 w 31"/>
                  <a:gd name="T35" fmla="*/ 9 h 31"/>
                  <a:gd name="T36" fmla="*/ 29 w 31"/>
                  <a:gd name="T37"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 h="31">
                    <a:moveTo>
                      <a:pt x="29" y="2"/>
                    </a:moveTo>
                    <a:cubicBezTo>
                      <a:pt x="28" y="0"/>
                      <a:pt x="25" y="0"/>
                      <a:pt x="23" y="2"/>
                    </a:cubicBezTo>
                    <a:cubicBezTo>
                      <a:pt x="16" y="9"/>
                      <a:pt x="16" y="9"/>
                      <a:pt x="16" y="9"/>
                    </a:cubicBezTo>
                    <a:cubicBezTo>
                      <a:pt x="9" y="2"/>
                      <a:pt x="9" y="2"/>
                      <a:pt x="9" y="2"/>
                    </a:cubicBezTo>
                    <a:cubicBezTo>
                      <a:pt x="7" y="0"/>
                      <a:pt x="4" y="0"/>
                      <a:pt x="2" y="2"/>
                    </a:cubicBezTo>
                    <a:cubicBezTo>
                      <a:pt x="0" y="4"/>
                      <a:pt x="0" y="7"/>
                      <a:pt x="2" y="9"/>
                    </a:cubicBezTo>
                    <a:cubicBezTo>
                      <a:pt x="9" y="16"/>
                      <a:pt x="9" y="16"/>
                      <a:pt x="9" y="16"/>
                    </a:cubicBezTo>
                    <a:cubicBezTo>
                      <a:pt x="2" y="23"/>
                      <a:pt x="2" y="23"/>
                      <a:pt x="2" y="23"/>
                    </a:cubicBezTo>
                    <a:cubicBezTo>
                      <a:pt x="0" y="25"/>
                      <a:pt x="0" y="28"/>
                      <a:pt x="2" y="30"/>
                    </a:cubicBezTo>
                    <a:cubicBezTo>
                      <a:pt x="3" y="30"/>
                      <a:pt x="4" y="31"/>
                      <a:pt x="6" y="31"/>
                    </a:cubicBezTo>
                    <a:cubicBezTo>
                      <a:pt x="7" y="31"/>
                      <a:pt x="8" y="30"/>
                      <a:pt x="9" y="30"/>
                    </a:cubicBezTo>
                    <a:cubicBezTo>
                      <a:pt x="16" y="23"/>
                      <a:pt x="16" y="23"/>
                      <a:pt x="16" y="23"/>
                    </a:cubicBezTo>
                    <a:cubicBezTo>
                      <a:pt x="23" y="30"/>
                      <a:pt x="23" y="30"/>
                      <a:pt x="23" y="30"/>
                    </a:cubicBezTo>
                    <a:cubicBezTo>
                      <a:pt x="24" y="30"/>
                      <a:pt x="25" y="31"/>
                      <a:pt x="26" y="31"/>
                    </a:cubicBezTo>
                    <a:cubicBezTo>
                      <a:pt x="27" y="31"/>
                      <a:pt x="29" y="30"/>
                      <a:pt x="29" y="30"/>
                    </a:cubicBezTo>
                    <a:cubicBezTo>
                      <a:pt x="31" y="28"/>
                      <a:pt x="31" y="25"/>
                      <a:pt x="29" y="23"/>
                    </a:cubicBezTo>
                    <a:cubicBezTo>
                      <a:pt x="23" y="16"/>
                      <a:pt x="23" y="16"/>
                      <a:pt x="23" y="16"/>
                    </a:cubicBezTo>
                    <a:cubicBezTo>
                      <a:pt x="29" y="9"/>
                      <a:pt x="29" y="9"/>
                      <a:pt x="29" y="9"/>
                    </a:cubicBezTo>
                    <a:cubicBezTo>
                      <a:pt x="31" y="7"/>
                      <a:pt x="31" y="4"/>
                      <a:pt x="29" y="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sp>
            <p:nvSpPr>
              <p:cNvPr id="149" name="Freeform 70">
                <a:extLst>
                  <a:ext uri="{FF2B5EF4-FFF2-40B4-BE49-F238E27FC236}">
                    <a16:creationId xmlns:a16="http://schemas.microsoft.com/office/drawing/2014/main" id="{9EE1A5C9-66A4-4572-A40D-5F28B4A20FF0}"/>
                  </a:ext>
                </a:extLst>
              </p:cNvPr>
              <p:cNvSpPr>
                <a:spLocks noEditPoints="1"/>
              </p:cNvSpPr>
              <p:nvPr/>
            </p:nvSpPr>
            <p:spPr bwMode="auto">
              <a:xfrm>
                <a:off x="1631950" y="5456238"/>
                <a:ext cx="74612" cy="71438"/>
              </a:xfrm>
              <a:custGeom>
                <a:avLst/>
                <a:gdLst>
                  <a:gd name="T0" fmla="*/ 25 w 30"/>
                  <a:gd name="T1" fmla="*/ 0 h 29"/>
                  <a:gd name="T2" fmla="*/ 4 w 30"/>
                  <a:gd name="T3" fmla="*/ 0 h 29"/>
                  <a:gd name="T4" fmla="*/ 0 w 30"/>
                  <a:gd name="T5" fmla="*/ 5 h 29"/>
                  <a:gd name="T6" fmla="*/ 0 w 30"/>
                  <a:gd name="T7" fmla="*/ 24 h 29"/>
                  <a:gd name="T8" fmla="*/ 4 w 30"/>
                  <a:gd name="T9" fmla="*/ 29 h 29"/>
                  <a:gd name="T10" fmla="*/ 25 w 30"/>
                  <a:gd name="T11" fmla="*/ 29 h 29"/>
                  <a:gd name="T12" fmla="*/ 30 w 30"/>
                  <a:gd name="T13" fmla="*/ 24 h 29"/>
                  <a:gd name="T14" fmla="*/ 30 w 30"/>
                  <a:gd name="T15" fmla="*/ 5 h 29"/>
                  <a:gd name="T16" fmla="*/ 25 w 30"/>
                  <a:gd name="T17" fmla="*/ 0 h 29"/>
                  <a:gd name="T18" fmla="*/ 21 w 30"/>
                  <a:gd name="T19" fmla="*/ 19 h 29"/>
                  <a:gd name="T20" fmla="*/ 9 w 30"/>
                  <a:gd name="T21" fmla="*/ 19 h 29"/>
                  <a:gd name="T22" fmla="*/ 9 w 30"/>
                  <a:gd name="T23" fmla="*/ 9 h 29"/>
                  <a:gd name="T24" fmla="*/ 21 w 30"/>
                  <a:gd name="T25" fmla="*/ 9 h 29"/>
                  <a:gd name="T26" fmla="*/ 21 w 30"/>
                  <a:gd name="T2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29">
                    <a:moveTo>
                      <a:pt x="25" y="0"/>
                    </a:moveTo>
                    <a:cubicBezTo>
                      <a:pt x="4" y="0"/>
                      <a:pt x="4" y="0"/>
                      <a:pt x="4" y="0"/>
                    </a:cubicBezTo>
                    <a:cubicBezTo>
                      <a:pt x="2" y="0"/>
                      <a:pt x="0" y="2"/>
                      <a:pt x="0" y="5"/>
                    </a:cubicBezTo>
                    <a:cubicBezTo>
                      <a:pt x="0" y="24"/>
                      <a:pt x="0" y="24"/>
                      <a:pt x="0" y="24"/>
                    </a:cubicBezTo>
                    <a:cubicBezTo>
                      <a:pt x="0" y="27"/>
                      <a:pt x="2" y="29"/>
                      <a:pt x="4" y="29"/>
                    </a:cubicBezTo>
                    <a:cubicBezTo>
                      <a:pt x="25" y="29"/>
                      <a:pt x="25" y="29"/>
                      <a:pt x="25" y="29"/>
                    </a:cubicBezTo>
                    <a:cubicBezTo>
                      <a:pt x="28" y="29"/>
                      <a:pt x="30" y="27"/>
                      <a:pt x="30" y="24"/>
                    </a:cubicBezTo>
                    <a:cubicBezTo>
                      <a:pt x="30" y="5"/>
                      <a:pt x="30" y="5"/>
                      <a:pt x="30" y="5"/>
                    </a:cubicBezTo>
                    <a:cubicBezTo>
                      <a:pt x="30" y="2"/>
                      <a:pt x="28" y="0"/>
                      <a:pt x="25" y="0"/>
                    </a:cubicBezTo>
                    <a:close/>
                    <a:moveTo>
                      <a:pt x="21" y="19"/>
                    </a:moveTo>
                    <a:cubicBezTo>
                      <a:pt x="9" y="19"/>
                      <a:pt x="9" y="19"/>
                      <a:pt x="9" y="19"/>
                    </a:cubicBezTo>
                    <a:cubicBezTo>
                      <a:pt x="9" y="9"/>
                      <a:pt x="9" y="9"/>
                      <a:pt x="9" y="9"/>
                    </a:cubicBezTo>
                    <a:cubicBezTo>
                      <a:pt x="21" y="9"/>
                      <a:pt x="21" y="9"/>
                      <a:pt x="21" y="9"/>
                    </a:cubicBezTo>
                    <a:lnTo>
                      <a:pt x="21" y="1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0682" tIns="40341" rIns="80682" bIns="40341" numCol="1" anchor="t" anchorCtr="0" compatLnSpc="1">
                <a:prstTxWarp prst="textNoShape">
                  <a:avLst/>
                </a:prstTxWarp>
              </a:bodyPr>
              <a:lstStyle/>
              <a:p>
                <a:endParaRPr lang="en-US" sz="1588" dirty="0"/>
              </a:p>
            </p:txBody>
          </p:sp>
        </p:grpSp>
      </p:grpSp>
    </p:spTree>
    <p:extLst>
      <p:ext uri="{BB962C8B-B14F-4D97-AF65-F5344CB8AC3E}">
        <p14:creationId xmlns:p14="http://schemas.microsoft.com/office/powerpoint/2010/main" val="563536895"/>
      </p:ext>
    </p:extLst>
  </p:cSld>
  <p:clrMapOvr>
    <a:masterClrMapping/>
  </p:clrMapOvr>
</p:sld>
</file>

<file path=ppt/theme/theme1.xml><?xml version="1.0" encoding="utf-8"?>
<a:theme xmlns:a="http://schemas.openxmlformats.org/drawingml/2006/main" name="VA 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sz="1400" i="1" dirty="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extLst>
    <a:ext uri="{05A4C25C-085E-4340-85A3-A5531E510DB2}">
      <thm15:themeFamily xmlns:thm15="http://schemas.microsoft.com/office/thememl/2012/main" name="CIDMO Template Deck.potx  -  Read-Only" id="{D36DC32F-2C23-4854-9064-3D9D6304621B}" vid="{A5FEF051-56F1-4338-96B3-21FB1756138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62FF294BB5DD8459925436C5BA13C35" ma:contentTypeVersion="7" ma:contentTypeDescription="Create a new document." ma:contentTypeScope="" ma:versionID="5440565736acfad2c335a788a406e2d8">
  <xsd:schema xmlns:xsd="http://www.w3.org/2001/XMLSchema" xmlns:xs="http://www.w3.org/2001/XMLSchema" xmlns:p="http://schemas.microsoft.com/office/2006/metadata/properties" xmlns:ns2="73c40372-8301-42c7-a923-b55b76164b7b" xmlns:ns3="65680ddf-585a-45ce-8d53-c64ba347d96b" targetNamespace="http://schemas.microsoft.com/office/2006/metadata/properties" ma:root="true" ma:fieldsID="32ae020ee6e99f0222f8b6dc98274ce2" ns2:_="" ns3:_="">
    <xsd:import namespace="73c40372-8301-42c7-a923-b55b76164b7b"/>
    <xsd:import namespace="65680ddf-585a-45ce-8d53-c64ba347d96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3c40372-8301-42c7-a923-b55b76164b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5680ddf-585a-45ce-8d53-c64ba347d96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57DF7EF-9DAB-4DD7-84EC-C0017E51C112}">
  <ds:schemaRefs>
    <ds:schemaRef ds:uri="http://schemas.microsoft.com/sharepoint/v3/contenttype/forms"/>
  </ds:schemaRefs>
</ds:datastoreItem>
</file>

<file path=customXml/itemProps2.xml><?xml version="1.0" encoding="utf-8"?>
<ds:datastoreItem xmlns:ds="http://schemas.openxmlformats.org/officeDocument/2006/customXml" ds:itemID="{67882A57-7AAA-4C05-904C-4FF4535DD08E}">
  <ds:schemaRefs>
    <ds:schemaRef ds:uri="http://schemas.microsoft.com/office/infopath/2007/PartnerControls"/>
    <ds:schemaRef ds:uri="http://purl.org/dc/elements/1.1/"/>
    <ds:schemaRef ds:uri="http://purl.org/dc/dcmitype/"/>
    <ds:schemaRef ds:uri="http://www.w3.org/XML/1998/namespace"/>
    <ds:schemaRef ds:uri="73c40372-8301-42c7-a923-b55b76164b7b"/>
    <ds:schemaRef ds:uri="http://schemas.microsoft.com/office/2006/documentManagement/types"/>
    <ds:schemaRef ds:uri="http://schemas.microsoft.com/office/2006/metadata/properties"/>
    <ds:schemaRef ds:uri="http://schemas.openxmlformats.org/package/2006/metadata/core-properties"/>
    <ds:schemaRef ds:uri="65680ddf-585a-45ce-8d53-c64ba347d96b"/>
    <ds:schemaRef ds:uri="http://purl.org/dc/terms/"/>
  </ds:schemaRefs>
</ds:datastoreItem>
</file>

<file path=customXml/itemProps3.xml><?xml version="1.0" encoding="utf-8"?>
<ds:datastoreItem xmlns:ds="http://schemas.openxmlformats.org/officeDocument/2006/customXml" ds:itemID="{FA502B07-32CF-4C91-8693-61F975A8475A}">
  <ds:schemaRefs>
    <ds:schemaRef ds:uri="65680ddf-585a-45ce-8d53-c64ba347d96b"/>
    <ds:schemaRef ds:uri="73c40372-8301-42c7-a923-b55b76164b7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28</TotalTime>
  <Words>2340</Words>
  <Application>Microsoft Macintosh PowerPoint</Application>
  <PresentationFormat>Widescreen</PresentationFormat>
  <Paragraphs>423</Paragraphs>
  <Slides>24</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Arial</vt:lpstr>
      <vt:lpstr>Calibri</vt:lpstr>
      <vt:lpstr>Courier New</vt:lpstr>
      <vt:lpstr>Open Sans</vt:lpstr>
      <vt:lpstr>Roboto Bold</vt:lpstr>
      <vt:lpstr>Segoe UI</vt:lpstr>
      <vt:lpstr>Verdana</vt:lpstr>
      <vt:lpstr>Verdana</vt:lpstr>
      <vt:lpstr>Wingdings</vt:lpstr>
      <vt:lpstr>VA Slide Master</vt:lpstr>
      <vt:lpstr>Designing Interoperable Clinical Practice Guidelines</vt:lpstr>
      <vt:lpstr>agenda</vt:lpstr>
      <vt:lpstr>PowerPoint Presentation</vt:lpstr>
      <vt:lpstr>transform COVID-19 CLINICAL WORKFLOWS</vt:lpstr>
      <vt:lpstr>Motivation</vt:lpstr>
      <vt:lpstr>Problem &amp; Objectives</vt:lpstr>
      <vt:lpstr>PowerPoint Presentation</vt:lpstr>
      <vt:lpstr>Approach strategy</vt:lpstr>
      <vt:lpstr>Approach in Action</vt:lpstr>
      <vt:lpstr>PowerPoint Presentation</vt:lpstr>
      <vt:lpstr>BPMN to standardize covid-19 workflows</vt:lpstr>
      <vt:lpstr>COVID-19 medical Triage questionnaire</vt:lpstr>
      <vt:lpstr>Transforming hl7 fhir questionnaire using anf</vt:lpstr>
      <vt:lpstr>DMN to Standardize Decision Making </vt:lpstr>
      <vt:lpstr>PowerPoint Presentation</vt:lpstr>
      <vt:lpstr>Lessons Learned and Implications</vt:lpstr>
      <vt:lpstr>Recommendation</vt:lpstr>
      <vt:lpstr>PowerPoint Presentation</vt:lpstr>
      <vt:lpstr>PowerPoint Presentation</vt:lpstr>
      <vt:lpstr>AHRQ evidence-based Care Transformation Support (ACTS)</vt:lpstr>
      <vt:lpstr>Analysis Normal Form (anf) OVERVIEW</vt:lpstr>
      <vt:lpstr>Solor Overview</vt:lpstr>
      <vt:lpstr>BPM+ Health overview</vt:lpstr>
      <vt:lpstr>Confluence Overview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Interoperable Clinical Practice Guidelines</dc:title>
  <dc:creator>Klineman, Madeline</dc:creator>
  <cp:lastModifiedBy>Jerry Osheroff</cp:lastModifiedBy>
  <cp:revision>10</cp:revision>
  <dcterms:created xsi:type="dcterms:W3CDTF">2020-08-04T19:49:37Z</dcterms:created>
  <dcterms:modified xsi:type="dcterms:W3CDTF">2020-09-23T19:45:11Z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0x010100362FF294BB5DD8459925436C5BA13C35</vt:lpwstr>
  </property>
</Properties>
</file>