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  <p:sldMasterId id="2147483674" r:id="rId2"/>
  </p:sldMasterIdLst>
  <p:notesMasterIdLst>
    <p:notesMasterId r:id="rId16"/>
  </p:notesMasterIdLst>
  <p:sldIdLst>
    <p:sldId id="256" r:id="rId3"/>
    <p:sldId id="264" r:id="rId4"/>
    <p:sldId id="258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69" r:id="rId14"/>
    <p:sldId id="270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71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D8090C-E7F0-4952-AD80-1E8490CFF0CF}" type="datetimeFigureOut">
              <a:rPr lang="en-US" smtClean="0"/>
              <a:t>10/23/2020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EE63B7-6350-4BE1-8BD2-025F7253F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107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00" name="Google Shape;100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21" name="Google Shape;121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32" name="Google Shape;132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49" name="Google Shape;149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66" name="Google Shape;166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9E3965E-AC41-4711-9D10-E25ABB132D86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90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645152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F5DC8C3-BA5F-4EED-BB9A-A14272BD82A1}"/>
              </a:ext>
            </a:extLst>
          </p:cNvPr>
          <p:cNvCxnSpPr/>
          <p:nvPr/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25CCF1-92C0-4AF3-BFAF-492163191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DA70-C731-4C70-880D-CCD4705E623C}" type="datetime1">
              <a:rPr lang="en-US" smtClean="0"/>
              <a:t>10/23/2020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1A78A9-3DFF-4937-A9F2-5D8CF495F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AEB271-5CC0-4759-BC6E-8BE53AB22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77534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D5506EE-1026-4F35-9ACC-BD05BE0F9B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2A279-0833-481D-8C56-F67FD0AC6C50}" type="datetime1">
              <a:rPr lang="en-US" smtClean="0"/>
              <a:t>10/23/2020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7696E5F-8D95-4450-AE52-5438E6EDE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9B2253-74CC-409E-BEB0-F8EFCFCB5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9118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1B68A5B-D9FA-424B-A4EB-30E7223836B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F33D6B0-F070-45C4-A472-19F432BE39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7DA83-5663-4C9C-B9AA-0B40A3DAFF81}" type="datetime1">
              <a:rPr lang="en-US" smtClean="0"/>
              <a:t>10/23/2020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75399F-DAB2-410D-967F-ED17E6F796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F762A46F-6BE5-4D12-9412-5CA7672EA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47802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Title and Content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9"/>
          <p:cNvSpPr txBox="1">
            <a:spLocks noGrp="1"/>
          </p:cNvSpPr>
          <p:nvPr>
            <p:ph type="sldNum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7" name="Google Shape;17;p9" descr="evidence-ecosystem-bg3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496000" y="729000"/>
            <a:ext cx="7200000" cy="540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Google Shape;18;p9" descr="evidence-ecosystem-bg3-cog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827008" y="2133679"/>
            <a:ext cx="1728000" cy="129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9"/>
          <p:cNvSpPr txBox="1"/>
          <p:nvPr/>
        </p:nvSpPr>
        <p:spPr>
          <a:xfrm>
            <a:off x="3883472" y="2589594"/>
            <a:ext cx="1658800" cy="40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>
                <a:solidFill>
                  <a:srgbClr val="7E7E7E"/>
                </a:solidFill>
                <a:latin typeface="Calibri"/>
                <a:ea typeface="Calibri"/>
                <a:cs typeface="Calibri"/>
                <a:sym typeface="Calibri"/>
              </a:rPr>
              <a:t>Trustworthy </a:t>
            </a:r>
            <a:endParaRPr sz="1400" b="0" i="0" u="none" strike="noStrike" cap="none">
              <a:solidFill>
                <a:srgbClr val="7E7E7E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>
                <a:solidFill>
                  <a:srgbClr val="7E7E7E"/>
                </a:solidFill>
                <a:latin typeface="Calibri"/>
                <a:ea typeface="Calibri"/>
                <a:cs typeface="Calibri"/>
                <a:sym typeface="Calibri"/>
              </a:rPr>
              <a:t>evidence</a:t>
            </a:r>
            <a:endParaRPr sz="1400" b="0" i="0" u="none" strike="noStrike" cap="none">
              <a:solidFill>
                <a:srgbClr val="7E7E7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" name="Google Shape;20;p9" descr="evidence-ecosystem-bg3-cog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80515" y="1470925"/>
            <a:ext cx="1728000" cy="129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Google Shape;21;p9" descr="evidence-ecosystem-bg3-cog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92440" y="2793298"/>
            <a:ext cx="1728000" cy="129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Google Shape;22;p9" descr="evidence-ecosystem-bg3-cog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540457" y="2136333"/>
            <a:ext cx="1728000" cy="129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Google Shape;23;p9"/>
          <p:cNvSpPr txBox="1"/>
          <p:nvPr/>
        </p:nvSpPr>
        <p:spPr>
          <a:xfrm>
            <a:off x="5328417" y="3249000"/>
            <a:ext cx="1455200" cy="63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Coordination and</a:t>
            </a:r>
            <a:endParaRPr sz="1200" b="0" i="0" u="none" strike="noStrike" cap="none">
              <a:solidFill>
                <a:srgbClr val="66666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support</a:t>
            </a:r>
            <a:endParaRPr sz="1400" b="0" i="0" u="none" strike="noStrike" cap="non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4;p9"/>
          <p:cNvSpPr txBox="1"/>
          <p:nvPr/>
        </p:nvSpPr>
        <p:spPr>
          <a:xfrm>
            <a:off x="6456984" y="2589600"/>
            <a:ext cx="1908000" cy="45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>
                <a:solidFill>
                  <a:srgbClr val="E69138"/>
                </a:solidFill>
                <a:latin typeface="Calibri"/>
                <a:ea typeface="Calibri"/>
                <a:cs typeface="Calibri"/>
                <a:sym typeface="Calibri"/>
              </a:rPr>
              <a:t>Common</a:t>
            </a:r>
            <a:endParaRPr sz="1400" b="0" i="0" u="none" strike="noStrike" cap="none">
              <a:solidFill>
                <a:srgbClr val="E69138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>
                <a:solidFill>
                  <a:srgbClr val="E69138"/>
                </a:solidFill>
                <a:latin typeface="Calibri"/>
                <a:ea typeface="Calibri"/>
                <a:cs typeface="Calibri"/>
                <a:sym typeface="Calibri"/>
              </a:rPr>
              <a:t>Methodology</a:t>
            </a:r>
            <a:endParaRPr sz="1400" b="0" i="0" u="none" strike="noStrike" cap="none">
              <a:solidFill>
                <a:srgbClr val="E6913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5" name="Google Shape;25;p9" descr="evidence-ecosystem-bg3-cog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540457" y="3387165"/>
            <a:ext cx="1728000" cy="129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Google Shape;26;p9"/>
          <p:cNvSpPr txBox="1"/>
          <p:nvPr/>
        </p:nvSpPr>
        <p:spPr>
          <a:xfrm>
            <a:off x="6783517" y="3777128"/>
            <a:ext cx="1288000" cy="54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>
                <a:solidFill>
                  <a:srgbClr val="660066"/>
                </a:solidFill>
                <a:latin typeface="Calibri"/>
                <a:ea typeface="Calibri"/>
                <a:cs typeface="Calibri"/>
                <a:sym typeface="Calibri"/>
              </a:rPr>
              <a:t>Culture for sharing and innovation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9"/>
          <p:cNvSpPr txBox="1"/>
          <p:nvPr/>
        </p:nvSpPr>
        <p:spPr>
          <a:xfrm>
            <a:off x="5531684" y="1865650"/>
            <a:ext cx="1068400" cy="45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Tools</a:t>
            </a:r>
            <a:endParaRPr sz="1200" b="0" i="0" u="none" strike="noStrike" cap="none">
              <a:solidFill>
                <a:srgbClr val="00009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and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platforms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8" name="Google Shape;28;p9" descr="evidence-ecosystem-bg3-cog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838935" y="3387165"/>
            <a:ext cx="1728000" cy="129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Google Shape;29;p9"/>
          <p:cNvSpPr txBox="1"/>
          <p:nvPr/>
        </p:nvSpPr>
        <p:spPr>
          <a:xfrm>
            <a:off x="4081984" y="3838551"/>
            <a:ext cx="1288000" cy="40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>
                <a:solidFill>
                  <a:srgbClr val="FF6600"/>
                </a:solidFill>
                <a:latin typeface="Calibri"/>
                <a:ea typeface="Calibri"/>
                <a:cs typeface="Calibri"/>
                <a:sym typeface="Calibri"/>
              </a:rPr>
              <a:t>Digitally </a:t>
            </a: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>
                <a:solidFill>
                  <a:srgbClr val="FF6600"/>
                </a:solidFill>
                <a:latin typeface="Calibri"/>
                <a:ea typeface="Calibri"/>
                <a:cs typeface="Calibri"/>
                <a:sym typeface="Calibri"/>
              </a:rPr>
              <a:t>structured </a:t>
            </a: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>
                <a:solidFill>
                  <a:srgbClr val="FF6600"/>
                </a:solidFill>
                <a:latin typeface="Calibri"/>
                <a:ea typeface="Calibri"/>
                <a:cs typeface="Calibri"/>
                <a:sym typeface="Calibri"/>
              </a:rPr>
              <a:t>data</a:t>
            </a: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0" i="0" u="none" strike="noStrike" cap="none">
              <a:solidFill>
                <a:srgbClr val="66006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0" name="Google Shape;30;p9" descr="evidence-ecosystem-bg3-cog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201873" y="4091086"/>
            <a:ext cx="1728000" cy="1296000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Google Shape;31;p9"/>
          <p:cNvSpPr txBox="1"/>
          <p:nvPr/>
        </p:nvSpPr>
        <p:spPr>
          <a:xfrm>
            <a:off x="5421339" y="4546827"/>
            <a:ext cx="1288000" cy="5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>
                <a:solidFill>
                  <a:srgbClr val="4A86E8"/>
                </a:solidFill>
                <a:latin typeface="Calibri"/>
                <a:ea typeface="Calibri"/>
                <a:cs typeface="Calibri"/>
                <a:sym typeface="Calibri"/>
              </a:rPr>
              <a:t>Global standards</a:t>
            </a:r>
            <a:endParaRPr sz="1400" b="0" i="0" u="none" strike="noStrike" cap="none">
              <a:solidFill>
                <a:srgbClr val="4A86E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" name="Google Shape;32;p9"/>
          <p:cNvSpPr txBox="1"/>
          <p:nvPr/>
        </p:nvSpPr>
        <p:spPr>
          <a:xfrm>
            <a:off x="270269" y="92359"/>
            <a:ext cx="3772800" cy="63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Digital and Trustworthy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lang="en-US" sz="2500" b="1" i="0" u="none" strike="noStrike" cap="none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Evidence Ecosystem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409676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0"/>
          <p:cNvSpPr txBox="1"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0"/>
          <p:cNvSpPr txBox="1"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6" name="Google Shape;36;p10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10"/>
          <p:cNvSpPr txBox="1">
            <a:spLocks noGrp="1"/>
          </p:cNvSpPr>
          <p:nvPr>
            <p:ph type="ft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0"/>
          <p:cNvSpPr txBox="1">
            <a:spLocks noGrp="1"/>
          </p:cNvSpPr>
          <p:nvPr>
            <p:ph type="sldNum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3180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11"/>
          <p:cNvSpPr txBox="1"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11"/>
          <p:cNvSpPr txBox="1"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42" name="Google Shape;42;p11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11"/>
          <p:cNvSpPr txBox="1">
            <a:spLocks noGrp="1"/>
          </p:cNvSpPr>
          <p:nvPr>
            <p:ph type="ft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11"/>
          <p:cNvSpPr txBox="1">
            <a:spLocks noGrp="1"/>
          </p:cNvSpPr>
          <p:nvPr>
            <p:ph type="sldNum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4096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 Content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2"/>
          <p:cNvSpPr txBox="1"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2"/>
          <p:cNvSpPr txBox="1">
            <a:spLocks noGrp="1"/>
          </p:cNvSpPr>
          <p:nvPr>
            <p:ph type="body" idx="1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48" name="Google Shape;48;p12"/>
          <p:cNvSpPr txBox="1">
            <a:spLocks noGrp="1"/>
          </p:cNvSpPr>
          <p:nvPr>
            <p:ph type="body" idx="2"/>
          </p:nvPr>
        </p:nvSpPr>
        <p:spPr>
          <a:xfrm>
            <a:off x="6197600" y="1600201"/>
            <a:ext cx="53848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49" name="Google Shape;49;p12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12"/>
          <p:cNvSpPr txBox="1">
            <a:spLocks noGrp="1"/>
          </p:cNvSpPr>
          <p:nvPr>
            <p:ph type="ft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2"/>
          <p:cNvSpPr txBox="1">
            <a:spLocks noGrp="1"/>
          </p:cNvSpPr>
          <p:nvPr>
            <p:ph type="sldNum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3399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Comparison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3"/>
          <p:cNvSpPr txBox="1"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13"/>
          <p:cNvSpPr txBox="1"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body" idx="2"/>
          </p:nvPr>
        </p:nvSpPr>
        <p:spPr>
          <a:xfrm>
            <a:off x="609600" y="2174875"/>
            <a:ext cx="5386917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56" name="Google Shape;56;p13"/>
          <p:cNvSpPr txBox="1">
            <a:spLocks noGrp="1"/>
          </p:cNvSpPr>
          <p:nvPr>
            <p:ph type="body" idx="3"/>
          </p:nvPr>
        </p:nvSpPr>
        <p:spPr>
          <a:xfrm>
            <a:off x="6193368" y="1535113"/>
            <a:ext cx="5389033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7" name="Google Shape;57;p13"/>
          <p:cNvSpPr txBox="1">
            <a:spLocks noGrp="1"/>
          </p:cNvSpPr>
          <p:nvPr>
            <p:ph type="body" idx="4"/>
          </p:nvPr>
        </p:nvSpPr>
        <p:spPr>
          <a:xfrm>
            <a:off x="6193368" y="2174875"/>
            <a:ext cx="5389033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58" name="Google Shape;58;p13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3"/>
          <p:cNvSpPr txBox="1">
            <a:spLocks noGrp="1"/>
          </p:cNvSpPr>
          <p:nvPr>
            <p:ph type="ft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3"/>
          <p:cNvSpPr txBox="1">
            <a:spLocks noGrp="1"/>
          </p:cNvSpPr>
          <p:nvPr>
            <p:ph type="sldNum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141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4"/>
          <p:cNvSpPr txBox="1"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4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4"/>
          <p:cNvSpPr txBox="1">
            <a:spLocks noGrp="1"/>
          </p:cNvSpPr>
          <p:nvPr>
            <p:ph type="ft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14"/>
          <p:cNvSpPr txBox="1">
            <a:spLocks noGrp="1"/>
          </p:cNvSpPr>
          <p:nvPr>
            <p:ph type="sldNum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4433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Content with Caption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6"/>
          <p:cNvSpPr txBox="1"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16"/>
          <p:cNvSpPr txBox="1">
            <a:spLocks noGrp="1"/>
          </p:cNvSpPr>
          <p:nvPr>
            <p:ph type="body" idx="1"/>
          </p:nvPr>
        </p:nvSpPr>
        <p:spPr>
          <a:xfrm>
            <a:off x="4766733" y="273051"/>
            <a:ext cx="6815667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9" name="Google Shape;69;p16"/>
          <p:cNvSpPr txBox="1">
            <a:spLocks noGrp="1"/>
          </p:cNvSpPr>
          <p:nvPr>
            <p:ph type="body" idx="2"/>
          </p:nvPr>
        </p:nvSpPr>
        <p:spPr>
          <a:xfrm>
            <a:off x="609601" y="1435101"/>
            <a:ext cx="4011084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70" name="Google Shape;70;p16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6"/>
          <p:cNvSpPr txBox="1">
            <a:spLocks noGrp="1"/>
          </p:cNvSpPr>
          <p:nvPr>
            <p:ph type="ft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6"/>
          <p:cNvSpPr txBox="1">
            <a:spLocks noGrp="1"/>
          </p:cNvSpPr>
          <p:nvPr>
            <p:ph type="sldNum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83774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 with Caption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7"/>
          <p:cNvSpPr txBox="1"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17"/>
          <p:cNvSpPr>
            <a:spLocks noGrp="1"/>
          </p:cNvSpPr>
          <p:nvPr>
            <p:ph type="pic" idx="2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6" name="Google Shape;76;p17"/>
          <p:cNvSpPr txBox="1">
            <a:spLocks noGrp="1"/>
          </p:cNvSpPr>
          <p:nvPr>
            <p:ph type="body" idx="1"/>
          </p:nvPr>
        </p:nvSpPr>
        <p:spPr>
          <a:xfrm>
            <a:off x="2389717" y="5367338"/>
            <a:ext cx="73152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77" name="Google Shape;77;p17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7"/>
          <p:cNvSpPr txBox="1">
            <a:spLocks noGrp="1"/>
          </p:cNvSpPr>
          <p:nvPr>
            <p:ph type="ft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7"/>
          <p:cNvSpPr txBox="1">
            <a:spLocks noGrp="1"/>
          </p:cNvSpPr>
          <p:nvPr>
            <p:ph type="sldNum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22270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54D8B55-9EA8-4B81-8E84-9B93B0A27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1D723-8F53-4F53-90B0-1982A396982E}" type="datetime1">
              <a:rPr lang="en-US" smtClean="0"/>
              <a:t>10/23/2020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2CA021-2578-47CB-822C-BDDFF7223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AAB51D-4141-4682-9375-DAFD5FB9D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32259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Title and Vertical Text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8"/>
          <p:cNvSpPr txBox="1"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8"/>
          <p:cNvSpPr txBox="1">
            <a:spLocks noGrp="1"/>
          </p:cNvSpPr>
          <p:nvPr>
            <p:ph type="body" idx="1"/>
          </p:nvPr>
        </p:nvSpPr>
        <p:spPr>
          <a:xfrm rot="5400000">
            <a:off x="3833019" y="-1623219"/>
            <a:ext cx="4525963" cy="1097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3" name="Google Shape;83;p18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8"/>
          <p:cNvSpPr txBox="1">
            <a:spLocks noGrp="1"/>
          </p:cNvSpPr>
          <p:nvPr>
            <p:ph type="ft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18"/>
          <p:cNvSpPr txBox="1">
            <a:spLocks noGrp="1"/>
          </p:cNvSpPr>
          <p:nvPr>
            <p:ph type="sldNum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679191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 Title and Text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9"/>
          <p:cNvSpPr txBox="1">
            <a:spLocks noGrp="1"/>
          </p:cNvSpPr>
          <p:nvPr>
            <p:ph type="title"/>
          </p:nvPr>
        </p:nvSpPr>
        <p:spPr>
          <a:xfrm rot="5400000">
            <a:off x="7285038" y="1828800"/>
            <a:ext cx="5851525" cy="274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19"/>
          <p:cNvSpPr txBox="1">
            <a:spLocks noGrp="1"/>
          </p:cNvSpPr>
          <p:nvPr>
            <p:ph type="body" idx="1"/>
          </p:nvPr>
        </p:nvSpPr>
        <p:spPr>
          <a:xfrm rot="5400000">
            <a:off x="1697039" y="-812799"/>
            <a:ext cx="5851525" cy="802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9" name="Google Shape;89;p19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9"/>
          <p:cNvSpPr txBox="1">
            <a:spLocks noGrp="1"/>
          </p:cNvSpPr>
          <p:nvPr>
            <p:ph type="ft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19"/>
          <p:cNvSpPr txBox="1">
            <a:spLocks noGrp="1"/>
          </p:cNvSpPr>
          <p:nvPr>
            <p:ph type="sldNum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6160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585C21A-8B93-4657-B5DF-7EAEAD3BE127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90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663440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59DE2C1-4C52-40A3-8959-27B2C1BEBFF6}"/>
              </a:ext>
            </a:extLst>
          </p:cNvPr>
          <p:cNvCxnSpPr/>
          <p:nvPr/>
        </p:nvCxnSpPr>
        <p:spPr>
          <a:xfrm>
            <a:off x="1207658" y="4485132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AF2E137-EC28-48F8-9198-1F0253902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69AF7-7BEB-44E4-9852-375E34362B5B}" type="datetime1">
              <a:rPr lang="en-US" smtClean="0"/>
              <a:t>10/23/2020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89422CD-6F62-4DD6-89EF-07A60B42D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69C6AFF8-42B4-4D05-969B-9F5FB3355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10753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2120900"/>
            <a:ext cx="4639736" cy="374819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15944" y="2120900"/>
            <a:ext cx="4639736" cy="374819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782D47D-B0DC-4C40-BCC6-BBBA32584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AC38D-0552-4C82-B593-E6124DFADBE2}" type="datetime1">
              <a:rPr lang="en-US" smtClean="0"/>
              <a:t>10/23/2020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4690D34E-7EBD-44B2-83CA-4C126A18D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AC511A1-9BBD-42DE-92FB-2AF44F8E9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69409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057400"/>
            <a:ext cx="4639736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958274"/>
            <a:ext cx="4639736" cy="29108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15944" y="2057400"/>
            <a:ext cx="4639736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15944" y="2958273"/>
            <a:ext cx="4639736" cy="29108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AF8A515-AA94-45D1-9223-5C2272618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F0F1C-5577-4ACB-BB62-DF8F3C494C7E}" type="datetime1">
              <a:rPr lang="en-US" smtClean="0"/>
              <a:t>10/23/2020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D052F5BC-98E0-4D60-AD67-9547738B7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A38552DC-952E-41EA-AAAF-C2187523C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37384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392073F-158F-44A3-8913-917AFFC1B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5B394-D9F9-4F0C-B15D-605F45CB9E9F}" type="datetime1">
              <a:rPr lang="en-US" smtClean="0"/>
              <a:t>10/23/2020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ED72207-24CA-42B7-A975-2F8E41CBA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01080F2-251A-4B88-9A62-16F46D724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02254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8E9C91B-7EAD-4562-AB0E-DFB9663AECE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E9223F-721F-47BF-9FD5-0F8D12FF0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67345-2558-425A-8533-9BFDBCE15005}" type="datetime1">
              <a:rPr lang="en-US" smtClean="0"/>
              <a:t>10/23/2020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915714-6BBA-4593-8591-4E26F7D58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06F857-D2E1-44DD-ABDD-EBB739645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6348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6D90D66-BCB9-4229-A829-628874352AC0}"/>
              </a:ext>
            </a:extLst>
          </p:cNvPr>
          <p:cNvSpPr/>
          <p:nvPr/>
        </p:nvSpPr>
        <p:spPr>
          <a:xfrm>
            <a:off x="16" y="0"/>
            <a:ext cx="4654296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3466" y="786383"/>
            <a:ext cx="3517567" cy="2093975"/>
          </a:xfrm>
        </p:spPr>
        <p:txBody>
          <a:bodyPr anchor="b">
            <a:normAutofit/>
          </a:bodyPr>
          <a:lstStyle>
            <a:lvl1pPr>
              <a:lnSpc>
                <a:spcPct val="90000"/>
              </a:lnSpc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58984" y="812799"/>
            <a:ext cx="5928344" cy="52947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3465" y="3043050"/>
            <a:ext cx="3517567" cy="3064505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3464" y="6446520"/>
            <a:ext cx="3517568" cy="365125"/>
          </a:xfrm>
        </p:spPr>
        <p:txBody>
          <a:bodyPr/>
          <a:lstStyle>
            <a:lvl1pPr algn="l">
              <a:defRPr/>
            </a:lvl1pPr>
          </a:lstStyle>
          <a:p>
            <a:fld id="{92BEA474-078D-4E9B-9B14-09A87B19DC46}" type="datetime1">
              <a:rPr lang="en-US" smtClean="0"/>
              <a:t>10/23/2020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458983" y="6446520"/>
            <a:ext cx="5334019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44976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A134939-39C0-4522-A125-A13DFDA66490}"/>
              </a:ext>
            </a:extLst>
          </p:cNvPr>
          <p:cNvSpPr/>
          <p:nvPr/>
        </p:nvSpPr>
        <p:spPr>
          <a:xfrm>
            <a:off x="0" y="4578350"/>
            <a:ext cx="12188825" cy="227965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578350"/>
          </a:xfrm>
          <a:solidFill>
            <a:schemeClr val="bg1">
              <a:lumMod val="85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79" y="4799362"/>
            <a:ext cx="10113645" cy="743682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79" y="5715000"/>
            <a:ext cx="10113264" cy="60960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07D986-8816-4272-A432-0437A28A9828}" type="datetime1">
              <a:rPr lang="en-US" smtClean="0"/>
              <a:t>10/23/2020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97279" y="6446838"/>
            <a:ext cx="6818262" cy="365125"/>
          </a:xfrm>
        </p:spPr>
        <p:txBody>
          <a:bodyPr/>
          <a:lstStyle/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26127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16A0E3C-60E6-4F39-BC55-5F7C224E1F7C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108201"/>
            <a:ext cx="10058400" cy="376089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18426" y="6446838"/>
            <a:ext cx="2584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rgbClr val="FFFFFF"/>
                </a:solidFill>
              </a:defRPr>
            </a:lvl1pPr>
          </a:lstStyle>
          <a:p>
            <a:fld id="{62D6E202-B606-4609-B914-27C9371A1F6D}" type="datetime1">
              <a:rPr lang="en-US" smtClean="0"/>
              <a:t>10/23/2020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7279" y="6446838"/>
            <a:ext cx="68182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93582" y="6446838"/>
            <a:ext cx="7800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5025DAC-8B93-4160-B017-3A274A5828C0}"/>
              </a:ext>
            </a:extLst>
          </p:cNvPr>
          <p:cNvCxnSpPr/>
          <p:nvPr/>
        </p:nvCxnSpPr>
        <p:spPr>
          <a:xfrm>
            <a:off x="1193532" y="1897380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1578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72" r:id="rId5"/>
    <p:sldLayoutId id="2147483666" r:id="rId6"/>
    <p:sldLayoutId id="2147483667" r:id="rId7"/>
    <p:sldLayoutId id="2147483668" r:id="rId8"/>
    <p:sldLayoutId id="2147483671" r:id="rId9"/>
    <p:sldLayoutId id="2147483669" r:id="rId10"/>
    <p:sldLayoutId id="2147483670" r:id="rId11"/>
  </p:sldLayoutIdLst>
  <p:hf sldNum="0" hdr="0" ft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4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11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11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2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11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11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11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8"/>
          <p:cNvSpPr txBox="1"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8"/>
          <p:cNvSpPr txBox="1"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8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8"/>
          <p:cNvSpPr txBox="1">
            <a:spLocks noGrp="1"/>
          </p:cNvSpPr>
          <p:nvPr>
            <p:ph type="ft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8"/>
          <p:cNvSpPr txBox="1">
            <a:spLocks noGrp="1"/>
          </p:cNvSpPr>
          <p:nvPr>
            <p:ph type="sldNum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197432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mailto:balper@computablepublishing.com" TargetMode="Externa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AC7798A-9CBA-4B29-814C-2169EFD2CD0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017"/>
          <a:stretch/>
        </p:blipFill>
        <p:spPr>
          <a:xfrm>
            <a:off x="1" y="10"/>
            <a:ext cx="12191999" cy="685799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7319A1DD-F557-4EC6-8A8C-F7617B4CD6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54296" y="3118982"/>
            <a:ext cx="7537704" cy="2462668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A6338E9-57E2-4BBA-B73A-6A0B54DCB8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85517" y="3331444"/>
            <a:ext cx="6470692" cy="1229306"/>
          </a:xfrm>
        </p:spPr>
        <p:txBody>
          <a:bodyPr>
            <a:normAutofit/>
          </a:bodyPr>
          <a:lstStyle/>
          <a:p>
            <a:r>
              <a:rPr lang="en-US" sz="4200">
                <a:solidFill>
                  <a:schemeClr val="tx1"/>
                </a:solidFill>
              </a:rPr>
              <a:t>Making Science Computable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A558304-211D-4F59-9F11-315FCD92C5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85516" y="4735799"/>
            <a:ext cx="6470693" cy="605256"/>
          </a:xfrm>
        </p:spPr>
        <p:txBody>
          <a:bodyPr>
            <a:normAutofit fontScale="70000" lnSpcReduction="20000"/>
          </a:bodyPr>
          <a:lstStyle/>
          <a:p>
            <a:r>
              <a:rPr lang="en-US" cap="none" dirty="0">
                <a:latin typeface="Arial" panose="020B0604020202020204" pitchFamily="34" charset="0"/>
                <a:cs typeface="Arial" panose="020B0604020202020204" pitchFamily="34" charset="0"/>
              </a:rPr>
              <a:t>Starting with a STEROIDS FOR COVID-19 Systematic Meta-Review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8A9C89-B313-458F-9C85-515930A51A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110211" y="4641183"/>
            <a:ext cx="6309360" cy="0"/>
          </a:xfrm>
          <a:prstGeom prst="line">
            <a:avLst/>
          </a:prstGeom>
          <a:ln w="19050">
            <a:solidFill>
              <a:schemeClr val="accent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D50218C5-E017-43D2-8345-FD9FBF0C99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262626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7759280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A5C91E-9DA4-4545-8D5F-5221BEC5BE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4400" y="615524"/>
            <a:ext cx="10363200" cy="1470025"/>
          </a:xfrm>
        </p:spPr>
        <p:txBody>
          <a:bodyPr>
            <a:normAutofit/>
          </a:bodyPr>
          <a:lstStyle/>
          <a:p>
            <a:r>
              <a:rPr lang="en-US" dirty="0"/>
              <a:t>Scope of </a:t>
            </a:r>
            <a:r>
              <a:rPr lang="en-US" b="1" i="0" u="sng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Steroids for COVID-19 </a:t>
            </a:r>
            <a:br>
              <a:rPr lang="en-US" b="1" i="0" u="sng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r>
              <a:rPr lang="en-US" b="1" i="0" u="sng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Systematic Meta-Review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5B01288-8758-41FE-BB74-F4AF878423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64777" y="2552131"/>
            <a:ext cx="9416954" cy="3086669"/>
          </a:xfrm>
        </p:spPr>
        <p:txBody>
          <a:bodyPr>
            <a:normAutofit fontScale="92500" lnSpcReduction="20000"/>
          </a:bodyPr>
          <a:lstStyle/>
          <a:p>
            <a:pPr marL="539750" indent="-514350" algn="l">
              <a:buAutoNum type="arabicPeriod"/>
            </a:pPr>
            <a:r>
              <a:rPr lang="en-US" dirty="0"/>
              <a:t>Method of study = systematic review</a:t>
            </a:r>
          </a:p>
          <a:p>
            <a:pPr marL="539750" indent="-514350" algn="l">
              <a:buAutoNum type="arabicPeriod"/>
            </a:pPr>
            <a:r>
              <a:rPr lang="en-US" dirty="0"/>
              <a:t>Population = symptomatic COVID-19</a:t>
            </a:r>
          </a:p>
          <a:p>
            <a:pPr marL="539750" indent="-514350" algn="l">
              <a:buAutoNum type="arabicPeriod"/>
            </a:pPr>
            <a:r>
              <a:rPr lang="en-US" dirty="0"/>
              <a:t>Intervention = corticosteroid therapy</a:t>
            </a:r>
          </a:p>
          <a:p>
            <a:pPr marL="539750" indent="-514350" algn="l">
              <a:buAutoNum type="arabicPeriod"/>
            </a:pPr>
            <a:r>
              <a:rPr lang="en-US" dirty="0"/>
              <a:t>Comparator = no corticosteroid therapy</a:t>
            </a:r>
          </a:p>
          <a:p>
            <a:pPr marL="539750" indent="-514350" algn="l">
              <a:buAutoNum type="arabicPeriod"/>
            </a:pPr>
            <a:r>
              <a:rPr lang="en-US" dirty="0"/>
              <a:t>Outcomes = mortality, artificial respiration, oxygen support, hospitalization, multiorgan failure, dyspnea, overall adverse events, serious adverse events</a:t>
            </a:r>
          </a:p>
        </p:txBody>
      </p:sp>
    </p:spTree>
    <p:extLst>
      <p:ext uri="{BB962C8B-B14F-4D97-AF65-F5344CB8AC3E}">
        <p14:creationId xmlns:p14="http://schemas.microsoft.com/office/powerpoint/2010/main" val="6622201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A5C91E-9DA4-4545-8D5F-5221BEC5BE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4400" y="615524"/>
            <a:ext cx="10363200" cy="1470025"/>
          </a:xfrm>
        </p:spPr>
        <p:txBody>
          <a:bodyPr>
            <a:normAutofit/>
          </a:bodyPr>
          <a:lstStyle/>
          <a:p>
            <a:r>
              <a:rPr lang="en-US" dirty="0"/>
              <a:t>Search Sources for </a:t>
            </a:r>
            <a:r>
              <a:rPr lang="en-US" b="1" i="0" u="sng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Steroids for COVID-19 </a:t>
            </a:r>
            <a:br>
              <a:rPr lang="en-US" b="1" i="0" u="sng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r>
              <a:rPr lang="en-US" b="1" i="0" u="sng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Systematic Meta-Review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5B01288-8758-41FE-BB74-F4AF878423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64777" y="2552131"/>
            <a:ext cx="9416954" cy="3086669"/>
          </a:xfrm>
        </p:spPr>
        <p:txBody>
          <a:bodyPr>
            <a:normAutofit fontScale="85000" lnSpcReduction="20000"/>
          </a:bodyPr>
          <a:lstStyle/>
          <a:p>
            <a:pPr marL="539750" indent="-514350" algn="l">
              <a:buAutoNum type="arabicPeriod"/>
            </a:pPr>
            <a:r>
              <a:rPr lang="en-US" dirty="0"/>
              <a:t>MEDLINE</a:t>
            </a:r>
          </a:p>
          <a:p>
            <a:pPr marL="539750" indent="-514350" algn="l">
              <a:buAutoNum type="arabicPeriod"/>
            </a:pPr>
            <a:r>
              <a:rPr lang="en-US" dirty="0"/>
              <a:t>CORD-19</a:t>
            </a:r>
          </a:p>
          <a:p>
            <a:pPr marL="539750" indent="-514350" algn="l">
              <a:buAutoNum type="arabicPeriod"/>
            </a:pPr>
            <a:r>
              <a:rPr lang="en-US" dirty="0"/>
              <a:t>PROSPERO</a:t>
            </a:r>
          </a:p>
          <a:p>
            <a:pPr marL="539750" indent="-514350" algn="l">
              <a:buAutoNum type="arabicPeriod"/>
            </a:pPr>
            <a:r>
              <a:rPr lang="en-US" dirty="0"/>
              <a:t>L-OVE (</a:t>
            </a:r>
            <a:r>
              <a:rPr lang="en-US" dirty="0" err="1"/>
              <a:t>Episteminokos</a:t>
            </a:r>
            <a:r>
              <a:rPr lang="en-US" dirty="0"/>
              <a:t>)</a:t>
            </a:r>
          </a:p>
          <a:p>
            <a:pPr marL="539750" indent="-514350" algn="l">
              <a:buAutoNum type="arabicPeriod"/>
            </a:pPr>
            <a:r>
              <a:rPr lang="en-US" dirty="0"/>
              <a:t>NIH OPA’s </a:t>
            </a:r>
            <a:r>
              <a:rPr lang="en-US" dirty="0" err="1"/>
              <a:t>iSearch</a:t>
            </a:r>
            <a:r>
              <a:rPr lang="en-US" dirty="0"/>
              <a:t> Tool</a:t>
            </a:r>
          </a:p>
          <a:p>
            <a:pPr marL="539750" indent="-514350" algn="l">
              <a:buAutoNum type="arabicPeriod"/>
            </a:pPr>
            <a:r>
              <a:rPr lang="en-US" dirty="0" err="1"/>
              <a:t>EuropePMC</a:t>
            </a:r>
            <a:endParaRPr lang="en-US" dirty="0"/>
          </a:p>
          <a:p>
            <a:pPr marL="539750" indent="-514350" algn="l">
              <a:buAutoNum type="arabicPeriod"/>
            </a:pPr>
            <a:r>
              <a:rPr lang="en-US" dirty="0"/>
              <a:t>WHO COVID-19 Database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539A335-29D8-4E2C-8FCF-46DAB10CE275}"/>
              </a:ext>
            </a:extLst>
          </p:cNvPr>
          <p:cNvSpPr txBox="1"/>
          <p:nvPr/>
        </p:nvSpPr>
        <p:spPr>
          <a:xfrm>
            <a:off x="6356413" y="2974019"/>
            <a:ext cx="506914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/>
              <a:t>Developments</a:t>
            </a:r>
          </a:p>
          <a:p>
            <a:r>
              <a:rPr lang="en-US" dirty="0"/>
              <a:t>Create search strategies</a:t>
            </a:r>
          </a:p>
          <a:p>
            <a:r>
              <a:rPr lang="en-US" dirty="0"/>
              <a:t>Map search results to FHIR Citation Resources</a:t>
            </a:r>
          </a:p>
          <a:p>
            <a:r>
              <a:rPr lang="en-US" dirty="0"/>
              <a:t>De-duplicate citations</a:t>
            </a:r>
          </a:p>
          <a:p>
            <a:r>
              <a:rPr lang="en-US" dirty="0"/>
              <a:t>Support inclusion/exclusion decisions</a:t>
            </a:r>
          </a:p>
        </p:txBody>
      </p:sp>
    </p:spTree>
    <p:extLst>
      <p:ext uri="{BB962C8B-B14F-4D97-AF65-F5344CB8AC3E}">
        <p14:creationId xmlns:p14="http://schemas.microsoft.com/office/powerpoint/2010/main" val="2012374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A5C91E-9DA4-4545-8D5F-5221BEC5BE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4400" y="615524"/>
            <a:ext cx="10363200" cy="1470025"/>
          </a:xfrm>
        </p:spPr>
        <p:txBody>
          <a:bodyPr>
            <a:normAutofit/>
          </a:bodyPr>
          <a:lstStyle/>
          <a:p>
            <a:r>
              <a:rPr lang="en-US" dirty="0"/>
              <a:t>Data Capture for </a:t>
            </a:r>
            <a:r>
              <a:rPr lang="en-US" b="1" i="0" u="sng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Steroids for COVID-19 </a:t>
            </a:r>
            <a:br>
              <a:rPr lang="en-US" b="1" i="0" u="sng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r>
              <a:rPr lang="en-US" b="1" i="0" u="sng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Systematic Meta-Review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5B01288-8758-41FE-BB74-F4AF878423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1336" y="2552131"/>
            <a:ext cx="10080395" cy="3690345"/>
          </a:xfrm>
        </p:spPr>
        <p:txBody>
          <a:bodyPr>
            <a:normAutofit fontScale="92500" lnSpcReduction="20000"/>
          </a:bodyPr>
          <a:lstStyle/>
          <a:p>
            <a:pPr marL="539750" indent="-514350" algn="l">
              <a:buAutoNum type="arabicPeriod"/>
            </a:pPr>
            <a:r>
              <a:rPr lang="en-US" dirty="0"/>
              <a:t>Population specification</a:t>
            </a:r>
          </a:p>
          <a:p>
            <a:pPr marL="539750" indent="-514350" algn="l">
              <a:buAutoNum type="arabicPeriod"/>
            </a:pPr>
            <a:r>
              <a:rPr lang="en-US" dirty="0"/>
              <a:t>Intervention/Comparator spec</a:t>
            </a:r>
          </a:p>
          <a:p>
            <a:pPr marL="539750" indent="-514350" algn="l">
              <a:buAutoNum type="arabicPeriod"/>
            </a:pPr>
            <a:r>
              <a:rPr lang="en-US" dirty="0"/>
              <a:t>Outcome specification</a:t>
            </a:r>
          </a:p>
          <a:p>
            <a:pPr marL="539750" indent="-514350" algn="l">
              <a:buAutoNum type="arabicPeriod"/>
            </a:pPr>
            <a:r>
              <a:rPr lang="en-US" dirty="0"/>
              <a:t>Statistic quantity/value</a:t>
            </a:r>
          </a:p>
          <a:p>
            <a:pPr marL="539750" indent="-514350" algn="l">
              <a:buAutoNum type="arabicPeriod"/>
            </a:pPr>
            <a:r>
              <a:rPr lang="en-US" dirty="0"/>
              <a:t>Statistic attributes/model</a:t>
            </a:r>
          </a:p>
          <a:p>
            <a:pPr marL="539750" indent="-514350" algn="l">
              <a:buAutoNum type="arabicPeriod"/>
            </a:pPr>
            <a:r>
              <a:rPr lang="en-US" dirty="0"/>
              <a:t>Certainty rating system used</a:t>
            </a:r>
          </a:p>
          <a:p>
            <a:pPr marL="539750" indent="-514350" algn="l">
              <a:buAutoNum type="arabicPeriod"/>
            </a:pPr>
            <a:r>
              <a:rPr lang="en-US" dirty="0"/>
              <a:t>Certainty ratings (by SR)</a:t>
            </a:r>
          </a:p>
          <a:p>
            <a:pPr marL="539750" indent="-514350" algn="l">
              <a:buAutoNum type="arabicPeriod"/>
            </a:pPr>
            <a:r>
              <a:rPr lang="en-US" dirty="0"/>
              <a:t>ROB assessment of SR (ROBIS)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539A335-29D8-4E2C-8FCF-46DAB10CE275}"/>
              </a:ext>
            </a:extLst>
          </p:cNvPr>
          <p:cNvSpPr txBox="1"/>
          <p:nvPr/>
        </p:nvSpPr>
        <p:spPr>
          <a:xfrm>
            <a:off x="6356413" y="2974019"/>
            <a:ext cx="506914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/>
              <a:t>Developments</a:t>
            </a:r>
          </a:p>
          <a:p>
            <a:r>
              <a:rPr lang="en-US" dirty="0"/>
              <a:t>Create FHIR Group Resources (1), EvidenceVariable Resources (2-3), </a:t>
            </a:r>
          </a:p>
          <a:p>
            <a:r>
              <a:rPr lang="en-US" dirty="0"/>
              <a:t>Evidence Resources (4-7), and </a:t>
            </a:r>
          </a:p>
          <a:p>
            <a:r>
              <a:rPr lang="en-US" dirty="0"/>
              <a:t>EvidenceReport Resources (8)</a:t>
            </a:r>
          </a:p>
          <a:p>
            <a:endParaRPr lang="en-US" dirty="0"/>
          </a:p>
          <a:p>
            <a:r>
              <a:rPr lang="en-US" dirty="0"/>
              <a:t>Create data entry support</a:t>
            </a:r>
          </a:p>
        </p:txBody>
      </p:sp>
    </p:spTree>
    <p:extLst>
      <p:ext uri="{BB962C8B-B14F-4D97-AF65-F5344CB8AC3E}">
        <p14:creationId xmlns:p14="http://schemas.microsoft.com/office/powerpoint/2010/main" val="33068073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898F8B-6D9F-400B-9564-729509F1A2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4400" y="692244"/>
            <a:ext cx="10363200" cy="1470025"/>
          </a:xfrm>
        </p:spPr>
        <p:txBody>
          <a:bodyPr/>
          <a:lstStyle/>
          <a:p>
            <a:r>
              <a:rPr lang="en-US" dirty="0"/>
              <a:t>Ways to Get Involved/Get Benefit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651EFA3-2EB5-45F0-A80E-57E97DC1AEB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75982" y="2162269"/>
            <a:ext cx="9840036" cy="2880248"/>
          </a:xfrm>
        </p:spPr>
        <p:txBody>
          <a:bodyPr>
            <a:normAutofit fontScale="62500" lnSpcReduction="20000"/>
          </a:bodyPr>
          <a:lstStyle/>
          <a:p>
            <a:pPr algn="l"/>
            <a:r>
              <a:rPr lang="en-US" dirty="0"/>
              <a:t>Contribute to Protocol Development/Project Effort:</a:t>
            </a:r>
          </a:p>
          <a:p>
            <a:pPr marL="482600" indent="-457200" algn="l">
              <a:buFont typeface="Arial" panose="020B0604020202020204" pitchFamily="34" charset="0"/>
              <a:buChar char="•"/>
            </a:pPr>
            <a:r>
              <a:rPr lang="en-US" dirty="0"/>
              <a:t>The COKA Systematic Meta-Review Project Group meets Mondays at 9-10 am Eastern</a:t>
            </a:r>
          </a:p>
          <a:p>
            <a:pPr marL="482600" indent="-457200" algn="l">
              <a:buFont typeface="Arial" panose="020B0604020202020204" pitchFamily="34" charset="0"/>
              <a:buChar char="•"/>
            </a:pPr>
            <a:r>
              <a:rPr lang="en-US" dirty="0"/>
              <a:t>View the Progress Report at </a:t>
            </a:r>
            <a:r>
              <a:rPr lang="en-US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https://tinyurl.com/SystematicMetaReview</a:t>
            </a:r>
            <a:endParaRPr lang="en-US" dirty="0"/>
          </a:p>
          <a:p>
            <a:pPr algn="l"/>
            <a:endParaRPr lang="en-US" dirty="0"/>
          </a:p>
          <a:p>
            <a:pPr algn="l"/>
            <a:r>
              <a:rPr lang="en-US" dirty="0"/>
              <a:t>Share what data points you would like to be notified about as they develop.</a:t>
            </a:r>
          </a:p>
          <a:p>
            <a:pPr algn="l"/>
            <a:endParaRPr lang="en-US" dirty="0"/>
          </a:p>
          <a:p>
            <a:pPr algn="l"/>
            <a:r>
              <a:rPr lang="en-US" dirty="0"/>
              <a:t>Questions:  email </a:t>
            </a:r>
            <a:r>
              <a:rPr lang="en-US" dirty="0">
                <a:hlinkClick r:id="rId2"/>
              </a:rPr>
              <a:t>balper@computablepublishing.com</a:t>
            </a:r>
            <a:endParaRPr lang="en-US" dirty="0"/>
          </a:p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24822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AB02B8-1C34-4E17-8C46-1980F319A9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Computable expression of evidence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0E501A-0C21-4D7D-B687-53DCD1C019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makes it </a:t>
            </a:r>
            <a:r>
              <a:rPr lang="en-US" sz="3600" b="1" dirty="0"/>
              <a:t>F</a:t>
            </a:r>
            <a:r>
              <a:rPr lang="en-US" sz="3600" dirty="0"/>
              <a:t>indable</a:t>
            </a:r>
          </a:p>
          <a:p>
            <a:r>
              <a:rPr lang="en-US" sz="3600" dirty="0"/>
              <a:t>makes it </a:t>
            </a:r>
            <a:r>
              <a:rPr lang="en-US" sz="3600" b="1" dirty="0"/>
              <a:t>A</a:t>
            </a:r>
            <a:r>
              <a:rPr lang="en-US" sz="3600" dirty="0"/>
              <a:t>ccessible</a:t>
            </a:r>
          </a:p>
          <a:p>
            <a:r>
              <a:rPr lang="en-US" sz="3600" dirty="0"/>
              <a:t>makes it </a:t>
            </a:r>
            <a:r>
              <a:rPr lang="en-US" sz="3600" b="1" dirty="0"/>
              <a:t>I</a:t>
            </a:r>
            <a:r>
              <a:rPr lang="en-US" sz="3600" dirty="0"/>
              <a:t>nteroperable</a:t>
            </a:r>
          </a:p>
          <a:p>
            <a:r>
              <a:rPr lang="en-US" sz="3600" dirty="0"/>
              <a:t>makes it </a:t>
            </a:r>
            <a:r>
              <a:rPr lang="en-US" sz="3600" b="1" dirty="0"/>
              <a:t>R</a:t>
            </a:r>
            <a:r>
              <a:rPr lang="en-US" sz="3600" dirty="0"/>
              <a:t>eusable</a:t>
            </a:r>
          </a:p>
        </p:txBody>
      </p:sp>
    </p:spTree>
    <p:extLst>
      <p:ext uri="{BB962C8B-B14F-4D97-AF65-F5344CB8AC3E}">
        <p14:creationId xmlns:p14="http://schemas.microsoft.com/office/powerpoint/2010/main" val="1349985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"/>
          <p:cNvSpPr txBox="1"/>
          <p:nvPr/>
        </p:nvSpPr>
        <p:spPr>
          <a:xfrm>
            <a:off x="7196899" y="1296749"/>
            <a:ext cx="2829455" cy="3194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lnSpc>
                <a:spcPct val="80000"/>
              </a:lnSpc>
              <a:buClr>
                <a:srgbClr val="000000"/>
              </a:buClr>
              <a:buSzPts val="1800"/>
            </a:pPr>
            <a:r>
              <a:rPr lang="en-US" b="1" kern="0" dirty="0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Produce guidance</a:t>
            </a:r>
            <a:endParaRPr sz="14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" name="Google Shape;103;p2"/>
          <p:cNvSpPr txBox="1"/>
          <p:nvPr/>
        </p:nvSpPr>
        <p:spPr>
          <a:xfrm>
            <a:off x="8339190" y="3103192"/>
            <a:ext cx="2338392" cy="76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lnSpc>
                <a:spcPct val="80000"/>
              </a:lnSpc>
              <a:buClr>
                <a:srgbClr val="000000"/>
              </a:buClr>
              <a:buSzPts val="1800"/>
            </a:pPr>
            <a:r>
              <a:rPr lang="en-US" b="1" kern="0" dirty="0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Disseminate guidance </a:t>
            </a:r>
            <a:endParaRPr sz="14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lnSpc>
                <a:spcPct val="80000"/>
              </a:lnSpc>
              <a:buClr>
                <a:srgbClr val="000000"/>
              </a:buClr>
              <a:buSzPts val="1800"/>
            </a:pPr>
            <a:r>
              <a:rPr lang="en-US" b="1" kern="0" dirty="0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to policy makers, clinicians and patients</a:t>
            </a:r>
            <a:endParaRPr sz="14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" name="Google Shape;104;p2"/>
          <p:cNvSpPr txBox="1"/>
          <p:nvPr/>
        </p:nvSpPr>
        <p:spPr>
          <a:xfrm>
            <a:off x="7038665" y="5391167"/>
            <a:ext cx="2338393" cy="5410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lnSpc>
                <a:spcPct val="80000"/>
              </a:lnSpc>
              <a:buClr>
                <a:srgbClr val="000000"/>
              </a:buClr>
              <a:buSzPts val="1800"/>
            </a:pPr>
            <a:r>
              <a:rPr lang="en-US" b="1" kern="0" dirty="0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Implement guidance and decision support</a:t>
            </a:r>
            <a:endParaRPr sz="14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" name="Google Shape;105;p2"/>
          <p:cNvSpPr txBox="1"/>
          <p:nvPr/>
        </p:nvSpPr>
        <p:spPr>
          <a:xfrm>
            <a:off x="3273283" y="1196310"/>
            <a:ext cx="2829455" cy="3194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lnSpc>
                <a:spcPct val="80000"/>
              </a:lnSpc>
              <a:buClr>
                <a:srgbClr val="000000"/>
              </a:buClr>
              <a:buSzPts val="1800"/>
            </a:pPr>
            <a:r>
              <a:rPr lang="en-US" b="1" kern="0" dirty="0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Synthesize evidence </a:t>
            </a:r>
            <a:endParaRPr sz="14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106;p2"/>
          <p:cNvSpPr txBox="1"/>
          <p:nvPr/>
        </p:nvSpPr>
        <p:spPr>
          <a:xfrm>
            <a:off x="1991850" y="3165014"/>
            <a:ext cx="2829600" cy="31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80000"/>
              </a:lnSpc>
              <a:buClr>
                <a:srgbClr val="000000"/>
              </a:buClr>
              <a:buSzPts val="1800"/>
            </a:pPr>
            <a:r>
              <a:rPr lang="en-US" b="1" kern="0" dirty="0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Produce evidence </a:t>
            </a:r>
            <a:endParaRPr sz="14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" name="Google Shape;107;p2"/>
          <p:cNvSpPr txBox="1"/>
          <p:nvPr/>
        </p:nvSpPr>
        <p:spPr>
          <a:xfrm>
            <a:off x="3027524" y="5133772"/>
            <a:ext cx="2125812" cy="5410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lnSpc>
                <a:spcPct val="80000"/>
              </a:lnSpc>
              <a:buClr>
                <a:srgbClr val="000000"/>
              </a:buClr>
              <a:buSzPts val="1800"/>
            </a:pPr>
            <a:r>
              <a:rPr lang="en-US" b="1" kern="0" dirty="0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Evaluate and </a:t>
            </a:r>
            <a:endParaRPr sz="14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lnSpc>
                <a:spcPct val="80000"/>
              </a:lnSpc>
              <a:buClr>
                <a:srgbClr val="000000"/>
              </a:buClr>
              <a:buSzPts val="1800"/>
            </a:pPr>
            <a:r>
              <a:rPr lang="en-US" b="1" kern="0" dirty="0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improve practice</a:t>
            </a:r>
            <a:endParaRPr sz="14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040585A-F8DA-4F94-A04A-E66DC2536825}"/>
              </a:ext>
            </a:extLst>
          </p:cNvPr>
          <p:cNvSpPr txBox="1"/>
          <p:nvPr/>
        </p:nvSpPr>
        <p:spPr>
          <a:xfrm>
            <a:off x="232011" y="6277970"/>
            <a:ext cx="51725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Image adapted from MAGIC Foundation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4"/>
          <p:cNvSpPr txBox="1"/>
          <p:nvPr/>
        </p:nvSpPr>
        <p:spPr>
          <a:xfrm>
            <a:off x="7157710" y="1147932"/>
            <a:ext cx="2829455" cy="5410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lnSpc>
                <a:spcPct val="80000"/>
              </a:lnSpc>
              <a:buClr>
                <a:srgbClr val="000000"/>
              </a:buClr>
              <a:buSzPts val="1800"/>
            </a:pPr>
            <a:r>
              <a:rPr lang="en-US" b="1" kern="0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Produce guidance</a:t>
            </a:r>
            <a:endParaRPr sz="14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lnSpc>
                <a:spcPct val="80000"/>
              </a:lnSpc>
              <a:buClr>
                <a:srgbClr val="000000"/>
              </a:buClr>
              <a:buSzPts val="1800"/>
            </a:pPr>
            <a:r>
              <a:rPr lang="en-US" b="1" ker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Guidelines, Decision Aids</a:t>
            </a:r>
            <a:endParaRPr sz="14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4" name="Google Shape;124;p4"/>
          <p:cNvSpPr txBox="1"/>
          <p:nvPr/>
        </p:nvSpPr>
        <p:spPr>
          <a:xfrm>
            <a:off x="8468765" y="2943444"/>
            <a:ext cx="2829455" cy="1200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lnSpc>
                <a:spcPct val="80000"/>
              </a:lnSpc>
              <a:buClr>
                <a:srgbClr val="000000"/>
              </a:buClr>
              <a:buSzPts val="1800"/>
            </a:pPr>
            <a:r>
              <a:rPr lang="en-US" b="1" kern="0" dirty="0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Disseminate guidance </a:t>
            </a:r>
            <a:endParaRPr sz="14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lnSpc>
                <a:spcPct val="80000"/>
              </a:lnSpc>
              <a:buClr>
                <a:srgbClr val="000000"/>
              </a:buClr>
              <a:buSzPts val="1800"/>
            </a:pPr>
            <a:r>
              <a:rPr lang="en-US" b="1" kern="0" dirty="0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to policy makers, clinicians and patients</a:t>
            </a:r>
            <a:endParaRPr sz="14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lnSpc>
                <a:spcPct val="80000"/>
              </a:lnSpc>
              <a:buClr>
                <a:srgbClr val="000000"/>
              </a:buClr>
              <a:buSzPts val="1800"/>
            </a:pPr>
            <a:r>
              <a:rPr lang="en-US" b="1" kern="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Reference Tools, Education Materials, Decision Aids</a:t>
            </a:r>
            <a:endParaRPr sz="14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" name="Google Shape;125;p4"/>
          <p:cNvSpPr txBox="1"/>
          <p:nvPr/>
        </p:nvSpPr>
        <p:spPr>
          <a:xfrm>
            <a:off x="7028330" y="5328745"/>
            <a:ext cx="2624189" cy="76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lnSpc>
                <a:spcPct val="80000"/>
              </a:lnSpc>
              <a:buClr>
                <a:srgbClr val="000000"/>
              </a:buClr>
              <a:buSzPts val="1800"/>
            </a:pPr>
            <a:r>
              <a:rPr lang="en-US" b="1" kern="0" dirty="0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Implement guidance and decision support</a:t>
            </a:r>
            <a:endParaRPr sz="14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lnSpc>
                <a:spcPct val="80000"/>
              </a:lnSpc>
              <a:buClr>
                <a:srgbClr val="000000"/>
              </a:buClr>
              <a:buSzPts val="1800"/>
            </a:pPr>
            <a:r>
              <a:rPr lang="en-US" b="1" kern="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Clinical Decision Support</a:t>
            </a:r>
            <a:endParaRPr sz="14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" name="Google Shape;126;p4"/>
          <p:cNvSpPr txBox="1"/>
          <p:nvPr/>
        </p:nvSpPr>
        <p:spPr>
          <a:xfrm>
            <a:off x="3170294" y="1055651"/>
            <a:ext cx="2829455" cy="5410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lnSpc>
                <a:spcPct val="80000"/>
              </a:lnSpc>
              <a:buClr>
                <a:srgbClr val="000000"/>
              </a:buClr>
              <a:buSzPts val="1800"/>
            </a:pPr>
            <a:r>
              <a:rPr lang="en-US" b="1" kern="0" dirty="0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Synthesize evidence</a:t>
            </a:r>
            <a:endParaRPr sz="14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lnSpc>
                <a:spcPct val="80000"/>
              </a:lnSpc>
              <a:buClr>
                <a:srgbClr val="000000"/>
              </a:buClr>
              <a:buSzPts val="1800"/>
            </a:pPr>
            <a:r>
              <a:rPr lang="en-US" b="1" kern="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Systematic Reviews </a:t>
            </a:r>
            <a:endParaRPr sz="14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" name="Google Shape;127;p4"/>
          <p:cNvSpPr txBox="1"/>
          <p:nvPr/>
        </p:nvSpPr>
        <p:spPr>
          <a:xfrm>
            <a:off x="1755567" y="2966152"/>
            <a:ext cx="2829455" cy="5410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lnSpc>
                <a:spcPct val="80000"/>
              </a:lnSpc>
              <a:buClr>
                <a:srgbClr val="000000"/>
              </a:buClr>
              <a:buSzPts val="1800"/>
            </a:pPr>
            <a:r>
              <a:rPr lang="en-US" b="1" kern="0" dirty="0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Produce evidence</a:t>
            </a:r>
            <a:endParaRPr sz="14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lnSpc>
                <a:spcPct val="80000"/>
              </a:lnSpc>
              <a:buClr>
                <a:srgbClr val="000000"/>
              </a:buClr>
              <a:buSzPts val="1800"/>
            </a:pPr>
            <a:r>
              <a:rPr lang="en-US" b="1" kern="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Research Studies </a:t>
            </a:r>
            <a:endParaRPr sz="14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" name="Google Shape;128;p4"/>
          <p:cNvSpPr txBox="1"/>
          <p:nvPr/>
        </p:nvSpPr>
        <p:spPr>
          <a:xfrm>
            <a:off x="2706971" y="5220722"/>
            <a:ext cx="2456700" cy="9786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lnSpc>
                <a:spcPct val="80000"/>
              </a:lnSpc>
              <a:buClr>
                <a:srgbClr val="000000"/>
              </a:buClr>
              <a:buSzPts val="1800"/>
            </a:pPr>
            <a:r>
              <a:rPr lang="en-US" b="1" kern="0" dirty="0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Evaluate and</a:t>
            </a:r>
            <a:endParaRPr b="1" kern="0" dirty="0">
              <a:solidFill>
                <a:srgbClr val="00009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>
              <a:lnSpc>
                <a:spcPct val="80000"/>
              </a:lnSpc>
              <a:buClr>
                <a:srgbClr val="000000"/>
              </a:buClr>
              <a:buSzPts val="1800"/>
            </a:pPr>
            <a:r>
              <a:rPr lang="en-US" b="1" kern="0" dirty="0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improve practice</a:t>
            </a:r>
            <a:endParaRPr sz="14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lnSpc>
                <a:spcPct val="80000"/>
              </a:lnSpc>
              <a:buClr>
                <a:srgbClr val="000000"/>
              </a:buClr>
              <a:buSzPts val="1800"/>
            </a:pPr>
            <a:r>
              <a:rPr lang="en-US" b="1" kern="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Quality Improvement, </a:t>
            </a:r>
            <a:endParaRPr sz="14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lnSpc>
                <a:spcPct val="80000"/>
              </a:lnSpc>
              <a:buClr>
                <a:srgbClr val="000000"/>
              </a:buClr>
              <a:buSzPts val="1800"/>
            </a:pPr>
            <a:r>
              <a:rPr lang="en-US" b="1" kern="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Patient Registries</a:t>
            </a:r>
            <a:endParaRPr sz="14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9" name="Google Shape;129;p4"/>
          <p:cNvSpPr txBox="1"/>
          <p:nvPr/>
        </p:nvSpPr>
        <p:spPr>
          <a:xfrm>
            <a:off x="6761925" y="92359"/>
            <a:ext cx="3825601" cy="319446"/>
          </a:xfrm>
          <a:prstGeom prst="rect">
            <a:avLst/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lnSpc>
                <a:spcPct val="80000"/>
              </a:lnSpc>
              <a:buClr>
                <a:srgbClr val="000000"/>
              </a:buClr>
              <a:buSzPts val="1800"/>
            </a:pPr>
            <a:r>
              <a:rPr lang="en-US" b="1" kern="0">
                <a:solidFill>
                  <a:srgbClr val="953734"/>
                </a:solidFill>
                <a:latin typeface="Calibri"/>
                <a:ea typeface="Calibri"/>
                <a:cs typeface="Calibri"/>
                <a:sym typeface="Calibri"/>
              </a:rPr>
              <a:t>What is created at each step? </a:t>
            </a:r>
            <a:endParaRPr b="1" kern="0">
              <a:solidFill>
                <a:srgbClr val="95373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5"/>
          <p:cNvSpPr txBox="1"/>
          <p:nvPr/>
        </p:nvSpPr>
        <p:spPr>
          <a:xfrm>
            <a:off x="6823416" y="1228182"/>
            <a:ext cx="2829455" cy="5410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lnSpc>
                <a:spcPct val="80000"/>
              </a:lnSpc>
              <a:buClr>
                <a:srgbClr val="000000"/>
              </a:buClr>
              <a:buSzPts val="1800"/>
            </a:pPr>
            <a:r>
              <a:rPr lang="en-US" b="1" kern="0" dirty="0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Produce guidance</a:t>
            </a:r>
            <a:endParaRPr sz="14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lnSpc>
                <a:spcPct val="80000"/>
              </a:lnSpc>
              <a:buClr>
                <a:srgbClr val="000000"/>
              </a:buClr>
              <a:buSzPts val="1800"/>
            </a:pPr>
            <a:r>
              <a:rPr lang="en-US" b="1" kern="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Guidelines, Decision Aids</a:t>
            </a:r>
            <a:endParaRPr sz="14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5" name="Google Shape;135;p5"/>
          <p:cNvSpPr txBox="1"/>
          <p:nvPr/>
        </p:nvSpPr>
        <p:spPr>
          <a:xfrm>
            <a:off x="8436362" y="2970727"/>
            <a:ext cx="2624188" cy="10771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lnSpc>
                <a:spcPct val="80000"/>
              </a:lnSpc>
              <a:buClr>
                <a:srgbClr val="000000"/>
              </a:buClr>
              <a:buSzPts val="1600"/>
            </a:pPr>
            <a:r>
              <a:rPr lang="en-US" sz="1600" b="1" kern="0" dirty="0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Disseminate guidance </a:t>
            </a:r>
            <a:endParaRPr sz="14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lnSpc>
                <a:spcPct val="80000"/>
              </a:lnSpc>
              <a:buClr>
                <a:srgbClr val="000000"/>
              </a:buClr>
              <a:buSzPts val="1600"/>
            </a:pPr>
            <a:r>
              <a:rPr lang="en-US" sz="1600" b="1" kern="0" dirty="0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to policy makers, clinicians and patients</a:t>
            </a:r>
            <a:endParaRPr sz="14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lnSpc>
                <a:spcPct val="80000"/>
              </a:lnSpc>
              <a:buClr>
                <a:srgbClr val="000000"/>
              </a:buClr>
              <a:buSzPts val="1600"/>
            </a:pPr>
            <a:r>
              <a:rPr lang="en-US" sz="1600" b="1" kern="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Reference Tools, Education Materials, Decision Aids</a:t>
            </a:r>
            <a:endParaRPr sz="14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" name="Google Shape;136;p5"/>
          <p:cNvSpPr txBox="1"/>
          <p:nvPr/>
        </p:nvSpPr>
        <p:spPr>
          <a:xfrm>
            <a:off x="7028682" y="5384765"/>
            <a:ext cx="2624189" cy="76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lnSpc>
                <a:spcPct val="80000"/>
              </a:lnSpc>
              <a:buClr>
                <a:srgbClr val="000000"/>
              </a:buClr>
              <a:buSzPts val="1800"/>
            </a:pPr>
            <a:r>
              <a:rPr lang="en-US" b="1" kern="0" dirty="0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Implement guidance and decision support</a:t>
            </a:r>
            <a:endParaRPr sz="14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lnSpc>
                <a:spcPct val="80000"/>
              </a:lnSpc>
              <a:buClr>
                <a:srgbClr val="000000"/>
              </a:buClr>
              <a:buSzPts val="1800"/>
            </a:pPr>
            <a:r>
              <a:rPr lang="en-US" b="1" kern="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Clinical Decision Support</a:t>
            </a:r>
            <a:endParaRPr sz="14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" name="Google Shape;137;p5"/>
          <p:cNvSpPr txBox="1"/>
          <p:nvPr/>
        </p:nvSpPr>
        <p:spPr>
          <a:xfrm>
            <a:off x="3028629" y="977973"/>
            <a:ext cx="2829600" cy="54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lnSpc>
                <a:spcPct val="80000"/>
              </a:lnSpc>
              <a:buClr>
                <a:srgbClr val="000000"/>
              </a:buClr>
              <a:buSzPts val="1800"/>
            </a:pPr>
            <a:r>
              <a:rPr lang="en-US" b="1" kern="0" dirty="0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Synthesize evidence</a:t>
            </a:r>
            <a:endParaRPr sz="14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lnSpc>
                <a:spcPct val="80000"/>
              </a:lnSpc>
              <a:buClr>
                <a:srgbClr val="000000"/>
              </a:buClr>
              <a:buSzPts val="1800"/>
            </a:pPr>
            <a:r>
              <a:rPr lang="en-US" b="1" kern="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Systematic Reviews </a:t>
            </a:r>
            <a:endParaRPr sz="14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" name="Google Shape;138;p5"/>
          <p:cNvSpPr txBox="1"/>
          <p:nvPr/>
        </p:nvSpPr>
        <p:spPr>
          <a:xfrm>
            <a:off x="1958939" y="3145972"/>
            <a:ext cx="2829455" cy="5410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lnSpc>
                <a:spcPct val="80000"/>
              </a:lnSpc>
              <a:buClr>
                <a:srgbClr val="000000"/>
              </a:buClr>
              <a:buSzPts val="1800"/>
            </a:pPr>
            <a:r>
              <a:rPr lang="en-US" b="1" kern="0" dirty="0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Produce evidence</a:t>
            </a:r>
            <a:endParaRPr sz="14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lnSpc>
                <a:spcPct val="80000"/>
              </a:lnSpc>
              <a:buClr>
                <a:srgbClr val="000000"/>
              </a:buClr>
              <a:buSzPts val="1800"/>
            </a:pPr>
            <a:r>
              <a:rPr lang="en-US" b="1" kern="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Research Studies </a:t>
            </a:r>
            <a:endParaRPr sz="14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" name="Google Shape;139;p5"/>
          <p:cNvSpPr txBox="1"/>
          <p:nvPr/>
        </p:nvSpPr>
        <p:spPr>
          <a:xfrm>
            <a:off x="953850" y="1431637"/>
            <a:ext cx="1752769" cy="762645"/>
          </a:xfrm>
          <a:prstGeom prst="rect">
            <a:avLst/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lnSpc>
                <a:spcPct val="80000"/>
              </a:lnSpc>
              <a:buClr>
                <a:srgbClr val="000000"/>
              </a:buClr>
              <a:buSzPts val="1800"/>
            </a:pPr>
            <a:r>
              <a:rPr lang="en-US" b="1" kern="0" dirty="0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Evidence from research</a:t>
            </a:r>
            <a:endParaRPr sz="14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lnSpc>
                <a:spcPct val="80000"/>
              </a:lnSpc>
              <a:buClr>
                <a:srgbClr val="000000"/>
              </a:buClr>
              <a:buSzPts val="1800"/>
            </a:pPr>
            <a:r>
              <a:rPr lang="en-US" b="1" kern="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Study results</a:t>
            </a:r>
            <a:endParaRPr sz="14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" name="Google Shape;140;p5"/>
          <p:cNvSpPr txBox="1"/>
          <p:nvPr/>
        </p:nvSpPr>
        <p:spPr>
          <a:xfrm>
            <a:off x="5115795" y="99235"/>
            <a:ext cx="2370466" cy="762645"/>
          </a:xfrm>
          <a:prstGeom prst="rect">
            <a:avLst/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lnSpc>
                <a:spcPct val="80000"/>
              </a:lnSpc>
              <a:buClr>
                <a:srgbClr val="000000"/>
              </a:buClr>
              <a:buSzPts val="1800"/>
            </a:pPr>
            <a:r>
              <a:rPr lang="en-US" b="1" kern="0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Evidence from systematic reviews</a:t>
            </a:r>
            <a:endParaRPr sz="14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lnSpc>
                <a:spcPct val="80000"/>
              </a:lnSpc>
              <a:buClr>
                <a:srgbClr val="000000"/>
              </a:buClr>
              <a:buSzPts val="1800"/>
            </a:pPr>
            <a:r>
              <a:rPr lang="en-US" b="1" ker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Summary of Findings</a:t>
            </a:r>
            <a:endParaRPr sz="14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p5"/>
          <p:cNvSpPr txBox="1"/>
          <p:nvPr/>
        </p:nvSpPr>
        <p:spPr>
          <a:xfrm>
            <a:off x="9635562" y="1702160"/>
            <a:ext cx="2038193" cy="984244"/>
          </a:xfrm>
          <a:prstGeom prst="rect">
            <a:avLst/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lnSpc>
                <a:spcPct val="80000"/>
              </a:lnSpc>
              <a:buClr>
                <a:srgbClr val="000000"/>
              </a:buClr>
              <a:buSzPts val="1800"/>
            </a:pPr>
            <a:r>
              <a:rPr lang="en-US" b="1" kern="0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Recommendations</a:t>
            </a:r>
            <a:endParaRPr sz="14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lnSpc>
                <a:spcPct val="80000"/>
              </a:lnSpc>
              <a:buClr>
                <a:srgbClr val="000000"/>
              </a:buClr>
              <a:buSzPts val="1800"/>
            </a:pPr>
            <a:r>
              <a:rPr lang="en-US" b="1" ker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Guidelines</a:t>
            </a:r>
            <a:endParaRPr sz="14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lnSpc>
                <a:spcPct val="80000"/>
              </a:lnSpc>
              <a:buClr>
                <a:srgbClr val="000000"/>
              </a:buClr>
              <a:buSzPts val="1800"/>
            </a:pPr>
            <a:r>
              <a:rPr lang="en-US" b="1" ker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and</a:t>
            </a:r>
            <a:r>
              <a:rPr lang="en-US" b="1" kern="0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 Evidence</a:t>
            </a:r>
            <a:endParaRPr sz="14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lnSpc>
                <a:spcPct val="80000"/>
              </a:lnSpc>
              <a:buClr>
                <a:srgbClr val="000000"/>
              </a:buClr>
              <a:buSzPts val="1800"/>
            </a:pPr>
            <a:r>
              <a:rPr lang="en-US" b="1" ker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Decision Aids</a:t>
            </a:r>
            <a:endParaRPr b="1" kern="0">
              <a:solidFill>
                <a:srgbClr val="00009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2" name="Google Shape;142;p5"/>
          <p:cNvSpPr txBox="1"/>
          <p:nvPr/>
        </p:nvSpPr>
        <p:spPr>
          <a:xfrm>
            <a:off x="9265232" y="4588475"/>
            <a:ext cx="2003576" cy="762645"/>
          </a:xfrm>
          <a:prstGeom prst="rect">
            <a:avLst/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lnSpc>
                <a:spcPct val="80000"/>
              </a:lnSpc>
              <a:buClr>
                <a:srgbClr val="000000"/>
              </a:buClr>
              <a:buSzPts val="1800"/>
            </a:pPr>
            <a:r>
              <a:rPr lang="en-US" b="1" kern="0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Recommendations</a:t>
            </a:r>
            <a:endParaRPr sz="14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lnSpc>
                <a:spcPct val="80000"/>
              </a:lnSpc>
              <a:buClr>
                <a:srgbClr val="000000"/>
              </a:buClr>
              <a:buSzPts val="1800"/>
            </a:pPr>
            <a:r>
              <a:rPr lang="en-US" b="1" ker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(LogicRules) and</a:t>
            </a:r>
            <a:r>
              <a:rPr lang="en-US" b="1" kern="0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 Evidence</a:t>
            </a:r>
            <a:endParaRPr sz="14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p5"/>
          <p:cNvSpPr txBox="1"/>
          <p:nvPr/>
        </p:nvSpPr>
        <p:spPr>
          <a:xfrm>
            <a:off x="4183225" y="6236324"/>
            <a:ext cx="4394719" cy="541046"/>
          </a:xfrm>
          <a:prstGeom prst="rect">
            <a:avLst/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lnSpc>
                <a:spcPct val="80000"/>
              </a:lnSpc>
              <a:buClr>
                <a:srgbClr val="000000"/>
              </a:buClr>
              <a:buSzPts val="1800"/>
            </a:pPr>
            <a:r>
              <a:rPr lang="en-US" b="1" kern="0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LogicRules, CarePlans, Questionnaires</a:t>
            </a:r>
            <a:endParaRPr sz="14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lnSpc>
                <a:spcPct val="80000"/>
              </a:lnSpc>
              <a:buClr>
                <a:srgbClr val="000000"/>
              </a:buClr>
              <a:buSzPts val="1800"/>
            </a:pPr>
            <a:r>
              <a:rPr lang="en-US" b="1" ker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Clinical Decision Support, Care Management</a:t>
            </a:r>
            <a:endParaRPr sz="14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" name="Google Shape;144;p5"/>
          <p:cNvSpPr txBox="1"/>
          <p:nvPr/>
        </p:nvSpPr>
        <p:spPr>
          <a:xfrm>
            <a:off x="830455" y="4096353"/>
            <a:ext cx="1876164" cy="984244"/>
          </a:xfrm>
          <a:prstGeom prst="rect">
            <a:avLst/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lnSpc>
                <a:spcPct val="80000"/>
              </a:lnSpc>
              <a:buClr>
                <a:srgbClr val="000000"/>
              </a:buClr>
              <a:buSzPts val="1800"/>
            </a:pPr>
            <a:r>
              <a:rPr lang="en-US" b="1" kern="0" dirty="0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Data-to-Evidence</a:t>
            </a:r>
            <a:endParaRPr sz="14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lnSpc>
                <a:spcPct val="80000"/>
              </a:lnSpc>
              <a:buClr>
                <a:srgbClr val="000000"/>
              </a:buClr>
              <a:buSzPts val="1800"/>
            </a:pPr>
            <a:r>
              <a:rPr lang="en-US" b="1" kern="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Quality measures</a:t>
            </a:r>
            <a:endParaRPr sz="14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lnSpc>
                <a:spcPct val="80000"/>
              </a:lnSpc>
              <a:buClr>
                <a:srgbClr val="000000"/>
              </a:buClr>
              <a:buSzPts val="1800"/>
            </a:pPr>
            <a:r>
              <a:rPr lang="en-US" b="1" kern="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Practice-specific observations</a:t>
            </a:r>
            <a:endParaRPr sz="14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" name="Google Shape;145;p5"/>
          <p:cNvSpPr txBox="1"/>
          <p:nvPr/>
        </p:nvSpPr>
        <p:spPr>
          <a:xfrm>
            <a:off x="8226003" y="251634"/>
            <a:ext cx="2370466" cy="319446"/>
          </a:xfrm>
          <a:prstGeom prst="rect">
            <a:avLst/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lnSpc>
                <a:spcPct val="80000"/>
              </a:lnSpc>
              <a:buClr>
                <a:srgbClr val="000000"/>
              </a:buClr>
              <a:buSzPts val="1800"/>
            </a:pPr>
            <a:r>
              <a:rPr lang="en-US" b="1" kern="0">
                <a:solidFill>
                  <a:srgbClr val="953734"/>
                </a:solidFill>
                <a:latin typeface="Calibri"/>
                <a:ea typeface="Calibri"/>
                <a:cs typeface="Calibri"/>
                <a:sym typeface="Calibri"/>
              </a:rPr>
              <a:t>What data is shared? </a:t>
            </a:r>
            <a:endParaRPr sz="14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6" name="Google Shape;146;p5"/>
          <p:cNvSpPr txBox="1"/>
          <p:nvPr/>
        </p:nvSpPr>
        <p:spPr>
          <a:xfrm>
            <a:off x="2706619" y="5218959"/>
            <a:ext cx="2456700" cy="76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80000"/>
              </a:lnSpc>
              <a:buClr>
                <a:srgbClr val="000000"/>
              </a:buClr>
              <a:buSzPts val="1800"/>
            </a:pPr>
            <a:r>
              <a:rPr lang="en-US" b="1" kern="0" dirty="0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Evaluate and</a:t>
            </a:r>
            <a:endParaRPr b="1" kern="0" dirty="0">
              <a:solidFill>
                <a:srgbClr val="00009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>
              <a:lnSpc>
                <a:spcPct val="80000"/>
              </a:lnSpc>
              <a:buClr>
                <a:srgbClr val="000000"/>
              </a:buClr>
              <a:buSzPts val="1800"/>
            </a:pPr>
            <a:r>
              <a:rPr lang="en-US" b="1" kern="0" dirty="0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improve practice</a:t>
            </a:r>
            <a:endParaRPr sz="14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lnSpc>
                <a:spcPct val="80000"/>
              </a:lnSpc>
              <a:buClr>
                <a:srgbClr val="000000"/>
              </a:buClr>
              <a:buSzPts val="1800"/>
            </a:pPr>
            <a:r>
              <a:rPr lang="en-US" b="1" kern="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Quality Improvement, </a:t>
            </a:r>
            <a:endParaRPr sz="14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lnSpc>
                <a:spcPct val="80000"/>
              </a:lnSpc>
              <a:buClr>
                <a:srgbClr val="000000"/>
              </a:buClr>
              <a:buSzPts val="1800"/>
            </a:pPr>
            <a:r>
              <a:rPr lang="en-US" b="1" kern="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Patient Registries</a:t>
            </a:r>
            <a:endParaRPr sz="14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6"/>
          <p:cNvSpPr txBox="1"/>
          <p:nvPr/>
        </p:nvSpPr>
        <p:spPr>
          <a:xfrm>
            <a:off x="7097297" y="1200071"/>
            <a:ext cx="2829455" cy="5410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lnSpc>
                <a:spcPct val="80000"/>
              </a:lnSpc>
              <a:buClr>
                <a:srgbClr val="000000"/>
              </a:buClr>
              <a:buSzPts val="1800"/>
            </a:pPr>
            <a:r>
              <a:rPr lang="en-US" b="1" kern="0" dirty="0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Produce guidance</a:t>
            </a:r>
            <a:endParaRPr sz="14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lnSpc>
                <a:spcPct val="80000"/>
              </a:lnSpc>
              <a:buClr>
                <a:srgbClr val="000000"/>
              </a:buClr>
              <a:buSzPts val="1800"/>
            </a:pPr>
            <a:r>
              <a:rPr lang="en-US" b="1" kern="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Guidelines, Decision Aids</a:t>
            </a:r>
            <a:endParaRPr sz="14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p6"/>
          <p:cNvSpPr txBox="1"/>
          <p:nvPr/>
        </p:nvSpPr>
        <p:spPr>
          <a:xfrm>
            <a:off x="8428920" y="2983620"/>
            <a:ext cx="2624188" cy="10771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lnSpc>
                <a:spcPct val="80000"/>
              </a:lnSpc>
              <a:buClr>
                <a:srgbClr val="000000"/>
              </a:buClr>
              <a:buSzPts val="1600"/>
            </a:pPr>
            <a:r>
              <a:rPr lang="en-US" sz="1600" b="1" kern="0" dirty="0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Disseminate guidance </a:t>
            </a:r>
            <a:endParaRPr sz="14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lnSpc>
                <a:spcPct val="80000"/>
              </a:lnSpc>
              <a:buClr>
                <a:srgbClr val="000000"/>
              </a:buClr>
              <a:buSzPts val="1600"/>
            </a:pPr>
            <a:r>
              <a:rPr lang="en-US" sz="1600" b="1" kern="0" dirty="0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to policy makers, clinicians and patients</a:t>
            </a:r>
            <a:endParaRPr sz="14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lnSpc>
                <a:spcPct val="80000"/>
              </a:lnSpc>
              <a:buClr>
                <a:srgbClr val="000000"/>
              </a:buClr>
              <a:buSzPts val="1600"/>
            </a:pPr>
            <a:r>
              <a:rPr lang="en-US" sz="1600" b="1" kern="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Reference Tools, Education Materials, Decision Aids</a:t>
            </a:r>
            <a:endParaRPr sz="14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" name="Google Shape;153;p6"/>
          <p:cNvSpPr txBox="1"/>
          <p:nvPr/>
        </p:nvSpPr>
        <p:spPr>
          <a:xfrm>
            <a:off x="7052889" y="5410618"/>
            <a:ext cx="2624189" cy="76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lnSpc>
                <a:spcPct val="80000"/>
              </a:lnSpc>
              <a:buClr>
                <a:srgbClr val="000000"/>
              </a:buClr>
              <a:buSzPts val="1800"/>
            </a:pPr>
            <a:r>
              <a:rPr lang="en-US" b="1" kern="0" dirty="0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Implement guidance and decision support</a:t>
            </a:r>
            <a:endParaRPr sz="14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lnSpc>
                <a:spcPct val="80000"/>
              </a:lnSpc>
              <a:buClr>
                <a:srgbClr val="000000"/>
              </a:buClr>
              <a:buSzPts val="1800"/>
            </a:pPr>
            <a:r>
              <a:rPr lang="en-US" b="1" kern="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Clinical Decision Support</a:t>
            </a:r>
            <a:endParaRPr sz="14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" name="Google Shape;154;p6"/>
          <p:cNvSpPr txBox="1"/>
          <p:nvPr/>
        </p:nvSpPr>
        <p:spPr>
          <a:xfrm>
            <a:off x="3656427" y="1200071"/>
            <a:ext cx="2829455" cy="5410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lnSpc>
                <a:spcPct val="80000"/>
              </a:lnSpc>
              <a:buClr>
                <a:srgbClr val="000000"/>
              </a:buClr>
              <a:buSzPts val="1800"/>
            </a:pPr>
            <a:r>
              <a:rPr lang="en-US" b="1" kern="0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Synthesize evidence</a:t>
            </a:r>
            <a:endParaRPr sz="14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lnSpc>
                <a:spcPct val="80000"/>
              </a:lnSpc>
              <a:buClr>
                <a:srgbClr val="000000"/>
              </a:buClr>
              <a:buSzPts val="1800"/>
            </a:pPr>
            <a:r>
              <a:rPr lang="en-US" b="1" ker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Systematic Reviews </a:t>
            </a:r>
            <a:endParaRPr sz="14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5" name="Google Shape;155;p6"/>
          <p:cNvSpPr txBox="1"/>
          <p:nvPr/>
        </p:nvSpPr>
        <p:spPr>
          <a:xfrm>
            <a:off x="1647092" y="3177663"/>
            <a:ext cx="2829455" cy="5410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lnSpc>
                <a:spcPct val="80000"/>
              </a:lnSpc>
              <a:buClr>
                <a:srgbClr val="000000"/>
              </a:buClr>
              <a:buSzPts val="1800"/>
            </a:pPr>
            <a:r>
              <a:rPr lang="en-US" b="1" kern="0" dirty="0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Produce evidence</a:t>
            </a:r>
            <a:endParaRPr sz="14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lnSpc>
                <a:spcPct val="80000"/>
              </a:lnSpc>
              <a:buClr>
                <a:srgbClr val="000000"/>
              </a:buClr>
              <a:buSzPts val="1800"/>
            </a:pPr>
            <a:r>
              <a:rPr lang="en-US" b="1" kern="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Research Studies </a:t>
            </a:r>
            <a:endParaRPr sz="14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6" name="Google Shape;156;p6"/>
          <p:cNvSpPr txBox="1"/>
          <p:nvPr/>
        </p:nvSpPr>
        <p:spPr>
          <a:xfrm>
            <a:off x="861685" y="1186653"/>
            <a:ext cx="1752769" cy="984244"/>
          </a:xfrm>
          <a:prstGeom prst="rect">
            <a:avLst/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lnSpc>
                <a:spcPct val="80000"/>
              </a:lnSpc>
              <a:buClr>
                <a:srgbClr val="000000"/>
              </a:buClr>
              <a:buSzPts val="1800"/>
            </a:pPr>
            <a:r>
              <a:rPr lang="en-US" b="1" kern="0" dirty="0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Evidence from research</a:t>
            </a:r>
            <a:endParaRPr sz="14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lnSpc>
                <a:spcPct val="80000"/>
              </a:lnSpc>
              <a:buClr>
                <a:srgbClr val="000000"/>
              </a:buClr>
              <a:buSzPts val="1800"/>
            </a:pPr>
            <a:r>
              <a:rPr lang="en-US" b="1" kern="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Evidence, EvidenceReport</a:t>
            </a:r>
            <a:endParaRPr b="1" kern="0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7" name="Google Shape;157;p6"/>
          <p:cNvSpPr txBox="1"/>
          <p:nvPr/>
        </p:nvSpPr>
        <p:spPr>
          <a:xfrm>
            <a:off x="4965670" y="96810"/>
            <a:ext cx="2666086" cy="762645"/>
          </a:xfrm>
          <a:prstGeom prst="rect">
            <a:avLst/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lnSpc>
                <a:spcPct val="80000"/>
              </a:lnSpc>
              <a:buClr>
                <a:srgbClr val="000000"/>
              </a:buClr>
              <a:buSzPts val="1800"/>
            </a:pPr>
            <a:r>
              <a:rPr lang="en-US" b="1" kern="0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Evidence from systematic reviews</a:t>
            </a:r>
            <a:endParaRPr sz="14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lnSpc>
                <a:spcPct val="80000"/>
              </a:lnSpc>
              <a:buClr>
                <a:srgbClr val="000000"/>
              </a:buClr>
              <a:buSzPts val="1800"/>
            </a:pPr>
            <a:r>
              <a:rPr lang="en-US" b="1" ker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Evidence, EvidenceReport</a:t>
            </a:r>
            <a:endParaRPr b="1" kern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8" name="Google Shape;158;p6"/>
          <p:cNvSpPr txBox="1"/>
          <p:nvPr/>
        </p:nvSpPr>
        <p:spPr>
          <a:xfrm>
            <a:off x="9741014" y="1591360"/>
            <a:ext cx="2038193" cy="1205843"/>
          </a:xfrm>
          <a:prstGeom prst="rect">
            <a:avLst/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lnSpc>
                <a:spcPct val="80000"/>
              </a:lnSpc>
              <a:buClr>
                <a:srgbClr val="000000"/>
              </a:buClr>
              <a:buSzPts val="1800"/>
            </a:pPr>
            <a:r>
              <a:rPr lang="en-US" b="1" kern="0" dirty="0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Recommendations</a:t>
            </a:r>
            <a:endParaRPr b="1" kern="0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>
              <a:lnSpc>
                <a:spcPct val="80000"/>
              </a:lnSpc>
              <a:buClr>
                <a:srgbClr val="000000"/>
              </a:buClr>
              <a:buSzPts val="1800"/>
            </a:pPr>
            <a:r>
              <a:rPr lang="en-US" b="1" kern="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and</a:t>
            </a:r>
            <a:r>
              <a:rPr lang="en-US" b="1" kern="0" dirty="0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 Evidence</a:t>
            </a:r>
            <a:endParaRPr sz="14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lnSpc>
                <a:spcPct val="80000"/>
              </a:lnSpc>
              <a:buClr>
                <a:srgbClr val="000000"/>
              </a:buClr>
              <a:buSzPts val="1800"/>
            </a:pPr>
            <a:r>
              <a:rPr lang="en-US" b="1" kern="0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PlanDefinition</a:t>
            </a:r>
            <a:r>
              <a:rPr lang="en-US" b="1" kern="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, Evidence, EvidenceReport</a:t>
            </a:r>
            <a:endParaRPr b="1" kern="0" dirty="0">
              <a:solidFill>
                <a:srgbClr val="00009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9" name="Google Shape;159;p6"/>
          <p:cNvSpPr txBox="1"/>
          <p:nvPr/>
        </p:nvSpPr>
        <p:spPr>
          <a:xfrm>
            <a:off x="9653325" y="4322632"/>
            <a:ext cx="2125882" cy="1205843"/>
          </a:xfrm>
          <a:prstGeom prst="rect">
            <a:avLst/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lnSpc>
                <a:spcPct val="80000"/>
              </a:lnSpc>
              <a:buClr>
                <a:srgbClr val="000000"/>
              </a:buClr>
              <a:buSzPts val="1800"/>
            </a:pPr>
            <a:r>
              <a:rPr lang="en-US" b="1" kern="0" dirty="0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Recommendations</a:t>
            </a:r>
            <a:endParaRPr b="1" kern="0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>
              <a:lnSpc>
                <a:spcPct val="80000"/>
              </a:lnSpc>
              <a:buClr>
                <a:srgbClr val="000000"/>
              </a:buClr>
              <a:buSzPts val="1800"/>
            </a:pPr>
            <a:r>
              <a:rPr lang="en-US" b="1" kern="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and</a:t>
            </a:r>
            <a:r>
              <a:rPr lang="en-US" b="1" kern="0" dirty="0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 Evidence</a:t>
            </a:r>
            <a:endParaRPr sz="14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lnSpc>
                <a:spcPct val="80000"/>
              </a:lnSpc>
              <a:buClr>
                <a:srgbClr val="000000"/>
              </a:buClr>
              <a:buSzPts val="1800"/>
            </a:pPr>
            <a:r>
              <a:rPr lang="en-US" b="1" kern="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CQL, </a:t>
            </a:r>
            <a:r>
              <a:rPr lang="en-US" b="1" kern="0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PlanDefinition</a:t>
            </a:r>
            <a:r>
              <a:rPr lang="en-US" b="1" kern="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b="1" kern="0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ActivityDefinition</a:t>
            </a:r>
            <a:r>
              <a:rPr lang="en-US" b="1" kern="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, EvidenceReport</a:t>
            </a:r>
            <a:endParaRPr b="1" kern="0" dirty="0">
              <a:solidFill>
                <a:srgbClr val="00009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0" name="Google Shape;160;p6"/>
          <p:cNvSpPr txBox="1"/>
          <p:nvPr/>
        </p:nvSpPr>
        <p:spPr>
          <a:xfrm>
            <a:off x="4028096" y="6095356"/>
            <a:ext cx="4197908" cy="762645"/>
          </a:xfrm>
          <a:prstGeom prst="rect">
            <a:avLst/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lnSpc>
                <a:spcPct val="80000"/>
              </a:lnSpc>
              <a:buClr>
                <a:srgbClr val="000000"/>
              </a:buClr>
              <a:buSzPts val="1800"/>
            </a:pPr>
            <a:r>
              <a:rPr lang="en-US" b="1" kern="0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LogicRules, CarePlans, Questionnaires</a:t>
            </a:r>
            <a:endParaRPr sz="14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lnSpc>
                <a:spcPct val="80000"/>
              </a:lnSpc>
              <a:buClr>
                <a:srgbClr val="000000"/>
              </a:buClr>
              <a:buSzPts val="1800"/>
            </a:pPr>
            <a:r>
              <a:rPr lang="en-US" b="1" ker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PlanDefinition, ActivityDefinition, FHIRPath, CQL, Questionnaire</a:t>
            </a:r>
            <a:endParaRPr sz="14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1" name="Google Shape;161;p6"/>
          <p:cNvSpPr txBox="1"/>
          <p:nvPr/>
        </p:nvSpPr>
        <p:spPr>
          <a:xfrm>
            <a:off x="85570" y="4014573"/>
            <a:ext cx="2829455" cy="978689"/>
          </a:xfrm>
          <a:prstGeom prst="rect">
            <a:avLst/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lnSpc>
                <a:spcPct val="80000"/>
              </a:lnSpc>
              <a:buClr>
                <a:srgbClr val="000000"/>
              </a:buClr>
              <a:buSzPts val="1800"/>
            </a:pPr>
            <a:r>
              <a:rPr lang="en-US" b="1" kern="0" dirty="0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Data-to-Evidence</a:t>
            </a:r>
            <a:endParaRPr sz="14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lnSpc>
                <a:spcPct val="80000"/>
              </a:lnSpc>
              <a:buClr>
                <a:srgbClr val="000000"/>
              </a:buClr>
              <a:buSzPts val="1800"/>
            </a:pPr>
            <a:r>
              <a:rPr lang="en-US" b="1" kern="0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Measure,MeasureReport</a:t>
            </a:r>
            <a:r>
              <a:rPr lang="en-US" b="1" kern="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b="1" kern="0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QuestionnaireResponse</a:t>
            </a:r>
            <a:r>
              <a:rPr lang="en-US" b="1" kern="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,</a:t>
            </a:r>
          </a:p>
          <a:p>
            <a:pPr>
              <a:lnSpc>
                <a:spcPct val="80000"/>
              </a:lnSpc>
              <a:buClr>
                <a:srgbClr val="000000"/>
              </a:buClr>
              <a:buSzPts val="1800"/>
            </a:pPr>
            <a:r>
              <a:rPr lang="en-US" b="1" kern="0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Observation,ResearchStudy</a:t>
            </a:r>
            <a:endParaRPr b="1" kern="0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2" name="Google Shape;162;p6"/>
          <p:cNvSpPr txBox="1"/>
          <p:nvPr/>
        </p:nvSpPr>
        <p:spPr>
          <a:xfrm>
            <a:off x="8226003" y="251634"/>
            <a:ext cx="2370466" cy="319446"/>
          </a:xfrm>
          <a:prstGeom prst="rect">
            <a:avLst/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lnSpc>
                <a:spcPct val="80000"/>
              </a:lnSpc>
              <a:buClr>
                <a:srgbClr val="000000"/>
              </a:buClr>
              <a:buSzPts val="1800"/>
            </a:pPr>
            <a:r>
              <a:rPr lang="en-US" b="1" kern="0">
                <a:solidFill>
                  <a:srgbClr val="953734"/>
                </a:solidFill>
                <a:latin typeface="Calibri"/>
                <a:ea typeface="Calibri"/>
                <a:cs typeface="Calibri"/>
                <a:sym typeface="Calibri"/>
              </a:rPr>
              <a:t>What FHIR standards? </a:t>
            </a:r>
            <a:endParaRPr b="1" kern="0">
              <a:solidFill>
                <a:srgbClr val="95373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3" name="Google Shape;163;p6"/>
          <p:cNvSpPr txBox="1"/>
          <p:nvPr/>
        </p:nvSpPr>
        <p:spPr>
          <a:xfrm>
            <a:off x="2614454" y="5155256"/>
            <a:ext cx="2456700" cy="76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80000"/>
              </a:lnSpc>
              <a:buClr>
                <a:srgbClr val="000000"/>
              </a:buClr>
              <a:buSzPts val="1800"/>
            </a:pPr>
            <a:r>
              <a:rPr lang="en-US" b="1" kern="0" dirty="0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Evaluate and</a:t>
            </a:r>
            <a:endParaRPr b="1" kern="0" dirty="0">
              <a:solidFill>
                <a:srgbClr val="00009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>
              <a:lnSpc>
                <a:spcPct val="80000"/>
              </a:lnSpc>
              <a:buClr>
                <a:srgbClr val="000000"/>
              </a:buClr>
              <a:buSzPts val="1800"/>
            </a:pPr>
            <a:r>
              <a:rPr lang="en-US" b="1" kern="0" dirty="0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improve practice</a:t>
            </a:r>
            <a:endParaRPr sz="14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lnSpc>
                <a:spcPct val="80000"/>
              </a:lnSpc>
              <a:buClr>
                <a:srgbClr val="000000"/>
              </a:buClr>
              <a:buSzPts val="1800"/>
            </a:pPr>
            <a:r>
              <a:rPr lang="en-US" b="1" kern="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Quality Improvement, </a:t>
            </a:r>
            <a:endParaRPr sz="14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lnSpc>
                <a:spcPct val="80000"/>
              </a:lnSpc>
              <a:buClr>
                <a:srgbClr val="000000"/>
              </a:buClr>
              <a:buSzPts val="1800"/>
            </a:pPr>
            <a:r>
              <a:rPr lang="en-US" b="1" kern="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Patient Registries</a:t>
            </a:r>
            <a:endParaRPr sz="14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3E52442-DE58-449A-B819-EA659985A116}"/>
              </a:ext>
            </a:extLst>
          </p:cNvPr>
          <p:cNvSpPr txBox="1"/>
          <p:nvPr/>
        </p:nvSpPr>
        <p:spPr>
          <a:xfrm>
            <a:off x="4817660" y="2565779"/>
            <a:ext cx="31662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highlight>
                  <a:srgbClr val="00FFFF"/>
                </a:highlight>
              </a:rPr>
              <a:t>FAIR data makes it easier to get input at each step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7"/>
          <p:cNvSpPr txBox="1"/>
          <p:nvPr/>
        </p:nvSpPr>
        <p:spPr>
          <a:xfrm>
            <a:off x="6976603" y="1235995"/>
            <a:ext cx="2829455" cy="486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lnSpc>
                <a:spcPct val="80000"/>
              </a:lnSpc>
              <a:buClr>
                <a:srgbClr val="000000"/>
              </a:buClr>
              <a:buSzPts val="1800"/>
            </a:pPr>
            <a:r>
              <a:rPr lang="en-US" b="1" kern="0" dirty="0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Produce guidance</a:t>
            </a:r>
            <a:endParaRPr sz="14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lnSpc>
                <a:spcPct val="80000"/>
              </a:lnSpc>
              <a:buClr>
                <a:srgbClr val="000000"/>
              </a:buClr>
              <a:buSzPts val="1400"/>
            </a:pPr>
            <a:r>
              <a:rPr lang="en-US" sz="1400" b="1" kern="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Guidelines, Decision Aids</a:t>
            </a:r>
            <a:endParaRPr sz="14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9" name="Google Shape;169;p7"/>
          <p:cNvSpPr txBox="1"/>
          <p:nvPr/>
        </p:nvSpPr>
        <p:spPr>
          <a:xfrm>
            <a:off x="8503964" y="2906388"/>
            <a:ext cx="3048847" cy="10279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lnSpc>
                <a:spcPct val="80000"/>
              </a:lnSpc>
              <a:buClr>
                <a:srgbClr val="000000"/>
              </a:buClr>
              <a:buSzPts val="1600"/>
            </a:pPr>
            <a:r>
              <a:rPr lang="en-US" sz="1600" b="1" kern="0" dirty="0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Disseminate guidance </a:t>
            </a:r>
            <a:endParaRPr sz="14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lnSpc>
                <a:spcPct val="80000"/>
              </a:lnSpc>
              <a:buClr>
                <a:srgbClr val="000000"/>
              </a:buClr>
              <a:buSzPts val="1600"/>
            </a:pPr>
            <a:r>
              <a:rPr lang="en-US" sz="1600" b="1" kern="0" dirty="0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to policy makers, clinicians and patients</a:t>
            </a:r>
            <a:endParaRPr sz="14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lnSpc>
                <a:spcPct val="80000"/>
              </a:lnSpc>
              <a:buClr>
                <a:srgbClr val="000000"/>
              </a:buClr>
              <a:buSzPts val="1400"/>
            </a:pPr>
            <a:r>
              <a:rPr lang="en-US" sz="1400" b="1" kern="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Reference Tools, Education Materials, Decision Aids</a:t>
            </a:r>
            <a:endParaRPr sz="14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" name="Google Shape;170;p7"/>
          <p:cNvSpPr txBox="1"/>
          <p:nvPr/>
        </p:nvSpPr>
        <p:spPr>
          <a:xfrm>
            <a:off x="7191869" y="5346245"/>
            <a:ext cx="2624189" cy="7078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lnSpc>
                <a:spcPct val="80000"/>
              </a:lnSpc>
              <a:buClr>
                <a:srgbClr val="000000"/>
              </a:buClr>
              <a:buSzPts val="1800"/>
            </a:pPr>
            <a:r>
              <a:rPr lang="en-US" b="1" kern="0" dirty="0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Implement guidance and decision support</a:t>
            </a:r>
            <a:endParaRPr sz="14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lnSpc>
                <a:spcPct val="80000"/>
              </a:lnSpc>
              <a:buClr>
                <a:srgbClr val="000000"/>
              </a:buClr>
              <a:buSzPts val="1400"/>
            </a:pPr>
            <a:r>
              <a:rPr lang="en-US" sz="1400" b="1" kern="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Clinical Decision Support</a:t>
            </a:r>
            <a:endParaRPr sz="14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1" name="Google Shape;171;p7"/>
          <p:cNvSpPr txBox="1"/>
          <p:nvPr/>
        </p:nvSpPr>
        <p:spPr>
          <a:xfrm>
            <a:off x="3509999" y="1106965"/>
            <a:ext cx="2829455" cy="486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lnSpc>
                <a:spcPct val="80000"/>
              </a:lnSpc>
              <a:buClr>
                <a:srgbClr val="000000"/>
              </a:buClr>
              <a:buSzPts val="1800"/>
            </a:pPr>
            <a:r>
              <a:rPr lang="en-US" b="1" kern="0" dirty="0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Synthesize evidence</a:t>
            </a:r>
            <a:endParaRPr sz="14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lnSpc>
                <a:spcPct val="80000"/>
              </a:lnSpc>
              <a:buClr>
                <a:srgbClr val="000000"/>
              </a:buClr>
              <a:buSzPts val="1400"/>
            </a:pPr>
            <a:r>
              <a:rPr lang="en-US" sz="1400" b="1" kern="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Systematic Reviews </a:t>
            </a:r>
            <a:endParaRPr sz="14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" name="Google Shape;172;p7"/>
          <p:cNvSpPr txBox="1"/>
          <p:nvPr/>
        </p:nvSpPr>
        <p:spPr>
          <a:xfrm>
            <a:off x="1837453" y="3159998"/>
            <a:ext cx="2829455" cy="5410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lnSpc>
                <a:spcPct val="80000"/>
              </a:lnSpc>
              <a:buClr>
                <a:srgbClr val="000000"/>
              </a:buClr>
              <a:buSzPts val="1800"/>
            </a:pPr>
            <a:r>
              <a:rPr lang="en-US" b="1" kern="0" dirty="0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Produce evidence</a:t>
            </a:r>
            <a:endParaRPr sz="14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lnSpc>
                <a:spcPct val="80000"/>
              </a:lnSpc>
              <a:buClr>
                <a:srgbClr val="000000"/>
              </a:buClr>
              <a:buSzPts val="1800"/>
            </a:pPr>
            <a:r>
              <a:rPr lang="en-US" b="1" kern="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Research Studies </a:t>
            </a:r>
            <a:endParaRPr sz="14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3" name="Google Shape;173;p7"/>
          <p:cNvSpPr txBox="1"/>
          <p:nvPr/>
        </p:nvSpPr>
        <p:spPr>
          <a:xfrm>
            <a:off x="988382" y="1160041"/>
            <a:ext cx="1898458" cy="880201"/>
          </a:xfrm>
          <a:prstGeom prst="rect">
            <a:avLst/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lnSpc>
                <a:spcPct val="80000"/>
              </a:lnSpc>
              <a:buClr>
                <a:srgbClr val="000000"/>
              </a:buClr>
              <a:buSzPts val="1800"/>
            </a:pPr>
            <a:r>
              <a:rPr lang="en-US" b="1" kern="0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Evidence from research</a:t>
            </a:r>
            <a:endParaRPr sz="14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lnSpc>
                <a:spcPct val="80000"/>
              </a:lnSpc>
              <a:buClr>
                <a:srgbClr val="000000"/>
              </a:buClr>
              <a:buSzPts val="1400"/>
            </a:pPr>
            <a:r>
              <a:rPr lang="en-US" sz="1400" b="1" ker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Group, EvidenceVariable</a:t>
            </a:r>
            <a:endParaRPr sz="14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" name="Google Shape;174;p7"/>
          <p:cNvSpPr txBox="1"/>
          <p:nvPr/>
        </p:nvSpPr>
        <p:spPr>
          <a:xfrm>
            <a:off x="4924727" y="57840"/>
            <a:ext cx="2666086" cy="707846"/>
          </a:xfrm>
          <a:prstGeom prst="rect">
            <a:avLst/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lnSpc>
                <a:spcPct val="80000"/>
              </a:lnSpc>
              <a:buClr>
                <a:srgbClr val="000000"/>
              </a:buClr>
              <a:buSzPts val="1800"/>
            </a:pPr>
            <a:r>
              <a:rPr lang="en-US" b="1" kern="0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Evidence from systematic reviews</a:t>
            </a:r>
            <a:endParaRPr sz="14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lnSpc>
                <a:spcPct val="80000"/>
              </a:lnSpc>
              <a:buClr>
                <a:srgbClr val="000000"/>
              </a:buClr>
              <a:buSzPts val="1400"/>
            </a:pPr>
            <a:r>
              <a:rPr lang="en-US" sz="1400" b="1" ker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Group, EvidenceVariable</a:t>
            </a:r>
            <a:endParaRPr sz="14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" name="Google Shape;175;p7"/>
          <p:cNvSpPr txBox="1"/>
          <p:nvPr/>
        </p:nvSpPr>
        <p:spPr>
          <a:xfrm>
            <a:off x="9514619" y="1686319"/>
            <a:ext cx="2038193" cy="707846"/>
          </a:xfrm>
          <a:prstGeom prst="rect">
            <a:avLst/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lnSpc>
                <a:spcPct val="80000"/>
              </a:lnSpc>
              <a:buClr>
                <a:srgbClr val="000000"/>
              </a:buClr>
              <a:buSzPts val="1800"/>
            </a:pPr>
            <a:r>
              <a:rPr lang="en-US" b="1" kern="0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Recommendations</a:t>
            </a:r>
            <a:endParaRPr b="1" kern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>
              <a:lnSpc>
                <a:spcPct val="80000"/>
              </a:lnSpc>
              <a:buClr>
                <a:srgbClr val="000000"/>
              </a:buClr>
              <a:buSzPts val="1800"/>
            </a:pPr>
            <a:r>
              <a:rPr lang="en-US" b="1" ker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and</a:t>
            </a:r>
            <a:r>
              <a:rPr lang="en-US" b="1" kern="0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 Evidence</a:t>
            </a:r>
            <a:endParaRPr sz="14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lnSpc>
                <a:spcPct val="80000"/>
              </a:lnSpc>
              <a:buClr>
                <a:srgbClr val="000000"/>
              </a:buClr>
              <a:buSzPts val="1400"/>
            </a:pPr>
            <a:r>
              <a:rPr lang="en-US" sz="1400" b="1" ker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Group, EvidenceVariable</a:t>
            </a:r>
            <a:endParaRPr sz="14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6" name="Google Shape;176;p7"/>
          <p:cNvSpPr txBox="1"/>
          <p:nvPr/>
        </p:nvSpPr>
        <p:spPr>
          <a:xfrm>
            <a:off x="9776406" y="4402692"/>
            <a:ext cx="2246576" cy="880201"/>
          </a:xfrm>
          <a:prstGeom prst="rect">
            <a:avLst/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lnSpc>
                <a:spcPct val="80000"/>
              </a:lnSpc>
              <a:buClr>
                <a:srgbClr val="000000"/>
              </a:buClr>
              <a:buSzPts val="1800"/>
            </a:pPr>
            <a:r>
              <a:rPr lang="en-US" b="1" kern="0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Recommendations</a:t>
            </a:r>
            <a:endParaRPr b="1" kern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>
              <a:lnSpc>
                <a:spcPct val="80000"/>
              </a:lnSpc>
              <a:buClr>
                <a:srgbClr val="000000"/>
              </a:buClr>
              <a:buSzPts val="1800"/>
            </a:pPr>
            <a:r>
              <a:rPr lang="en-US" b="1" ker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and</a:t>
            </a:r>
            <a:r>
              <a:rPr lang="en-US" b="1" kern="0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 Evidence</a:t>
            </a:r>
            <a:endParaRPr sz="14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lnSpc>
                <a:spcPct val="80000"/>
              </a:lnSpc>
              <a:buClr>
                <a:srgbClr val="000000"/>
              </a:buClr>
              <a:buSzPts val="1400"/>
            </a:pPr>
            <a:r>
              <a:rPr lang="en-US" sz="1400" b="1" ker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CQL, Group, EvidenceVariable</a:t>
            </a:r>
            <a:endParaRPr sz="1400" b="1" kern="0">
              <a:solidFill>
                <a:srgbClr val="00009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7" name="Google Shape;177;p7"/>
          <p:cNvSpPr txBox="1"/>
          <p:nvPr/>
        </p:nvSpPr>
        <p:spPr>
          <a:xfrm>
            <a:off x="4028096" y="6095356"/>
            <a:ext cx="4197900" cy="486247"/>
          </a:xfrm>
          <a:prstGeom prst="rect">
            <a:avLst/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lnSpc>
                <a:spcPct val="80000"/>
              </a:lnSpc>
              <a:buClr>
                <a:srgbClr val="000000"/>
              </a:buClr>
              <a:buSzPts val="1800"/>
            </a:pPr>
            <a:r>
              <a:rPr lang="en-US" b="1" kern="0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LogicRules, CarePlans, Questionnaires</a:t>
            </a:r>
            <a:endParaRPr sz="14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lnSpc>
                <a:spcPct val="80000"/>
              </a:lnSpc>
              <a:buClr>
                <a:srgbClr val="000000"/>
              </a:buClr>
              <a:buSzPts val="1400"/>
            </a:pPr>
            <a:r>
              <a:rPr lang="en-US" sz="1400" b="1" ker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Group, EvidenceVariable, FHIRPath, CQL</a:t>
            </a:r>
            <a:endParaRPr sz="14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8" name="Google Shape;178;p7"/>
          <p:cNvSpPr txBox="1"/>
          <p:nvPr/>
        </p:nvSpPr>
        <p:spPr>
          <a:xfrm>
            <a:off x="350940" y="4331512"/>
            <a:ext cx="2535900" cy="486247"/>
          </a:xfrm>
          <a:prstGeom prst="rect">
            <a:avLst/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lnSpc>
                <a:spcPct val="80000"/>
              </a:lnSpc>
              <a:buClr>
                <a:srgbClr val="000000"/>
              </a:buClr>
              <a:buSzPts val="1800"/>
            </a:pPr>
            <a:r>
              <a:rPr lang="en-US" b="1" kern="0" dirty="0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Data-to-Evidence</a:t>
            </a:r>
            <a:endParaRPr sz="14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lnSpc>
                <a:spcPct val="80000"/>
              </a:lnSpc>
              <a:buClr>
                <a:srgbClr val="000000"/>
              </a:buClr>
              <a:buSzPts val="1400"/>
            </a:pPr>
            <a:r>
              <a:rPr lang="en-US" sz="1400" b="1" kern="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Group, EvidenceVariable</a:t>
            </a:r>
            <a:endParaRPr sz="14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9" name="Google Shape;179;p7"/>
          <p:cNvSpPr txBox="1"/>
          <p:nvPr/>
        </p:nvSpPr>
        <p:spPr>
          <a:xfrm>
            <a:off x="8226003" y="251635"/>
            <a:ext cx="2370466" cy="762645"/>
          </a:xfrm>
          <a:prstGeom prst="rect">
            <a:avLst/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lnSpc>
                <a:spcPct val="80000"/>
              </a:lnSpc>
              <a:buClr>
                <a:srgbClr val="000000"/>
              </a:buClr>
              <a:buSzPts val="1800"/>
            </a:pPr>
            <a:r>
              <a:rPr lang="en-US" b="1" kern="0">
                <a:solidFill>
                  <a:srgbClr val="953734"/>
                </a:solidFill>
                <a:latin typeface="Calibri"/>
                <a:ea typeface="Calibri"/>
                <a:cs typeface="Calibri"/>
                <a:sym typeface="Calibri"/>
              </a:rPr>
              <a:t>What FHIR standards to define populations and exposures? </a:t>
            </a:r>
            <a:endParaRPr b="1" kern="0">
              <a:solidFill>
                <a:srgbClr val="95373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0" name="Google Shape;180;p7"/>
          <p:cNvSpPr txBox="1"/>
          <p:nvPr/>
        </p:nvSpPr>
        <p:spPr>
          <a:xfrm>
            <a:off x="3056375" y="5147175"/>
            <a:ext cx="2456700" cy="76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80000"/>
              </a:lnSpc>
              <a:buClr>
                <a:srgbClr val="000000"/>
              </a:buClr>
              <a:buSzPts val="1800"/>
            </a:pPr>
            <a:r>
              <a:rPr lang="en-US" b="1" kern="0" dirty="0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Evaluate and</a:t>
            </a:r>
            <a:endParaRPr b="1" kern="0" dirty="0">
              <a:solidFill>
                <a:srgbClr val="00009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>
              <a:lnSpc>
                <a:spcPct val="80000"/>
              </a:lnSpc>
              <a:buClr>
                <a:srgbClr val="000000"/>
              </a:buClr>
              <a:buSzPts val="1800"/>
            </a:pPr>
            <a:r>
              <a:rPr lang="en-US" b="1" kern="0" dirty="0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improve practice</a:t>
            </a:r>
            <a:endParaRPr sz="14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lnSpc>
                <a:spcPct val="80000"/>
              </a:lnSpc>
              <a:buClr>
                <a:srgbClr val="000000"/>
              </a:buClr>
              <a:buSzPts val="1400"/>
            </a:pPr>
            <a:r>
              <a:rPr lang="en-US" sz="1400" b="1" kern="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Quality Improvement, </a:t>
            </a:r>
            <a:endParaRPr sz="14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lnSpc>
                <a:spcPct val="80000"/>
              </a:lnSpc>
              <a:buClr>
                <a:srgbClr val="000000"/>
              </a:buClr>
              <a:buSzPts val="1400"/>
            </a:pPr>
            <a:r>
              <a:rPr lang="en-US" sz="1400" b="1" kern="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Patient Registries</a:t>
            </a:r>
            <a:endParaRPr sz="140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57B995E-31B2-4488-9F04-8600E47BD817}"/>
              </a:ext>
            </a:extLst>
          </p:cNvPr>
          <p:cNvSpPr txBox="1"/>
          <p:nvPr/>
        </p:nvSpPr>
        <p:spPr>
          <a:xfrm>
            <a:off x="4817660" y="2565779"/>
            <a:ext cx="31662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highlight>
                  <a:srgbClr val="00FFFF"/>
                </a:highlight>
              </a:rPr>
              <a:t>FAIR data makes it easier to share the focus at each step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898F8B-6D9F-400B-9564-729509F1A20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Let’s pick an important shared focus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651EFA3-2EB5-45F0-A80E-57E97DC1AEB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91821" y="3886200"/>
            <a:ext cx="9840036" cy="1752600"/>
          </a:xfrm>
        </p:spPr>
        <p:txBody>
          <a:bodyPr/>
          <a:lstStyle/>
          <a:p>
            <a:r>
              <a:rPr lang="en-US" dirty="0"/>
              <a:t>Population (Group) = symptomatic COVID-19</a:t>
            </a:r>
          </a:p>
          <a:p>
            <a:r>
              <a:rPr lang="en-US" dirty="0"/>
              <a:t>Exposure (EvidenceVariable) = corticosteroid therapy</a:t>
            </a:r>
          </a:p>
        </p:txBody>
      </p:sp>
    </p:spTree>
    <p:extLst>
      <p:ext uri="{BB962C8B-B14F-4D97-AF65-F5344CB8AC3E}">
        <p14:creationId xmlns:p14="http://schemas.microsoft.com/office/powerpoint/2010/main" val="30786320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A5C91E-9DA4-4545-8D5F-5221BEC5BE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4400" y="615524"/>
            <a:ext cx="10363200" cy="1470025"/>
          </a:xfrm>
        </p:spPr>
        <p:txBody>
          <a:bodyPr>
            <a:normAutofit/>
          </a:bodyPr>
          <a:lstStyle/>
          <a:p>
            <a:r>
              <a:rPr lang="en-US" dirty="0"/>
              <a:t>Goals of </a:t>
            </a:r>
            <a:r>
              <a:rPr lang="en-US" b="1" i="0" u="sng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Steroids for COVID-19 </a:t>
            </a:r>
            <a:br>
              <a:rPr lang="en-US" b="1" i="0" u="sng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r>
              <a:rPr lang="en-US" b="1" i="0" u="sng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Systematic Meta-Review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5B01288-8758-41FE-BB74-F4AF878423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64777" y="2552131"/>
            <a:ext cx="9416954" cy="3086669"/>
          </a:xfrm>
        </p:spPr>
        <p:txBody>
          <a:bodyPr/>
          <a:lstStyle/>
          <a:p>
            <a:pPr marL="539750" indent="-514350" algn="l">
              <a:buAutoNum type="arabicPeriod"/>
            </a:pPr>
            <a:r>
              <a:rPr lang="en-US" dirty="0"/>
              <a:t>Determine consistency of findings and judgments across SRs of steroid Tx for COVID-19</a:t>
            </a:r>
          </a:p>
          <a:p>
            <a:pPr marL="539750" indent="-514350" algn="l">
              <a:buAutoNum type="arabicPeriod"/>
            </a:pPr>
            <a:r>
              <a:rPr lang="en-US" dirty="0"/>
              <a:t>Determine the most current accurate findings</a:t>
            </a:r>
          </a:p>
          <a:p>
            <a:pPr marL="539750" indent="-514350" algn="l">
              <a:buAutoNum type="arabicPeriod"/>
            </a:pPr>
            <a:r>
              <a:rPr lang="en-US" dirty="0"/>
              <a:t>Document the findings in computable resources for efficient updating and dissemination</a:t>
            </a:r>
          </a:p>
        </p:txBody>
      </p:sp>
    </p:spTree>
    <p:extLst>
      <p:ext uri="{BB962C8B-B14F-4D97-AF65-F5344CB8AC3E}">
        <p14:creationId xmlns:p14="http://schemas.microsoft.com/office/powerpoint/2010/main" val="2820235530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VTI">
  <a:themeElements>
    <a:clrScheme name="AnalogousFromDarkSeedLeftStep">
      <a:dk1>
        <a:srgbClr val="000000"/>
      </a:dk1>
      <a:lt1>
        <a:srgbClr val="FFFFFF"/>
      </a:lt1>
      <a:dk2>
        <a:srgbClr val="243A41"/>
      </a:dk2>
      <a:lt2>
        <a:srgbClr val="E8E3E2"/>
      </a:lt2>
      <a:accent1>
        <a:srgbClr val="23ADDC"/>
      </a:accent1>
      <a:accent2>
        <a:srgbClr val="14B59A"/>
      </a:accent2>
      <a:accent3>
        <a:srgbClr val="21B75F"/>
      </a:accent3>
      <a:accent4>
        <a:srgbClr val="14BB14"/>
      </a:accent4>
      <a:accent5>
        <a:srgbClr val="5FB620"/>
      </a:accent5>
      <a:accent6>
        <a:srgbClr val="92AC13"/>
      </a:accent6>
      <a:hlink>
        <a:srgbClr val="489030"/>
      </a:hlink>
      <a:folHlink>
        <a:srgbClr val="7F7F7F"/>
      </a:folHlink>
    </a:clrScheme>
    <a:fontScheme name="Retrospect">
      <a:majorFont>
        <a:latin typeface="Tw Cen M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VTI" id="{ABE3C30C-0FC0-4450-828E-52DE70F1BCCB}" vid="{A6E2497D-935A-4CFD-B9FD-6DCB15FA68B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717</Words>
  <Application>Microsoft Office PowerPoint</Application>
  <PresentationFormat>Widescreen</PresentationFormat>
  <Paragraphs>175</Paragraphs>
  <Slides>13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Tw Cen MT</vt:lpstr>
      <vt:lpstr>Verdana</vt:lpstr>
      <vt:lpstr>RetrospectVTI</vt:lpstr>
      <vt:lpstr>Office Theme</vt:lpstr>
      <vt:lpstr>Making Science Computable</vt:lpstr>
      <vt:lpstr>Computable expression of evidence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Let’s pick an important shared focus</vt:lpstr>
      <vt:lpstr>Goals of Steroids for COVID-19  Systematic Meta-Review</vt:lpstr>
      <vt:lpstr>Scope of Steroids for COVID-19  Systematic Meta-Review</vt:lpstr>
      <vt:lpstr>Search Sources for Steroids for COVID-19  Systematic Meta-Review</vt:lpstr>
      <vt:lpstr>Data Capture for Steroids for COVID-19  Systematic Meta-Review</vt:lpstr>
      <vt:lpstr>Ways to Get Involved/Get Benefit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Making Science Computable</dc:title>
  <dc:creator>Brian Alper</dc:creator>
  <cp:lastModifiedBy>Brian Alper</cp:lastModifiedBy>
  <cp:revision>7</cp:revision>
  <dcterms:created xsi:type="dcterms:W3CDTF">2020-10-23T10:42:22Z</dcterms:created>
  <dcterms:modified xsi:type="dcterms:W3CDTF">2020-10-23T11:49:48Z</dcterms:modified>
</cp:coreProperties>
</file>