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3" roundtripDataSignature="AMtx7mip4r9TicTx+dDgX1uiYSyKMFgN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" name="Google Shape;13;p9" descr="evidence-ecosystem-bg3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72000" y="729000"/>
            <a:ext cx="5400000" cy="54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0256" y="2133679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9"/>
          <p:cNvSpPr txBox="1"/>
          <p:nvPr/>
        </p:nvSpPr>
        <p:spPr>
          <a:xfrm>
            <a:off x="2912604" y="2589594"/>
            <a:ext cx="12441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E7E7E"/>
                </a:solidFill>
                <a:latin typeface="Calibri"/>
                <a:ea typeface="Calibri"/>
                <a:cs typeface="Calibri"/>
                <a:sym typeface="Calibri"/>
              </a:rPr>
              <a:t>Trustworthy </a:t>
            </a:r>
            <a:endParaRPr>
              <a:solidFill>
                <a:srgbClr val="7E7E7E"/>
              </a:solidFill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E7E7E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>
              <a:solidFill>
                <a:srgbClr val="7E7E7E"/>
              </a:solidFill>
            </a:endParaRPr>
          </a:p>
        </p:txBody>
      </p:sp>
      <p:pic>
        <p:nvPicPr>
          <p:cNvPr id="16" name="Google Shape;16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85386" y="1470925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94330" y="2793298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5343" y="2136333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9"/>
          <p:cNvSpPr txBox="1"/>
          <p:nvPr/>
        </p:nvSpPr>
        <p:spPr>
          <a:xfrm>
            <a:off x="3996313" y="3249000"/>
            <a:ext cx="10914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Coordination and</a:t>
            </a:r>
            <a:endParaRPr sz="12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20" name="Google Shape;20;p9"/>
          <p:cNvSpPr txBox="1"/>
          <p:nvPr/>
        </p:nvSpPr>
        <p:spPr>
          <a:xfrm>
            <a:off x="4842738" y="2589600"/>
            <a:ext cx="1431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E69138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endParaRPr>
              <a:solidFill>
                <a:srgbClr val="E69138"/>
              </a:solidFill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E69138"/>
                </a:solidFill>
                <a:latin typeface="Calibri"/>
                <a:ea typeface="Calibri"/>
                <a:cs typeface="Calibri"/>
                <a:sym typeface="Calibri"/>
              </a:rPr>
              <a:t>Methodology</a:t>
            </a:r>
            <a:endParaRPr>
              <a:solidFill>
                <a:srgbClr val="E69138"/>
              </a:solidFill>
            </a:endParaRPr>
          </a:p>
        </p:txBody>
      </p:sp>
      <p:pic>
        <p:nvPicPr>
          <p:cNvPr id="21" name="Google Shape;21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05343" y="3387165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9"/>
          <p:cNvSpPr txBox="1"/>
          <p:nvPr/>
        </p:nvSpPr>
        <p:spPr>
          <a:xfrm>
            <a:off x="5087638" y="3777128"/>
            <a:ext cx="9660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 and innovation</a:t>
            </a:r>
            <a:endParaRPr/>
          </a:p>
        </p:txBody>
      </p:sp>
      <p:sp>
        <p:nvSpPr>
          <p:cNvPr id="23" name="Google Shape;23;p9"/>
          <p:cNvSpPr txBox="1"/>
          <p:nvPr/>
        </p:nvSpPr>
        <p:spPr>
          <a:xfrm>
            <a:off x="4148763" y="1865650"/>
            <a:ext cx="8013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endParaRPr sz="120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platforms</a:t>
            </a:r>
            <a:endParaRPr/>
          </a:p>
        </p:txBody>
      </p:sp>
      <p:pic>
        <p:nvPicPr>
          <p:cNvPr id="24" name="Google Shape;24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79201" y="3387165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9"/>
          <p:cNvSpPr txBox="1"/>
          <p:nvPr/>
        </p:nvSpPr>
        <p:spPr>
          <a:xfrm>
            <a:off x="3061488" y="3838551"/>
            <a:ext cx="9660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Digitally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structured </a:t>
            </a:r>
            <a:endParaRPr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66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Google Shape;26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01405" y="4091086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9"/>
          <p:cNvSpPr txBox="1"/>
          <p:nvPr/>
        </p:nvSpPr>
        <p:spPr>
          <a:xfrm>
            <a:off x="4066004" y="4546827"/>
            <a:ext cx="966000" cy="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Global standards</a:t>
            </a:r>
            <a:endParaRPr>
              <a:solidFill>
                <a:srgbClr val="4A86E8"/>
              </a:solidFill>
            </a:endParaRPr>
          </a:p>
        </p:txBody>
      </p:sp>
      <p:sp>
        <p:nvSpPr>
          <p:cNvPr id="28" name="Google Shape;28;p9"/>
          <p:cNvSpPr txBox="1"/>
          <p:nvPr/>
        </p:nvSpPr>
        <p:spPr>
          <a:xfrm>
            <a:off x="202702" y="92359"/>
            <a:ext cx="28296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Digital and Trustworthy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>
            <a:spLocks noGrp="1"/>
          </p:cNvSpPr>
          <p:nvPr>
            <p:ph type="title" idx="4294967295"/>
          </p:nvPr>
        </p:nvSpPr>
        <p:spPr>
          <a:xfrm>
            <a:off x="457200" y="274653"/>
            <a:ext cx="8229600" cy="14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600"/>
              <a:t>Digital and trustworthy evidence ecosystem (from MAGIC)</a:t>
            </a:r>
            <a:endParaRPr sz="3600"/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275" y="1797500"/>
            <a:ext cx="7722349" cy="4536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/>
        </p:nvSpPr>
        <p:spPr>
          <a:xfrm>
            <a:off x="5413591" y="1270518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</p:txBody>
      </p:sp>
      <p:sp>
        <p:nvSpPr>
          <p:cNvPr id="103" name="Google Shape;103;p2"/>
          <p:cNvSpPr txBox="1"/>
          <p:nvPr/>
        </p:nvSpPr>
        <p:spPr>
          <a:xfrm>
            <a:off x="6371559" y="3088633"/>
            <a:ext cx="2338392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5419130" y="5379066"/>
            <a:ext cx="2338393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</p:txBody>
      </p:sp>
      <p:sp>
        <p:nvSpPr>
          <p:cNvPr id="105" name="Google Shape;105;p2"/>
          <p:cNvSpPr txBox="1"/>
          <p:nvPr/>
        </p:nvSpPr>
        <p:spPr>
          <a:xfrm>
            <a:off x="2132426" y="1200071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1159614" y="3209442"/>
            <a:ext cx="28296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/>
          </a:p>
        </p:txBody>
      </p:sp>
      <p:sp>
        <p:nvSpPr>
          <p:cNvPr id="107" name="Google Shape;107;p2"/>
          <p:cNvSpPr txBox="1"/>
          <p:nvPr/>
        </p:nvSpPr>
        <p:spPr>
          <a:xfrm>
            <a:off x="2234544" y="5093735"/>
            <a:ext cx="2125812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/>
        </p:nvSpPr>
        <p:spPr>
          <a:xfrm>
            <a:off x="5366289" y="734383"/>
            <a:ext cx="2829455" cy="835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Analyze data, write and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publish trustworthy guidelines and decision aids 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6549330" y="2994884"/>
            <a:ext cx="2338393" cy="1106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Produce and deliver user-friendly forms of expression</a:t>
            </a:r>
            <a:endParaRPr/>
          </a:p>
        </p:txBody>
      </p:sp>
      <p:sp>
        <p:nvSpPr>
          <p:cNvPr id="114" name="Google Shape;114;p3"/>
          <p:cNvSpPr txBox="1"/>
          <p:nvPr/>
        </p:nvSpPr>
        <p:spPr>
          <a:xfrm>
            <a:off x="5366289" y="5290822"/>
            <a:ext cx="2338393" cy="1056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 context-responsive forms of expression linked to patient specific data</a:t>
            </a:r>
            <a:endParaRPr/>
          </a:p>
        </p:txBody>
      </p:sp>
      <p:sp>
        <p:nvSpPr>
          <p:cNvPr id="115" name="Google Shape;115;p3"/>
          <p:cNvSpPr txBox="1"/>
          <p:nvPr/>
        </p:nvSpPr>
        <p:spPr>
          <a:xfrm>
            <a:off x="1450809" y="938721"/>
            <a:ext cx="2829455" cy="665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Analyze data, write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publish systematic reviews 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467995" y="3002865"/>
            <a:ext cx="2829455" cy="838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Plan, conduct and publish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primary research (trials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observational studies)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1920566" y="5093735"/>
            <a:ext cx="2125812" cy="1056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 practice performance and population-based data</a:t>
            </a: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5237924" y="92359"/>
            <a:ext cx="3825601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work is done at each step? </a:t>
            </a:r>
            <a:endParaRPr sz="1800" b="1" i="0" u="none" strike="noStrike" cap="none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/>
        </p:nvSpPr>
        <p:spPr>
          <a:xfrm>
            <a:off x="5237924" y="119648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/>
          </a:p>
        </p:txBody>
      </p:sp>
      <p:sp>
        <p:nvSpPr>
          <p:cNvPr id="124" name="Google Shape;124;p4"/>
          <p:cNvSpPr txBox="1"/>
          <p:nvPr/>
        </p:nvSpPr>
        <p:spPr>
          <a:xfrm>
            <a:off x="6371558" y="2966152"/>
            <a:ext cx="2380555" cy="1427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/>
          </a:p>
        </p:txBody>
      </p:sp>
      <p:sp>
        <p:nvSpPr>
          <p:cNvPr id="125" name="Google Shape;125;p4"/>
          <p:cNvSpPr txBox="1"/>
          <p:nvPr/>
        </p:nvSpPr>
        <p:spPr>
          <a:xfrm>
            <a:off x="5340556" y="5313515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/>
          </a:p>
        </p:txBody>
      </p:sp>
      <p:sp>
        <p:nvSpPr>
          <p:cNvPr id="126" name="Google Shape;126;p4"/>
          <p:cNvSpPr txBox="1"/>
          <p:nvPr/>
        </p:nvSpPr>
        <p:spPr>
          <a:xfrm>
            <a:off x="2040806" y="1106433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1159614" y="320944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/>
          </a:p>
        </p:txBody>
      </p:sp>
      <p:sp>
        <p:nvSpPr>
          <p:cNvPr id="128" name="Google Shape;128;p4"/>
          <p:cNvSpPr txBox="1"/>
          <p:nvPr/>
        </p:nvSpPr>
        <p:spPr>
          <a:xfrm>
            <a:off x="1532375" y="5147175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sz="1800" b="1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/>
          </a:p>
        </p:txBody>
      </p:sp>
      <p:sp>
        <p:nvSpPr>
          <p:cNvPr id="129" name="Google Shape;129;p4"/>
          <p:cNvSpPr txBox="1"/>
          <p:nvPr/>
        </p:nvSpPr>
        <p:spPr>
          <a:xfrm>
            <a:off x="5237924" y="92359"/>
            <a:ext cx="3825601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is created at each step? </a:t>
            </a:r>
            <a:endParaRPr sz="1800" b="1" i="0" u="none" strike="noStrike" cap="none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/>
          <p:nvPr/>
        </p:nvSpPr>
        <p:spPr>
          <a:xfrm>
            <a:off x="5087019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/>
          </a:p>
        </p:txBody>
      </p:sp>
      <p:sp>
        <p:nvSpPr>
          <p:cNvPr id="135" name="Google Shape;135;p5"/>
          <p:cNvSpPr txBox="1"/>
          <p:nvPr/>
        </p:nvSpPr>
        <p:spPr>
          <a:xfrm>
            <a:off x="6501746" y="2920640"/>
            <a:ext cx="2092504" cy="1279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/>
          </a:p>
        </p:txBody>
      </p:sp>
      <p:sp>
        <p:nvSpPr>
          <p:cNvPr id="136" name="Google Shape;136;p5"/>
          <p:cNvSpPr txBox="1"/>
          <p:nvPr/>
        </p:nvSpPr>
        <p:spPr>
          <a:xfrm>
            <a:off x="4933607" y="5290822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/>
          </a:p>
        </p:txBody>
      </p:sp>
      <p:sp>
        <p:nvSpPr>
          <p:cNvPr id="137" name="Google Shape;137;p5"/>
          <p:cNvSpPr txBox="1"/>
          <p:nvPr/>
        </p:nvSpPr>
        <p:spPr>
          <a:xfrm>
            <a:off x="2132426" y="1200071"/>
            <a:ext cx="28296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/>
          </a:p>
        </p:txBody>
      </p:sp>
      <p:sp>
        <p:nvSpPr>
          <p:cNvPr id="138" name="Google Shape;138;p5"/>
          <p:cNvSpPr txBox="1"/>
          <p:nvPr/>
        </p:nvSpPr>
        <p:spPr>
          <a:xfrm>
            <a:off x="1159614" y="320944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/>
          </a:p>
        </p:txBody>
      </p:sp>
      <p:sp>
        <p:nvSpPr>
          <p:cNvPr id="139" name="Google Shape;139;p5"/>
          <p:cNvSpPr txBox="1"/>
          <p:nvPr/>
        </p:nvSpPr>
        <p:spPr>
          <a:xfrm>
            <a:off x="434938" y="1812959"/>
            <a:ext cx="1752769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Study results</a:t>
            </a:r>
            <a:endParaRPr/>
          </a:p>
        </p:txBody>
      </p:sp>
      <p:sp>
        <p:nvSpPr>
          <p:cNvPr id="140" name="Google Shape;140;p5"/>
          <p:cNvSpPr txBox="1"/>
          <p:nvPr/>
        </p:nvSpPr>
        <p:spPr>
          <a:xfrm>
            <a:off x="3591795" y="99234"/>
            <a:ext cx="237046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Summary of Findings</a:t>
            </a:r>
            <a:endParaRPr/>
          </a:p>
        </p:txBody>
      </p:sp>
      <p:sp>
        <p:nvSpPr>
          <p:cNvPr id="141" name="Google Shape;141;p5"/>
          <p:cNvSpPr txBox="1"/>
          <p:nvPr/>
        </p:nvSpPr>
        <p:spPr>
          <a:xfrm>
            <a:off x="7043305" y="1810907"/>
            <a:ext cx="2038193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Decision Aids</a:t>
            </a:r>
            <a:endParaRPr sz="1800" b="1" i="0" u="none" strike="noStrike" cap="none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5"/>
          <p:cNvSpPr txBox="1"/>
          <p:nvPr/>
        </p:nvSpPr>
        <p:spPr>
          <a:xfrm>
            <a:off x="7127083" y="4324722"/>
            <a:ext cx="200357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(LogicRules) 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</p:txBody>
      </p:sp>
      <p:sp>
        <p:nvSpPr>
          <p:cNvPr id="143" name="Google Shape;143;p5"/>
          <p:cNvSpPr txBox="1"/>
          <p:nvPr/>
        </p:nvSpPr>
        <p:spPr>
          <a:xfrm>
            <a:off x="2659224" y="6236324"/>
            <a:ext cx="4394719" cy="5410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Support, Care Management</a:t>
            </a:r>
            <a:endParaRPr/>
          </a:p>
        </p:txBody>
      </p:sp>
      <p:sp>
        <p:nvSpPr>
          <p:cNvPr id="144" name="Google Shape;144;p5"/>
          <p:cNvSpPr txBox="1"/>
          <p:nvPr/>
        </p:nvSpPr>
        <p:spPr>
          <a:xfrm>
            <a:off x="202703" y="3887466"/>
            <a:ext cx="1876164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measures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Practice-specific evidence</a:t>
            </a:r>
            <a:endParaRPr/>
          </a:p>
        </p:txBody>
      </p:sp>
      <p:sp>
        <p:nvSpPr>
          <p:cNvPr id="145" name="Google Shape;145;p5"/>
          <p:cNvSpPr txBox="1"/>
          <p:nvPr/>
        </p:nvSpPr>
        <p:spPr>
          <a:xfrm>
            <a:off x="6702003" y="251634"/>
            <a:ext cx="2370466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data is shared? </a:t>
            </a:r>
            <a:endParaRPr/>
          </a:p>
        </p:txBody>
      </p:sp>
      <p:sp>
        <p:nvSpPr>
          <p:cNvPr id="146" name="Google Shape;146;p5"/>
          <p:cNvSpPr txBox="1"/>
          <p:nvPr/>
        </p:nvSpPr>
        <p:spPr>
          <a:xfrm>
            <a:off x="1532375" y="5147175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sz="1800" b="1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/>
          <p:nvPr/>
        </p:nvSpPr>
        <p:spPr>
          <a:xfrm>
            <a:off x="5087019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/>
          </a:p>
        </p:txBody>
      </p:sp>
      <p:sp>
        <p:nvSpPr>
          <p:cNvPr id="152" name="Google Shape;152;p6"/>
          <p:cNvSpPr txBox="1"/>
          <p:nvPr/>
        </p:nvSpPr>
        <p:spPr>
          <a:xfrm>
            <a:off x="6501746" y="2920640"/>
            <a:ext cx="2092504" cy="1279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/>
          </a:p>
        </p:txBody>
      </p:sp>
      <p:sp>
        <p:nvSpPr>
          <p:cNvPr id="153" name="Google Shape;153;p6"/>
          <p:cNvSpPr txBox="1"/>
          <p:nvPr/>
        </p:nvSpPr>
        <p:spPr>
          <a:xfrm>
            <a:off x="4933607" y="5290822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/>
          </a:p>
        </p:txBody>
      </p:sp>
      <p:sp>
        <p:nvSpPr>
          <p:cNvPr id="154" name="Google Shape;154;p6"/>
          <p:cNvSpPr txBox="1"/>
          <p:nvPr/>
        </p:nvSpPr>
        <p:spPr>
          <a:xfrm>
            <a:off x="2132426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/>
          </a:p>
        </p:txBody>
      </p:sp>
      <p:sp>
        <p:nvSpPr>
          <p:cNvPr id="155" name="Google Shape;155;p6"/>
          <p:cNvSpPr txBox="1"/>
          <p:nvPr/>
        </p:nvSpPr>
        <p:spPr>
          <a:xfrm>
            <a:off x="1159614" y="320944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/>
          </a:p>
        </p:txBody>
      </p:sp>
      <p:sp>
        <p:nvSpPr>
          <p:cNvPr id="156" name="Google Shape;156;p6"/>
          <p:cNvSpPr txBox="1"/>
          <p:nvPr/>
        </p:nvSpPr>
        <p:spPr>
          <a:xfrm>
            <a:off x="434938" y="1812959"/>
            <a:ext cx="1752769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Evidence, EvidenceReport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6"/>
          <p:cNvSpPr txBox="1"/>
          <p:nvPr/>
        </p:nvSpPr>
        <p:spPr>
          <a:xfrm>
            <a:off x="3591795" y="99234"/>
            <a:ext cx="266608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Evidence, EvidenceReport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7043305" y="1772162"/>
            <a:ext cx="2038193" cy="120584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PlanDefinition, Evidence, EvidenceReport</a:t>
            </a:r>
            <a:endParaRPr sz="1800" b="1" i="0" u="none" strike="noStrike" cap="none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6988025" y="4173388"/>
            <a:ext cx="2125882" cy="120584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CQL, PlanDefinition, ActivityDefinition, EvidenceReport</a:t>
            </a:r>
            <a:endParaRPr sz="1800" b="1" i="0" u="none" strike="noStrike" cap="none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2504096" y="6095355"/>
            <a:ext cx="4197908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PlanDefinition, ActivityDefinition, FHIRPath, CQL, Questionnaire</a:t>
            </a:r>
            <a:endParaRPr/>
          </a:p>
        </p:txBody>
      </p:sp>
      <p:sp>
        <p:nvSpPr>
          <p:cNvPr id="161" name="Google Shape;161;p6"/>
          <p:cNvSpPr txBox="1"/>
          <p:nvPr/>
        </p:nvSpPr>
        <p:spPr>
          <a:xfrm>
            <a:off x="62502" y="4027079"/>
            <a:ext cx="2535866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Measure, MeasureReport, QuestionnaireResponse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6"/>
          <p:cNvSpPr txBox="1"/>
          <p:nvPr/>
        </p:nvSpPr>
        <p:spPr>
          <a:xfrm>
            <a:off x="6702003" y="251634"/>
            <a:ext cx="2370466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FHIR standards? </a:t>
            </a:r>
            <a:endParaRPr sz="1800" b="1" i="0" u="none" strike="noStrike" cap="none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1532375" y="5147175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sz="1800" b="1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/>
          <p:nvPr/>
        </p:nvSpPr>
        <p:spPr>
          <a:xfrm>
            <a:off x="5087019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/>
          </a:p>
        </p:txBody>
      </p:sp>
      <p:sp>
        <p:nvSpPr>
          <p:cNvPr id="169" name="Google Shape;169;p7"/>
          <p:cNvSpPr txBox="1"/>
          <p:nvPr/>
        </p:nvSpPr>
        <p:spPr>
          <a:xfrm>
            <a:off x="6501746" y="2920640"/>
            <a:ext cx="2092504" cy="1279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/>
          </a:p>
        </p:txBody>
      </p:sp>
      <p:sp>
        <p:nvSpPr>
          <p:cNvPr id="170" name="Google Shape;170;p7"/>
          <p:cNvSpPr txBox="1"/>
          <p:nvPr/>
        </p:nvSpPr>
        <p:spPr>
          <a:xfrm>
            <a:off x="4933607" y="5290822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/>
          </a:p>
        </p:txBody>
      </p:sp>
      <p:sp>
        <p:nvSpPr>
          <p:cNvPr id="171" name="Google Shape;171;p7"/>
          <p:cNvSpPr txBox="1"/>
          <p:nvPr/>
        </p:nvSpPr>
        <p:spPr>
          <a:xfrm>
            <a:off x="2132426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/>
          </a:p>
        </p:txBody>
      </p:sp>
      <p:sp>
        <p:nvSpPr>
          <p:cNvPr id="172" name="Google Shape;172;p7"/>
          <p:cNvSpPr txBox="1"/>
          <p:nvPr/>
        </p:nvSpPr>
        <p:spPr>
          <a:xfrm>
            <a:off x="1159614" y="320944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/>
          </a:p>
        </p:txBody>
      </p:sp>
      <p:sp>
        <p:nvSpPr>
          <p:cNvPr id="173" name="Google Shape;173;p7"/>
          <p:cNvSpPr txBox="1"/>
          <p:nvPr/>
        </p:nvSpPr>
        <p:spPr>
          <a:xfrm>
            <a:off x="289250" y="1812959"/>
            <a:ext cx="1898458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/>
          </a:p>
        </p:txBody>
      </p:sp>
      <p:sp>
        <p:nvSpPr>
          <p:cNvPr id="174" name="Google Shape;174;p7"/>
          <p:cNvSpPr txBox="1"/>
          <p:nvPr/>
        </p:nvSpPr>
        <p:spPr>
          <a:xfrm>
            <a:off x="3591795" y="99234"/>
            <a:ext cx="266608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/>
          </a:p>
        </p:txBody>
      </p:sp>
      <p:sp>
        <p:nvSpPr>
          <p:cNvPr id="175" name="Google Shape;175;p7"/>
          <p:cNvSpPr txBox="1"/>
          <p:nvPr/>
        </p:nvSpPr>
        <p:spPr>
          <a:xfrm>
            <a:off x="7043305" y="1772162"/>
            <a:ext cx="2038193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/>
          </a:p>
        </p:txBody>
      </p:sp>
      <p:sp>
        <p:nvSpPr>
          <p:cNvPr id="176" name="Google Shape;176;p7"/>
          <p:cNvSpPr txBox="1"/>
          <p:nvPr/>
        </p:nvSpPr>
        <p:spPr>
          <a:xfrm>
            <a:off x="6867331" y="4173388"/>
            <a:ext cx="2246576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CQL, Group, EvidenceVariable</a:t>
            </a:r>
            <a:endParaRPr b="1" i="0" u="none" strike="noStrike" cap="none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7"/>
          <p:cNvSpPr txBox="1"/>
          <p:nvPr/>
        </p:nvSpPr>
        <p:spPr>
          <a:xfrm>
            <a:off x="2504096" y="6095355"/>
            <a:ext cx="4197900" cy="5409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Group, EvidenceVariable, FHIRPath, CQL</a:t>
            </a:r>
            <a:endParaRPr/>
          </a:p>
        </p:txBody>
      </p:sp>
      <p:sp>
        <p:nvSpPr>
          <p:cNvPr id="178" name="Google Shape;178;p7"/>
          <p:cNvSpPr txBox="1"/>
          <p:nvPr/>
        </p:nvSpPr>
        <p:spPr>
          <a:xfrm>
            <a:off x="62502" y="4027079"/>
            <a:ext cx="2535900" cy="540900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/>
          </a:p>
        </p:txBody>
      </p:sp>
      <p:sp>
        <p:nvSpPr>
          <p:cNvPr id="179" name="Google Shape;179;p7"/>
          <p:cNvSpPr txBox="1"/>
          <p:nvPr/>
        </p:nvSpPr>
        <p:spPr>
          <a:xfrm>
            <a:off x="6702003" y="251634"/>
            <a:ext cx="237046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FHIR standards to define populations and exposures? </a:t>
            </a:r>
            <a:endParaRPr sz="1800" b="1" i="0" u="none" strike="noStrike" cap="none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7"/>
          <p:cNvSpPr txBox="1"/>
          <p:nvPr/>
        </p:nvSpPr>
        <p:spPr>
          <a:xfrm>
            <a:off x="1532375" y="5147175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sz="1800" b="1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471</Words>
  <Application>Microsoft Office PowerPoint</Application>
  <PresentationFormat>On-screen Show (4:3)</PresentationFormat>
  <Paragraphs>135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Digital and trustworthy evidence ecosystem (from MAGIC)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and trustworthy evidence ecosystem (from MAGIC)</dc:title>
  <dc:creator>Frankie Achille</dc:creator>
  <cp:lastModifiedBy>Amal Saeed</cp:lastModifiedBy>
  <cp:revision>1</cp:revision>
  <dcterms:created xsi:type="dcterms:W3CDTF">2017-08-10T07:11:26Z</dcterms:created>
  <dcterms:modified xsi:type="dcterms:W3CDTF">2020-07-24T15:02:34Z</dcterms:modified>
</cp:coreProperties>
</file>