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42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248"/>
    <p:restoredTop sz="73878"/>
  </p:normalViewPr>
  <p:slideViewPr>
    <p:cSldViewPr snapToGrid="0" snapToObjects="1">
      <p:cViewPr>
        <p:scale>
          <a:sx n="88" d="100"/>
          <a:sy n="88" d="100"/>
        </p:scale>
        <p:origin x="1792" y="28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_rels/data1.xml.rels><?xml version="1.0" encoding="UTF-8" standalone="yes"?>
<Relationships xmlns="http://schemas.openxmlformats.org/package/2006/relationships"><Relationship Id="rId1" Type="http://schemas.openxmlformats.org/officeDocument/2006/relationships/hyperlink" Target="https://covid19.drevidence.com/" TargetMode="External"/></Relationships>
</file>

<file path=ppt/diagrams/_rels/drawing1.xml.rels><?xml version="1.0" encoding="UTF-8" standalone="yes"?>
<Relationships xmlns="http://schemas.openxmlformats.org/package/2006/relationships"><Relationship Id="rId1" Type="http://schemas.openxmlformats.org/officeDocument/2006/relationships/hyperlink" Target="https://covid19.drevidence.com/" TargetMode="Externa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9B08A8F-5EAE-444A-88C8-F14398033CCE}" type="doc">
      <dgm:prSet loTypeId="urn:microsoft.com/office/officeart/2005/8/layout/cycle2" loCatId="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6E288546-C134-2B43-940F-B1276D80DC39}">
      <dgm:prSet phldrT="[Text]"/>
      <dgm:spPr/>
      <dgm:t>
        <a:bodyPr/>
        <a:lstStyle/>
        <a:p>
          <a:r>
            <a:rPr lang="en-US" b="1" dirty="0"/>
            <a:t>Process Evidence </a:t>
          </a:r>
          <a:r>
            <a:rPr lang="en-US" dirty="0">
              <a:solidFill>
                <a:schemeClr val="bg1">
                  <a:lumMod val="75000"/>
                </a:schemeClr>
              </a:solidFill>
            </a:rPr>
            <a:t>[</a:t>
          </a:r>
          <a:r>
            <a:rPr lang="en-US" b="0" dirty="0">
              <a:solidFill>
                <a:schemeClr val="bg1">
                  <a:lumMod val="75000"/>
                </a:schemeClr>
              </a:solidFill>
            </a:rPr>
            <a:t>EPC/TBD, </a:t>
          </a:r>
          <a:r>
            <a:rPr lang="en-US" dirty="0">
              <a:solidFill>
                <a:schemeClr val="bg1">
                  <a:lumMod val="75000"/>
                </a:schemeClr>
              </a:solidFill>
            </a:rPr>
            <a:t>SRDR+/COKA, </a:t>
          </a:r>
          <a:r>
            <a:rPr lang="en-US" dirty="0">
              <a:solidFill>
                <a:schemeClr val="bg1">
                  <a:lumMod val="75000"/>
                </a:schemeClr>
              </a:solidFill>
              <a:hlinkClick xmlns:r="http://schemas.openxmlformats.org/officeDocument/2006/relationships" r:id="rId1"/>
            </a:rPr>
            <a:t>DOC Search</a:t>
          </a:r>
          <a:r>
            <a:rPr lang="en-US" dirty="0">
              <a:solidFill>
                <a:schemeClr val="bg1">
                  <a:lumMod val="75000"/>
                </a:schemeClr>
              </a:solidFill>
            </a:rPr>
            <a:t>?]</a:t>
          </a:r>
        </a:p>
      </dgm:t>
    </dgm:pt>
    <dgm:pt modelId="{4E2CA3FA-A801-8348-85CC-78B84D867533}" type="parTrans" cxnId="{31DDD88C-63C3-A04C-A3E9-8A42739184D1}">
      <dgm:prSet/>
      <dgm:spPr/>
      <dgm:t>
        <a:bodyPr/>
        <a:lstStyle/>
        <a:p>
          <a:endParaRPr lang="en-US"/>
        </a:p>
      </dgm:t>
    </dgm:pt>
    <dgm:pt modelId="{13090A24-BC63-364F-B878-7D4099503D4D}" type="sibTrans" cxnId="{31DDD88C-63C3-A04C-A3E9-8A42739184D1}">
      <dgm:prSet custT="1"/>
      <dgm:spPr>
        <a:solidFill>
          <a:prstClr val="white">
            <a:lumMod val="75000"/>
          </a:prstClr>
        </a:solidFill>
        <a:ln>
          <a:noFill/>
        </a:ln>
        <a:effectLst/>
      </dgm:spPr>
      <dgm:t>
        <a:bodyPr spcFirstLastPara="0" vert="horz" wrap="square" lIns="0" tIns="0" rIns="0" bIns="0" numCol="1" spcCol="1270" anchor="ctr" anchorCtr="0"/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>
            <a:solidFill>
              <a:prstClr val="white"/>
            </a:solidFill>
            <a:latin typeface="Arial"/>
            <a:ea typeface="+mn-ea"/>
            <a:cs typeface="+mn-cs"/>
          </a:endParaRPr>
        </a:p>
      </dgm:t>
    </dgm:pt>
    <dgm:pt modelId="{D8C18039-BEE6-2A43-AA15-4AB9EFB374F5}">
      <dgm:prSet phldrT="[Text]"/>
      <dgm:spPr/>
      <dgm:t>
        <a:bodyPr/>
        <a:lstStyle/>
        <a:p>
          <a:r>
            <a:rPr lang="en-US" b="1" dirty="0"/>
            <a:t>Provide Living Guidelines </a:t>
          </a:r>
          <a:r>
            <a:rPr lang="en-US" dirty="0">
              <a:solidFill>
                <a:schemeClr val="bg1">
                  <a:lumMod val="75000"/>
                </a:schemeClr>
              </a:solidFill>
            </a:rPr>
            <a:t>[</a:t>
          </a:r>
          <a:r>
            <a:rPr lang="en-US" dirty="0">
              <a:solidFill>
                <a:schemeClr val="bg1"/>
              </a:solidFill>
            </a:rPr>
            <a:t>ACEP</a:t>
          </a:r>
          <a:r>
            <a:rPr lang="en-US" dirty="0">
              <a:solidFill>
                <a:schemeClr val="bg1">
                  <a:lumMod val="75000"/>
                </a:schemeClr>
              </a:solidFill>
            </a:rPr>
            <a:t>,ASH/SCCM NIH/CDC/AU National Evidence TF]</a:t>
          </a:r>
        </a:p>
      </dgm:t>
    </dgm:pt>
    <dgm:pt modelId="{FB57A6D2-090E-DC47-B601-11BCAB5E5326}" type="parTrans" cxnId="{F4FDDAF1-93CC-E74A-B6AF-4163ABB9D4CC}">
      <dgm:prSet/>
      <dgm:spPr/>
      <dgm:t>
        <a:bodyPr/>
        <a:lstStyle/>
        <a:p>
          <a:endParaRPr lang="en-US"/>
        </a:p>
      </dgm:t>
    </dgm:pt>
    <dgm:pt modelId="{F746179D-7818-B149-831D-013B13433101}" type="sibTrans" cxnId="{F4FDDAF1-93CC-E74A-B6AF-4163ABB9D4CC}">
      <dgm:prSet/>
      <dgm:spPr>
        <a:solidFill>
          <a:schemeClr val="bg1">
            <a:lumMod val="75000"/>
          </a:schemeClr>
        </a:solidFill>
      </dgm:spPr>
      <dgm:t>
        <a:bodyPr/>
        <a:lstStyle/>
        <a:p>
          <a:endParaRPr lang="en-US"/>
        </a:p>
      </dgm:t>
    </dgm:pt>
    <dgm:pt modelId="{32CA66BA-E30D-AF4A-B0E4-9A1DD9626D18}">
      <dgm:prSet phldrT="[Text]"/>
      <dgm:spPr/>
      <dgm:t>
        <a:bodyPr/>
        <a:lstStyle/>
        <a:p>
          <a:r>
            <a:rPr lang="en-US" b="1" dirty="0"/>
            <a:t>Develop CDS</a:t>
          </a:r>
        </a:p>
        <a:p>
          <a:r>
            <a:rPr lang="en-US" b="0" dirty="0"/>
            <a:t>C19HCC Agile KE Team, VA, others</a:t>
          </a:r>
        </a:p>
      </dgm:t>
    </dgm:pt>
    <dgm:pt modelId="{C3D1C972-DA52-9149-854D-C03A2507801D}" type="parTrans" cxnId="{48FBDBE6-F1D8-5446-95B3-A3E1E2BB8856}">
      <dgm:prSet/>
      <dgm:spPr/>
      <dgm:t>
        <a:bodyPr/>
        <a:lstStyle/>
        <a:p>
          <a:endParaRPr lang="en-US"/>
        </a:p>
      </dgm:t>
    </dgm:pt>
    <dgm:pt modelId="{B1328C04-AEDD-DA49-9F95-D2AAAD52C8F8}" type="sibTrans" cxnId="{48FBDBE6-F1D8-5446-95B3-A3E1E2BB8856}">
      <dgm:prSet/>
      <dgm:spPr>
        <a:solidFill>
          <a:schemeClr val="bg1">
            <a:lumMod val="75000"/>
          </a:schemeClr>
        </a:solidFill>
      </dgm:spPr>
      <dgm:t>
        <a:bodyPr/>
        <a:lstStyle/>
        <a:p>
          <a:endParaRPr lang="en-US"/>
        </a:p>
      </dgm:t>
    </dgm:pt>
    <dgm:pt modelId="{AD026736-05D8-6D42-8DD2-DFA5D974ED0E}">
      <dgm:prSet phldrT="[Text]"/>
      <dgm:spPr/>
      <dgm:t>
        <a:bodyPr/>
        <a:lstStyle/>
        <a:p>
          <a:r>
            <a:rPr lang="en-US" b="1" dirty="0"/>
            <a:t>Implement Living CDS, Assess Results</a:t>
          </a:r>
        </a:p>
        <a:p>
          <a:r>
            <a:rPr lang="en-US" dirty="0"/>
            <a:t>Health Centers, VA, UMN, Other</a:t>
          </a:r>
        </a:p>
      </dgm:t>
    </dgm:pt>
    <dgm:pt modelId="{48F83236-1A87-D348-ACC8-67A7BC96ABD1}" type="parTrans" cxnId="{59E82921-D425-8B40-AE9B-5268E9B29AC5}">
      <dgm:prSet/>
      <dgm:spPr/>
      <dgm:t>
        <a:bodyPr/>
        <a:lstStyle/>
        <a:p>
          <a:endParaRPr lang="en-US"/>
        </a:p>
      </dgm:t>
    </dgm:pt>
    <dgm:pt modelId="{6AB1B162-714E-FE4A-AF88-62CC75ADAFA3}" type="sibTrans" cxnId="{59E82921-D425-8B40-AE9B-5268E9B29AC5}">
      <dgm:prSet/>
      <dgm:spPr>
        <a:solidFill>
          <a:schemeClr val="bg1">
            <a:lumMod val="75000"/>
          </a:schemeClr>
        </a:solidFill>
      </dgm:spPr>
      <dgm:t>
        <a:bodyPr/>
        <a:lstStyle/>
        <a:p>
          <a:endParaRPr lang="en-US"/>
        </a:p>
      </dgm:t>
    </dgm:pt>
    <dgm:pt modelId="{56F8F721-8289-3542-BE4A-36D4B19A0B62}">
      <dgm:prSet phldrT="[Text]"/>
      <dgm:spPr/>
      <dgm:t>
        <a:bodyPr/>
        <a:lstStyle/>
        <a:p>
          <a:r>
            <a:rPr lang="en-US" b="1" dirty="0"/>
            <a:t>Analyze/Use Care Results</a:t>
          </a:r>
        </a:p>
        <a:p>
          <a:r>
            <a:rPr lang="en-US" dirty="0">
              <a:solidFill>
                <a:schemeClr val="bg1">
                  <a:lumMod val="75000"/>
                </a:schemeClr>
              </a:solidFill>
            </a:rPr>
            <a:t>Quality Teams [</a:t>
          </a:r>
          <a:r>
            <a:rPr lang="en-US" dirty="0">
              <a:solidFill>
                <a:schemeClr val="bg1"/>
              </a:solidFill>
            </a:rPr>
            <a:t>UMN, VA</a:t>
          </a:r>
          <a:r>
            <a:rPr lang="en-US" dirty="0">
              <a:solidFill>
                <a:schemeClr val="bg1">
                  <a:lumMod val="75000"/>
                </a:schemeClr>
              </a:solidFill>
            </a:rPr>
            <a:t>], Researchers</a:t>
          </a:r>
        </a:p>
      </dgm:t>
    </dgm:pt>
    <dgm:pt modelId="{D5584AEB-2B03-1341-B45A-3FF749AE1DE8}" type="parTrans" cxnId="{6C335CAE-5C34-F44F-8CC8-62D1809DD59D}">
      <dgm:prSet/>
      <dgm:spPr/>
      <dgm:t>
        <a:bodyPr/>
        <a:lstStyle/>
        <a:p>
          <a:endParaRPr lang="en-US"/>
        </a:p>
      </dgm:t>
    </dgm:pt>
    <dgm:pt modelId="{5FB546E3-DA95-8640-8731-BF7AF0C41394}" type="sibTrans" cxnId="{6C335CAE-5C34-F44F-8CC8-62D1809DD59D}">
      <dgm:prSet/>
      <dgm:spPr>
        <a:solidFill>
          <a:schemeClr val="bg1">
            <a:lumMod val="75000"/>
          </a:schemeClr>
        </a:solidFill>
      </dgm:spPr>
      <dgm:t>
        <a:bodyPr/>
        <a:lstStyle/>
        <a:p>
          <a:endParaRPr lang="en-US">
            <a:solidFill>
              <a:schemeClr val="bg1">
                <a:lumMod val="75000"/>
              </a:schemeClr>
            </a:solidFill>
          </a:endParaRPr>
        </a:p>
      </dgm:t>
    </dgm:pt>
    <dgm:pt modelId="{C8F1A622-773B-CD48-84FE-FA65B4EF9342}" type="pres">
      <dgm:prSet presAssocID="{39B08A8F-5EAE-444A-88C8-F14398033CCE}" presName="cycle" presStyleCnt="0">
        <dgm:presLayoutVars>
          <dgm:dir/>
          <dgm:resizeHandles val="exact"/>
        </dgm:presLayoutVars>
      </dgm:prSet>
      <dgm:spPr/>
    </dgm:pt>
    <dgm:pt modelId="{FEFF9509-0CF4-6149-BCE9-1CF23025FDCF}" type="pres">
      <dgm:prSet presAssocID="{6E288546-C134-2B43-940F-B1276D80DC39}" presName="node" presStyleLbl="node1" presStyleIdx="0" presStyleCnt="5" custScaleX="126878" custScaleY="120063" custRadScaleRad="96754" custRadScaleInc="7810">
        <dgm:presLayoutVars>
          <dgm:bulletEnabled val="1"/>
        </dgm:presLayoutVars>
      </dgm:prSet>
      <dgm:spPr/>
    </dgm:pt>
    <dgm:pt modelId="{AC7C8974-30D9-2549-B78C-AB6B4520205A}" type="pres">
      <dgm:prSet presAssocID="{13090A24-BC63-364F-B878-7D4099503D4D}" presName="sibTrans" presStyleLbl="sibTrans2D1" presStyleIdx="0" presStyleCnt="5"/>
      <dgm:spPr>
        <a:xfrm rot="2700000">
          <a:off x="4440312" y="1466639"/>
          <a:ext cx="454487" cy="577549"/>
        </a:xfrm>
        <a:prstGeom prst="rightArrow">
          <a:avLst>
            <a:gd name="adj1" fmla="val 60000"/>
            <a:gd name="adj2" fmla="val 50000"/>
          </a:avLst>
        </a:prstGeom>
      </dgm:spPr>
    </dgm:pt>
    <dgm:pt modelId="{6336F447-5F47-424E-B336-D6E22078FD2E}" type="pres">
      <dgm:prSet presAssocID="{13090A24-BC63-364F-B878-7D4099503D4D}" presName="connectorText" presStyleLbl="sibTrans2D1" presStyleIdx="0" presStyleCnt="5"/>
      <dgm:spPr/>
    </dgm:pt>
    <dgm:pt modelId="{9BC292F4-1F8B-6649-99F6-089C1C44CE83}" type="pres">
      <dgm:prSet presAssocID="{D8C18039-BEE6-2A43-AA15-4AB9EFB374F5}" presName="node" presStyleLbl="node1" presStyleIdx="1" presStyleCnt="5" custScaleX="139797" custScaleY="133194" custRadScaleRad="157172" custRadScaleInc="-2516">
        <dgm:presLayoutVars>
          <dgm:bulletEnabled val="1"/>
        </dgm:presLayoutVars>
      </dgm:prSet>
      <dgm:spPr/>
    </dgm:pt>
    <dgm:pt modelId="{ED20DCB7-3F4B-AE4F-81C4-9818424814FA}" type="pres">
      <dgm:prSet presAssocID="{F746179D-7818-B149-831D-013B13433101}" presName="sibTrans" presStyleLbl="sibTrans2D1" presStyleIdx="1" presStyleCnt="5" custScaleX="134723"/>
      <dgm:spPr/>
    </dgm:pt>
    <dgm:pt modelId="{7CF6C007-C2FF-FE42-B048-2A7722C54506}" type="pres">
      <dgm:prSet presAssocID="{F746179D-7818-B149-831D-013B13433101}" presName="connectorText" presStyleLbl="sibTrans2D1" presStyleIdx="1" presStyleCnt="5"/>
      <dgm:spPr/>
    </dgm:pt>
    <dgm:pt modelId="{57E5246A-EFA8-8346-A92A-20E08931674B}" type="pres">
      <dgm:prSet presAssocID="{32CA66BA-E30D-AF4A-B0E4-9A1DD9626D18}" presName="node" presStyleLbl="node1" presStyleIdx="2" presStyleCnt="5" custScaleX="131314" custScaleY="129831" custRadScaleRad="95836" custRadScaleInc="-45190">
        <dgm:presLayoutVars>
          <dgm:bulletEnabled val="1"/>
        </dgm:presLayoutVars>
      </dgm:prSet>
      <dgm:spPr/>
    </dgm:pt>
    <dgm:pt modelId="{8F2FC99A-EC8F-5549-8FA2-75328388918D}" type="pres">
      <dgm:prSet presAssocID="{B1328C04-AEDD-DA49-9F95-D2AAAD52C8F8}" presName="sibTrans" presStyleLbl="sibTrans2D1" presStyleIdx="2" presStyleCnt="5" custScaleX="105184" custScaleY="86134" custLinFactNeighborX="-14020" custLinFactNeighborY="14790"/>
      <dgm:spPr/>
    </dgm:pt>
    <dgm:pt modelId="{56C87618-C733-8C4E-B7D8-816D4B42AA5B}" type="pres">
      <dgm:prSet presAssocID="{B1328C04-AEDD-DA49-9F95-D2AAAD52C8F8}" presName="connectorText" presStyleLbl="sibTrans2D1" presStyleIdx="2" presStyleCnt="5"/>
      <dgm:spPr/>
    </dgm:pt>
    <dgm:pt modelId="{AB02CE86-2B24-ED4D-8095-0CD356E96FC2}" type="pres">
      <dgm:prSet presAssocID="{AD026736-05D8-6D42-8DD2-DFA5D974ED0E}" presName="node" presStyleLbl="node1" presStyleIdx="3" presStyleCnt="5" custScaleX="127369" custScaleY="117527" custRadScaleRad="81522" custRadScaleInc="18256">
        <dgm:presLayoutVars>
          <dgm:bulletEnabled val="1"/>
        </dgm:presLayoutVars>
      </dgm:prSet>
      <dgm:spPr/>
    </dgm:pt>
    <dgm:pt modelId="{918E5B82-E16F-7546-B950-1A42DCF02B65}" type="pres">
      <dgm:prSet presAssocID="{6AB1B162-714E-FE4A-AF88-62CC75ADAFA3}" presName="sibTrans" presStyleLbl="sibTrans2D1" presStyleIdx="3" presStyleCnt="5" custScaleX="169736" custScaleY="95143" custLinFactNeighborX="-29310" custLinFactNeighborY="0"/>
      <dgm:spPr/>
    </dgm:pt>
    <dgm:pt modelId="{11C37F70-8CF3-0546-95E1-E3C267AD9ACA}" type="pres">
      <dgm:prSet presAssocID="{6AB1B162-714E-FE4A-AF88-62CC75ADAFA3}" presName="connectorText" presStyleLbl="sibTrans2D1" presStyleIdx="3" presStyleCnt="5"/>
      <dgm:spPr/>
    </dgm:pt>
    <dgm:pt modelId="{8FB65EAA-331C-5147-B38C-E71060B07625}" type="pres">
      <dgm:prSet presAssocID="{56F8F721-8289-3542-BE4A-36D4B19A0B62}" presName="node" presStyleLbl="node1" presStyleIdx="4" presStyleCnt="5" custScaleX="146151" custScaleY="140587" custRadScaleRad="134941" custRadScaleInc="-8446">
        <dgm:presLayoutVars>
          <dgm:bulletEnabled val="1"/>
        </dgm:presLayoutVars>
      </dgm:prSet>
      <dgm:spPr/>
    </dgm:pt>
    <dgm:pt modelId="{AF4CF841-B6AD-C247-8088-0B1504DC2852}" type="pres">
      <dgm:prSet presAssocID="{5FB546E3-DA95-8640-8731-BF7AF0C41394}" presName="sibTrans" presStyleLbl="sibTrans2D1" presStyleIdx="4" presStyleCnt="5" custScaleX="76671" custScaleY="100580"/>
      <dgm:spPr/>
    </dgm:pt>
    <dgm:pt modelId="{AED3A226-97A7-F54B-99CE-C22DB3375F1C}" type="pres">
      <dgm:prSet presAssocID="{5FB546E3-DA95-8640-8731-BF7AF0C41394}" presName="connectorText" presStyleLbl="sibTrans2D1" presStyleIdx="4" presStyleCnt="5"/>
      <dgm:spPr/>
    </dgm:pt>
  </dgm:ptLst>
  <dgm:cxnLst>
    <dgm:cxn modelId="{DB497215-E112-F845-A1FA-77203BDA2B22}" type="presOf" srcId="{13090A24-BC63-364F-B878-7D4099503D4D}" destId="{6336F447-5F47-424E-B336-D6E22078FD2E}" srcOrd="1" destOrd="0" presId="urn:microsoft.com/office/officeart/2005/8/layout/cycle2"/>
    <dgm:cxn modelId="{B72D7618-A044-DC4D-8862-74D420418294}" type="presOf" srcId="{6AB1B162-714E-FE4A-AF88-62CC75ADAFA3}" destId="{11C37F70-8CF3-0546-95E1-E3C267AD9ACA}" srcOrd="1" destOrd="0" presId="urn:microsoft.com/office/officeart/2005/8/layout/cycle2"/>
    <dgm:cxn modelId="{59E82921-D425-8B40-AE9B-5268E9B29AC5}" srcId="{39B08A8F-5EAE-444A-88C8-F14398033CCE}" destId="{AD026736-05D8-6D42-8DD2-DFA5D974ED0E}" srcOrd="3" destOrd="0" parTransId="{48F83236-1A87-D348-ACC8-67A7BC96ABD1}" sibTransId="{6AB1B162-714E-FE4A-AF88-62CC75ADAFA3}"/>
    <dgm:cxn modelId="{0AC08F35-1B5F-D743-8D4C-DE62FA4E9011}" type="presOf" srcId="{F746179D-7818-B149-831D-013B13433101}" destId="{ED20DCB7-3F4B-AE4F-81C4-9818424814FA}" srcOrd="0" destOrd="0" presId="urn:microsoft.com/office/officeart/2005/8/layout/cycle2"/>
    <dgm:cxn modelId="{331E1344-0201-9A43-A109-C5617579432F}" type="presOf" srcId="{6E288546-C134-2B43-940F-B1276D80DC39}" destId="{FEFF9509-0CF4-6149-BCE9-1CF23025FDCF}" srcOrd="0" destOrd="0" presId="urn:microsoft.com/office/officeart/2005/8/layout/cycle2"/>
    <dgm:cxn modelId="{2634F552-4744-9945-8DD6-D8CEC08B6101}" type="presOf" srcId="{6AB1B162-714E-FE4A-AF88-62CC75ADAFA3}" destId="{918E5B82-E16F-7546-B950-1A42DCF02B65}" srcOrd="0" destOrd="0" presId="urn:microsoft.com/office/officeart/2005/8/layout/cycle2"/>
    <dgm:cxn modelId="{31DDD88C-63C3-A04C-A3E9-8A42739184D1}" srcId="{39B08A8F-5EAE-444A-88C8-F14398033CCE}" destId="{6E288546-C134-2B43-940F-B1276D80DC39}" srcOrd="0" destOrd="0" parTransId="{4E2CA3FA-A801-8348-85CC-78B84D867533}" sibTransId="{13090A24-BC63-364F-B878-7D4099503D4D}"/>
    <dgm:cxn modelId="{FC33398D-1AED-564E-BFA0-0D7F2C0C2691}" type="presOf" srcId="{D8C18039-BEE6-2A43-AA15-4AB9EFB374F5}" destId="{9BC292F4-1F8B-6649-99F6-089C1C44CE83}" srcOrd="0" destOrd="0" presId="urn:microsoft.com/office/officeart/2005/8/layout/cycle2"/>
    <dgm:cxn modelId="{E185C794-94E6-084C-8DEE-B71C62D97140}" type="presOf" srcId="{13090A24-BC63-364F-B878-7D4099503D4D}" destId="{AC7C8974-30D9-2549-B78C-AB6B4520205A}" srcOrd="0" destOrd="0" presId="urn:microsoft.com/office/officeart/2005/8/layout/cycle2"/>
    <dgm:cxn modelId="{2DA411A1-206C-774A-B4F8-FA565D2FEAAA}" type="presOf" srcId="{39B08A8F-5EAE-444A-88C8-F14398033CCE}" destId="{C8F1A622-773B-CD48-84FE-FA65B4EF9342}" srcOrd="0" destOrd="0" presId="urn:microsoft.com/office/officeart/2005/8/layout/cycle2"/>
    <dgm:cxn modelId="{6C335CAE-5C34-F44F-8CC8-62D1809DD59D}" srcId="{39B08A8F-5EAE-444A-88C8-F14398033CCE}" destId="{56F8F721-8289-3542-BE4A-36D4B19A0B62}" srcOrd="4" destOrd="0" parTransId="{D5584AEB-2B03-1341-B45A-3FF749AE1DE8}" sibTransId="{5FB546E3-DA95-8640-8731-BF7AF0C41394}"/>
    <dgm:cxn modelId="{BEA011BB-4E83-2A40-AA52-CFAC7C3C4C32}" type="presOf" srcId="{5FB546E3-DA95-8640-8731-BF7AF0C41394}" destId="{AED3A226-97A7-F54B-99CE-C22DB3375F1C}" srcOrd="1" destOrd="0" presId="urn:microsoft.com/office/officeart/2005/8/layout/cycle2"/>
    <dgm:cxn modelId="{3A19F8C4-5C65-A142-8754-04687F002415}" type="presOf" srcId="{AD026736-05D8-6D42-8DD2-DFA5D974ED0E}" destId="{AB02CE86-2B24-ED4D-8095-0CD356E96FC2}" srcOrd="0" destOrd="0" presId="urn:microsoft.com/office/officeart/2005/8/layout/cycle2"/>
    <dgm:cxn modelId="{B02329C6-19E5-A340-ABC9-139B13FD7634}" type="presOf" srcId="{5FB546E3-DA95-8640-8731-BF7AF0C41394}" destId="{AF4CF841-B6AD-C247-8088-0B1504DC2852}" srcOrd="0" destOrd="0" presId="urn:microsoft.com/office/officeart/2005/8/layout/cycle2"/>
    <dgm:cxn modelId="{3011DBD9-3395-5E44-B39F-2605C2FFA232}" type="presOf" srcId="{56F8F721-8289-3542-BE4A-36D4B19A0B62}" destId="{8FB65EAA-331C-5147-B38C-E71060B07625}" srcOrd="0" destOrd="0" presId="urn:microsoft.com/office/officeart/2005/8/layout/cycle2"/>
    <dgm:cxn modelId="{BD4A14DB-BB20-8247-9C59-54F44D1235A2}" type="presOf" srcId="{F746179D-7818-B149-831D-013B13433101}" destId="{7CF6C007-C2FF-FE42-B048-2A7722C54506}" srcOrd="1" destOrd="0" presId="urn:microsoft.com/office/officeart/2005/8/layout/cycle2"/>
    <dgm:cxn modelId="{A6E6D2DF-3775-704B-B6D7-4F162AF45062}" type="presOf" srcId="{B1328C04-AEDD-DA49-9F95-D2AAAD52C8F8}" destId="{8F2FC99A-EC8F-5549-8FA2-75328388918D}" srcOrd="0" destOrd="0" presId="urn:microsoft.com/office/officeart/2005/8/layout/cycle2"/>
    <dgm:cxn modelId="{D8FE68E4-032F-C644-8494-EDC81008625C}" type="presOf" srcId="{B1328C04-AEDD-DA49-9F95-D2AAAD52C8F8}" destId="{56C87618-C733-8C4E-B7D8-816D4B42AA5B}" srcOrd="1" destOrd="0" presId="urn:microsoft.com/office/officeart/2005/8/layout/cycle2"/>
    <dgm:cxn modelId="{48FBDBE6-F1D8-5446-95B3-A3E1E2BB8856}" srcId="{39B08A8F-5EAE-444A-88C8-F14398033CCE}" destId="{32CA66BA-E30D-AF4A-B0E4-9A1DD9626D18}" srcOrd="2" destOrd="0" parTransId="{C3D1C972-DA52-9149-854D-C03A2507801D}" sibTransId="{B1328C04-AEDD-DA49-9F95-D2AAAD52C8F8}"/>
    <dgm:cxn modelId="{F4FDDAF1-93CC-E74A-B6AF-4163ABB9D4CC}" srcId="{39B08A8F-5EAE-444A-88C8-F14398033CCE}" destId="{D8C18039-BEE6-2A43-AA15-4AB9EFB374F5}" srcOrd="1" destOrd="0" parTransId="{FB57A6D2-090E-DC47-B601-11BCAB5E5326}" sibTransId="{F746179D-7818-B149-831D-013B13433101}"/>
    <dgm:cxn modelId="{9CB286F8-3FD8-F545-BA22-2C6062A3D88B}" type="presOf" srcId="{32CA66BA-E30D-AF4A-B0E4-9A1DD9626D18}" destId="{57E5246A-EFA8-8346-A92A-20E08931674B}" srcOrd="0" destOrd="0" presId="urn:microsoft.com/office/officeart/2005/8/layout/cycle2"/>
    <dgm:cxn modelId="{2CE0D88C-2F26-5D4D-B94D-5F70AC4DB9DC}" type="presParOf" srcId="{C8F1A622-773B-CD48-84FE-FA65B4EF9342}" destId="{FEFF9509-0CF4-6149-BCE9-1CF23025FDCF}" srcOrd="0" destOrd="0" presId="urn:microsoft.com/office/officeart/2005/8/layout/cycle2"/>
    <dgm:cxn modelId="{906B2084-C8B0-D34D-9E40-6BEFF9BA3988}" type="presParOf" srcId="{C8F1A622-773B-CD48-84FE-FA65B4EF9342}" destId="{AC7C8974-30D9-2549-B78C-AB6B4520205A}" srcOrd="1" destOrd="0" presId="urn:microsoft.com/office/officeart/2005/8/layout/cycle2"/>
    <dgm:cxn modelId="{C6ADF37E-E5C2-2C4F-B745-2F768EAC5D38}" type="presParOf" srcId="{AC7C8974-30D9-2549-B78C-AB6B4520205A}" destId="{6336F447-5F47-424E-B336-D6E22078FD2E}" srcOrd="0" destOrd="0" presId="urn:microsoft.com/office/officeart/2005/8/layout/cycle2"/>
    <dgm:cxn modelId="{8BC92E85-9FC8-4B4E-9729-BD433D6C9466}" type="presParOf" srcId="{C8F1A622-773B-CD48-84FE-FA65B4EF9342}" destId="{9BC292F4-1F8B-6649-99F6-089C1C44CE83}" srcOrd="2" destOrd="0" presId="urn:microsoft.com/office/officeart/2005/8/layout/cycle2"/>
    <dgm:cxn modelId="{FDF53008-D2BC-AC4F-BD3B-64BD25080BA7}" type="presParOf" srcId="{C8F1A622-773B-CD48-84FE-FA65B4EF9342}" destId="{ED20DCB7-3F4B-AE4F-81C4-9818424814FA}" srcOrd="3" destOrd="0" presId="urn:microsoft.com/office/officeart/2005/8/layout/cycle2"/>
    <dgm:cxn modelId="{8C736362-85AF-C64A-B466-5C85074E235C}" type="presParOf" srcId="{ED20DCB7-3F4B-AE4F-81C4-9818424814FA}" destId="{7CF6C007-C2FF-FE42-B048-2A7722C54506}" srcOrd="0" destOrd="0" presId="urn:microsoft.com/office/officeart/2005/8/layout/cycle2"/>
    <dgm:cxn modelId="{8C56FC1D-D142-244F-88D1-61484E343662}" type="presParOf" srcId="{C8F1A622-773B-CD48-84FE-FA65B4EF9342}" destId="{57E5246A-EFA8-8346-A92A-20E08931674B}" srcOrd="4" destOrd="0" presId="urn:microsoft.com/office/officeart/2005/8/layout/cycle2"/>
    <dgm:cxn modelId="{B8C4F846-4E4E-D24C-AC12-5456C7AE26A7}" type="presParOf" srcId="{C8F1A622-773B-CD48-84FE-FA65B4EF9342}" destId="{8F2FC99A-EC8F-5549-8FA2-75328388918D}" srcOrd="5" destOrd="0" presId="urn:microsoft.com/office/officeart/2005/8/layout/cycle2"/>
    <dgm:cxn modelId="{F04FE9F5-5742-0548-B0C6-85DDC48BEF21}" type="presParOf" srcId="{8F2FC99A-EC8F-5549-8FA2-75328388918D}" destId="{56C87618-C733-8C4E-B7D8-816D4B42AA5B}" srcOrd="0" destOrd="0" presId="urn:microsoft.com/office/officeart/2005/8/layout/cycle2"/>
    <dgm:cxn modelId="{9B983809-BDB8-E847-A8D7-8C42C9E44026}" type="presParOf" srcId="{C8F1A622-773B-CD48-84FE-FA65B4EF9342}" destId="{AB02CE86-2B24-ED4D-8095-0CD356E96FC2}" srcOrd="6" destOrd="0" presId="urn:microsoft.com/office/officeart/2005/8/layout/cycle2"/>
    <dgm:cxn modelId="{7401B176-DDBC-FE4F-AFA6-84A4F9BB601E}" type="presParOf" srcId="{C8F1A622-773B-CD48-84FE-FA65B4EF9342}" destId="{918E5B82-E16F-7546-B950-1A42DCF02B65}" srcOrd="7" destOrd="0" presId="urn:microsoft.com/office/officeart/2005/8/layout/cycle2"/>
    <dgm:cxn modelId="{6A654D8C-3EF2-3F4C-B137-BE6C43FF26E8}" type="presParOf" srcId="{918E5B82-E16F-7546-B950-1A42DCF02B65}" destId="{11C37F70-8CF3-0546-95E1-E3C267AD9ACA}" srcOrd="0" destOrd="0" presId="urn:microsoft.com/office/officeart/2005/8/layout/cycle2"/>
    <dgm:cxn modelId="{5871142F-4378-CA4D-B2E6-99B4A39E887D}" type="presParOf" srcId="{C8F1A622-773B-CD48-84FE-FA65B4EF9342}" destId="{8FB65EAA-331C-5147-B38C-E71060B07625}" srcOrd="8" destOrd="0" presId="urn:microsoft.com/office/officeart/2005/8/layout/cycle2"/>
    <dgm:cxn modelId="{FAFDA9D6-8EAE-AB4D-A686-11969CD721EC}" type="presParOf" srcId="{C8F1A622-773B-CD48-84FE-FA65B4EF9342}" destId="{AF4CF841-B6AD-C247-8088-0B1504DC2852}" srcOrd="9" destOrd="0" presId="urn:microsoft.com/office/officeart/2005/8/layout/cycle2"/>
    <dgm:cxn modelId="{D9349E26-5323-BD4C-A8D7-B417A6BB19C6}" type="presParOf" srcId="{AF4CF841-B6AD-C247-8088-0B1504DC2852}" destId="{AED3A226-97A7-F54B-99CE-C22DB3375F1C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EFF9509-0CF4-6149-BCE9-1CF23025FDCF}">
      <dsp:nvSpPr>
        <dsp:cNvPr id="0" name=""/>
        <dsp:cNvSpPr/>
      </dsp:nvSpPr>
      <dsp:spPr>
        <a:xfrm>
          <a:off x="3399657" y="-112369"/>
          <a:ext cx="1760996" cy="166640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b="1" kern="1200" dirty="0"/>
            <a:t>Process Evidence </a:t>
          </a:r>
          <a:r>
            <a:rPr lang="en-US" sz="1200" kern="1200" dirty="0">
              <a:solidFill>
                <a:schemeClr val="bg1">
                  <a:lumMod val="75000"/>
                </a:schemeClr>
              </a:solidFill>
            </a:rPr>
            <a:t>[</a:t>
          </a:r>
          <a:r>
            <a:rPr lang="en-US" sz="1200" b="0" kern="1200" dirty="0">
              <a:solidFill>
                <a:schemeClr val="bg1">
                  <a:lumMod val="75000"/>
                </a:schemeClr>
              </a:solidFill>
            </a:rPr>
            <a:t>EPC/TBD, </a:t>
          </a:r>
          <a:r>
            <a:rPr lang="en-US" sz="1200" kern="1200" dirty="0">
              <a:solidFill>
                <a:schemeClr val="bg1">
                  <a:lumMod val="75000"/>
                </a:schemeClr>
              </a:solidFill>
            </a:rPr>
            <a:t>SRDR+/COKA, </a:t>
          </a:r>
          <a:r>
            <a:rPr lang="en-US" sz="1200" kern="1200" dirty="0">
              <a:solidFill>
                <a:schemeClr val="bg1">
                  <a:lumMod val="75000"/>
                </a:schemeClr>
              </a:solidFill>
              <a:hlinkClick xmlns:r="http://schemas.openxmlformats.org/officeDocument/2006/relationships" r:id="rId1"/>
            </a:rPr>
            <a:t>DOC Search</a:t>
          </a:r>
          <a:r>
            <a:rPr lang="en-US" sz="1200" kern="1200" dirty="0">
              <a:solidFill>
                <a:schemeClr val="bg1">
                  <a:lumMod val="75000"/>
                </a:schemeClr>
              </a:solidFill>
            </a:rPr>
            <a:t>?]</a:t>
          </a:r>
        </a:p>
      </dsp:txBody>
      <dsp:txXfrm>
        <a:off x="3657549" y="131671"/>
        <a:ext cx="1245212" cy="1178328"/>
      </dsp:txXfrm>
    </dsp:sp>
    <dsp:sp modelId="{AC7C8974-30D9-2549-B78C-AB6B4520205A}">
      <dsp:nvSpPr>
        <dsp:cNvPr id="0" name=""/>
        <dsp:cNvSpPr/>
      </dsp:nvSpPr>
      <dsp:spPr>
        <a:xfrm rot="1057066">
          <a:off x="5279468" y="874168"/>
          <a:ext cx="442170" cy="468431"/>
        </a:xfrm>
        <a:prstGeom prst="rightArrow">
          <a:avLst>
            <a:gd name="adj1" fmla="val 60000"/>
            <a:gd name="adj2" fmla="val 50000"/>
          </a:avLst>
        </a:prstGeom>
        <a:solidFill>
          <a:prstClr val="white">
            <a:lumMod val="75000"/>
          </a:prst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>
            <a:solidFill>
              <a:prstClr val="white"/>
            </a:solidFill>
            <a:latin typeface="Arial"/>
            <a:ea typeface="+mn-ea"/>
            <a:cs typeface="+mn-cs"/>
          </a:endParaRPr>
        </a:p>
      </dsp:txBody>
      <dsp:txXfrm>
        <a:off x="5282579" y="947780"/>
        <a:ext cx="309519" cy="281059"/>
      </dsp:txXfrm>
    </dsp:sp>
    <dsp:sp modelId="{9BC292F4-1F8B-6649-99F6-089C1C44CE83}">
      <dsp:nvSpPr>
        <dsp:cNvPr id="0" name=""/>
        <dsp:cNvSpPr/>
      </dsp:nvSpPr>
      <dsp:spPr>
        <a:xfrm>
          <a:off x="5860280" y="606371"/>
          <a:ext cx="1940305" cy="1848659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b="1" kern="1200" dirty="0"/>
            <a:t>Provide Living Guidelines </a:t>
          </a:r>
          <a:r>
            <a:rPr lang="en-US" sz="1200" kern="1200" dirty="0">
              <a:solidFill>
                <a:schemeClr val="bg1">
                  <a:lumMod val="75000"/>
                </a:schemeClr>
              </a:solidFill>
            </a:rPr>
            <a:t>[</a:t>
          </a:r>
          <a:r>
            <a:rPr lang="en-US" sz="1200" kern="1200" dirty="0">
              <a:solidFill>
                <a:schemeClr val="bg1"/>
              </a:solidFill>
            </a:rPr>
            <a:t>ACEP</a:t>
          </a:r>
          <a:r>
            <a:rPr lang="en-US" sz="1200" kern="1200" dirty="0">
              <a:solidFill>
                <a:schemeClr val="bg1">
                  <a:lumMod val="75000"/>
                </a:schemeClr>
              </a:solidFill>
            </a:rPr>
            <a:t>,ASH/SCCM NIH/CDC/AU National Evidence TF]</a:t>
          </a:r>
        </a:p>
      </dsp:txBody>
      <dsp:txXfrm>
        <a:off x="6144431" y="877101"/>
        <a:ext cx="1372003" cy="1307199"/>
      </dsp:txXfrm>
    </dsp:sp>
    <dsp:sp modelId="{ED20DCB7-3F4B-AE4F-81C4-9818424814FA}">
      <dsp:nvSpPr>
        <dsp:cNvPr id="0" name=""/>
        <dsp:cNvSpPr/>
      </dsp:nvSpPr>
      <dsp:spPr>
        <a:xfrm rot="7418110">
          <a:off x="6004561" y="2274994"/>
          <a:ext cx="349770" cy="468431"/>
        </a:xfrm>
        <a:prstGeom prst="rightArrow">
          <a:avLst>
            <a:gd name="adj1" fmla="val 60000"/>
            <a:gd name="adj2" fmla="val 50000"/>
          </a:avLst>
        </a:prstGeom>
        <a:solidFill>
          <a:schemeClr val="bg1">
            <a:lumMod val="7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/>
        </a:p>
      </dsp:txBody>
      <dsp:txXfrm rot="10800000">
        <a:off x="6086087" y="2324998"/>
        <a:ext cx="244839" cy="281059"/>
      </dsp:txXfrm>
    </dsp:sp>
    <dsp:sp modelId="{57E5246A-EFA8-8346-A92A-20E08931674B}">
      <dsp:nvSpPr>
        <dsp:cNvPr id="0" name=""/>
        <dsp:cNvSpPr/>
      </dsp:nvSpPr>
      <dsp:spPr>
        <a:xfrm>
          <a:off x="4627638" y="2571004"/>
          <a:ext cx="1822565" cy="180198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b="1" kern="1200" dirty="0"/>
            <a:t>Develop CDS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b="0" kern="1200" dirty="0"/>
            <a:t>C19HCC Agile KE Team, VA, others</a:t>
          </a:r>
        </a:p>
      </dsp:txBody>
      <dsp:txXfrm>
        <a:off x="4894546" y="2834898"/>
        <a:ext cx="1288749" cy="1274194"/>
      </dsp:txXfrm>
    </dsp:sp>
    <dsp:sp modelId="{8F2FC99A-EC8F-5549-8FA2-75328388918D}">
      <dsp:nvSpPr>
        <dsp:cNvPr id="0" name=""/>
        <dsp:cNvSpPr/>
      </dsp:nvSpPr>
      <dsp:spPr>
        <a:xfrm rot="10763594">
          <a:off x="4187815" y="3351883"/>
          <a:ext cx="292619" cy="403478"/>
        </a:xfrm>
        <a:prstGeom prst="rightArrow">
          <a:avLst>
            <a:gd name="adj1" fmla="val 60000"/>
            <a:gd name="adj2" fmla="val 50000"/>
          </a:avLst>
        </a:prstGeom>
        <a:solidFill>
          <a:schemeClr val="bg1">
            <a:lumMod val="7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/>
        </a:p>
      </dsp:txBody>
      <dsp:txXfrm rot="10800000">
        <a:off x="4275599" y="3432114"/>
        <a:ext cx="204833" cy="242086"/>
      </dsp:txXfrm>
    </dsp:sp>
    <dsp:sp modelId="{AB02CE86-2B24-ED4D-8095-0CD356E96FC2}">
      <dsp:nvSpPr>
        <dsp:cNvPr id="0" name=""/>
        <dsp:cNvSpPr/>
      </dsp:nvSpPr>
      <dsp:spPr>
        <a:xfrm>
          <a:off x="2335066" y="2680960"/>
          <a:ext cx="1767811" cy="1631209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b="1" kern="1200" dirty="0"/>
            <a:t>Implement Living CDS, Assess Results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Health Centers, VA, UMN, Other</a:t>
          </a:r>
        </a:p>
      </dsp:txBody>
      <dsp:txXfrm>
        <a:off x="2593956" y="2919845"/>
        <a:ext cx="1250031" cy="1153439"/>
      </dsp:txXfrm>
    </dsp:sp>
    <dsp:sp modelId="{918E5B82-E16F-7546-B950-1A42DCF02B65}">
      <dsp:nvSpPr>
        <dsp:cNvPr id="0" name=""/>
        <dsp:cNvSpPr/>
      </dsp:nvSpPr>
      <dsp:spPr>
        <a:xfrm rot="13895440">
          <a:off x="2411647" y="2495804"/>
          <a:ext cx="283263" cy="445679"/>
        </a:xfrm>
        <a:prstGeom prst="rightArrow">
          <a:avLst>
            <a:gd name="adj1" fmla="val 60000"/>
            <a:gd name="adj2" fmla="val 50000"/>
          </a:avLst>
        </a:prstGeom>
        <a:solidFill>
          <a:schemeClr val="bg1">
            <a:lumMod val="7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/>
        </a:p>
      </dsp:txBody>
      <dsp:txXfrm rot="10800000">
        <a:off x="2480534" y="2618234"/>
        <a:ext cx="198284" cy="267407"/>
      </dsp:txXfrm>
    </dsp:sp>
    <dsp:sp modelId="{8FB65EAA-331C-5147-B38C-E71060B07625}">
      <dsp:nvSpPr>
        <dsp:cNvPr id="0" name=""/>
        <dsp:cNvSpPr/>
      </dsp:nvSpPr>
      <dsp:spPr>
        <a:xfrm>
          <a:off x="872129" y="840176"/>
          <a:ext cx="2028495" cy="195127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b="1" kern="1200" dirty="0"/>
            <a:t>Analyze/Use Care Results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>
              <a:solidFill>
                <a:schemeClr val="bg1">
                  <a:lumMod val="75000"/>
                </a:schemeClr>
              </a:solidFill>
            </a:rPr>
            <a:t>Quality Teams [</a:t>
          </a:r>
          <a:r>
            <a:rPr lang="en-US" sz="1200" kern="1200" dirty="0">
              <a:solidFill>
                <a:schemeClr val="bg1"/>
              </a:solidFill>
            </a:rPr>
            <a:t>UMN, VA</a:t>
          </a:r>
          <a:r>
            <a:rPr lang="en-US" sz="1200" kern="1200" dirty="0">
              <a:solidFill>
                <a:schemeClr val="bg1">
                  <a:lumMod val="75000"/>
                </a:schemeClr>
              </a:solidFill>
            </a:rPr>
            <a:t>], Researchers</a:t>
          </a:r>
        </a:p>
      </dsp:txBody>
      <dsp:txXfrm>
        <a:off x="1169195" y="1125933"/>
        <a:ext cx="1434363" cy="1379756"/>
      </dsp:txXfrm>
    </dsp:sp>
    <dsp:sp modelId="{AF4CF841-B6AD-C247-8088-0B1504DC2852}">
      <dsp:nvSpPr>
        <dsp:cNvPr id="0" name=""/>
        <dsp:cNvSpPr/>
      </dsp:nvSpPr>
      <dsp:spPr>
        <a:xfrm rot="20125165">
          <a:off x="2981536" y="1009267"/>
          <a:ext cx="306129" cy="471148"/>
        </a:xfrm>
        <a:prstGeom prst="rightArrow">
          <a:avLst>
            <a:gd name="adj1" fmla="val 60000"/>
            <a:gd name="adj2" fmla="val 50000"/>
          </a:avLst>
        </a:prstGeom>
        <a:solidFill>
          <a:schemeClr val="bg1">
            <a:lumMod val="7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000" kern="1200">
            <a:solidFill>
              <a:schemeClr val="bg1">
                <a:lumMod val="75000"/>
              </a:schemeClr>
            </a:solidFill>
          </a:endParaRPr>
        </a:p>
      </dsp:txBody>
      <dsp:txXfrm>
        <a:off x="2985697" y="1122598"/>
        <a:ext cx="214290" cy="28268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C7C7FD-61AC-ED48-84D8-A417612F48D4}" type="datetimeFigureOut">
              <a:rPr lang="en-US" smtClean="0"/>
              <a:t>8/26/20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10A180-3EC8-8F4F-99B2-DA95124E89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7447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r>
              <a:rPr lang="en-US" b="1" dirty="0"/>
              <a:t>Notes for revisions to diagram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Replace circles with buildings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Separate current and future state on current diagrams – illustrate on current state that information (represented by people?) isn’t interoperable – e.g., by showing people that can’t communicate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en-US" dirty="0"/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b="1" dirty="0"/>
              <a:t>Julia needs</a:t>
            </a:r>
          </a:p>
          <a:p>
            <a:pPr marL="685800" lvl="1" indent="-228600">
              <a:buFont typeface="+mj-lt"/>
              <a:buAutoNum type="arabicPeriod"/>
            </a:pPr>
            <a:r>
              <a:rPr lang="en-US" dirty="0"/>
              <a:t>How do we understand the current state of evidence, how do we know when this changes, can we link components of content that are modified by a change so they can be automated and reviewed by the CDS owners (content/workflow owners and developers) to see if the interventions should be changed [Brian/Jens/Ian work] – COKA/SRDR+ collaborations with Ian/Jens/Brian</a:t>
            </a:r>
          </a:p>
          <a:p>
            <a:pPr marL="685800" lvl="1" indent="-228600">
              <a:buFont typeface="+mj-lt"/>
              <a:buAutoNum type="arabicPeriod"/>
            </a:pPr>
            <a:r>
              <a:rPr lang="en-US" dirty="0"/>
              <a:t>Tooling/expertise to convert evidence into plug and play CDS interventions – Matt Burton/Agile KE/CPG on FHIR</a:t>
            </a:r>
          </a:p>
          <a:p>
            <a:pPr marL="685800" lvl="1" indent="-228600">
              <a:buFont typeface="+mj-lt"/>
              <a:buAutoNum type="arabicPeriod"/>
            </a:pPr>
            <a:r>
              <a:rPr lang="en-US" dirty="0"/>
              <a:t>Getting the content implemented [falls on the implementers, work with the vendors] – collaboration with other LC participants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410A180-3EC8-8F4F-99B2-DA95124E891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63674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914400" y="3352800"/>
            <a:ext cx="10363200" cy="1295400"/>
          </a:xfrm>
        </p:spPr>
        <p:txBody>
          <a:bodyPr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Title of Presentation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828800" y="4876800"/>
            <a:ext cx="8534400" cy="762000"/>
          </a:xfrm>
        </p:spPr>
        <p:txBody>
          <a:bodyPr/>
          <a:lstStyle>
            <a:lvl1pPr marL="0" indent="0" algn="ctr">
              <a:buNone/>
              <a:defRPr b="1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Author and Date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F5B7A5-34A7-4AB0-A34F-A4DF2002FA9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01335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1_Blank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992814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Title and Content">
  <p:cSld name="1_Title and Content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Google Shape;13;p2"/>
          <p:cNvSpPr txBox="1">
            <a:spLocks noGrp="1"/>
          </p:cNvSpPr>
          <p:nvPr>
            <p:ph type="title"/>
          </p:nvPr>
        </p:nvSpPr>
        <p:spPr>
          <a:xfrm>
            <a:off x="1676400" y="304801"/>
            <a:ext cx="8839200" cy="61788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" name="Google Shape;14;p2"/>
          <p:cNvSpPr txBox="1">
            <a:spLocks noGrp="1"/>
          </p:cNvSpPr>
          <p:nvPr>
            <p:ph type="sldNum" idx="12"/>
          </p:nvPr>
        </p:nvSpPr>
        <p:spPr>
          <a:xfrm>
            <a:off x="8839200" y="6324602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spcBef>
                <a:spcPts val="0"/>
              </a:spcBef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spcBef>
                <a:spcPts val="0"/>
              </a:spcBef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spcBef>
                <a:spcPts val="0"/>
              </a:spcBef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spcBef>
                <a:spcPts val="0"/>
              </a:spcBef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spcBef>
                <a:spcPts val="0"/>
              </a:spcBef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spcBef>
                <a:spcPts val="0"/>
              </a:spcBef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spcBef>
                <a:spcPts val="0"/>
              </a:spcBef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spcBef>
                <a:spcPts val="0"/>
              </a:spcBef>
              <a:buClr>
                <a:schemeClr val="dk1"/>
              </a:buClr>
              <a:buSzPts val="18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fld id="{00000000-1234-1234-1234-12341234123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5396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dirty="0"/>
              <a:t>Click to edit Master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F5B7A5-34A7-4AB0-A34F-A4DF2002FA9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43937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2981326"/>
            <a:ext cx="10363200" cy="1362075"/>
          </a:xfrm>
        </p:spPr>
        <p:txBody>
          <a:bodyPr anchor="t"/>
          <a:lstStyle>
            <a:lvl1pPr algn="ctr">
              <a:defRPr sz="4000" b="1" cap="all"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4343401"/>
            <a:ext cx="10363200" cy="1500187"/>
          </a:xfrm>
        </p:spPr>
        <p:txBody>
          <a:bodyPr anchor="b"/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F5B7A5-34A7-4AB0-A34F-A4DF2002FA9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78035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F5B7A5-34A7-4AB0-A34F-A4DF2002FA9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83235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edit Master title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447801"/>
            <a:ext cx="5386917" cy="727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447801"/>
            <a:ext cx="5389033" cy="727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F5B7A5-34A7-4AB0-A34F-A4DF2002FA9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13122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dirty="0"/>
              <a:t>Click to edit Master title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F5B7A5-34A7-4AB0-A34F-A4DF2002FA9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64896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F5B7A5-34A7-4AB0-A34F-A4DF2002FA9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6285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F5B7A5-34A7-4AB0-A34F-A4DF2002FA9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0373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 and body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415600" y="203567"/>
            <a:ext cx="11360800" cy="763600"/>
          </a:xfrm>
          <a:prstGeom prst="rect">
            <a:avLst/>
          </a:prstGeom>
        </p:spPr>
        <p:txBody>
          <a:bodyPr spcFirstLastPara="1" wrap="square" lIns="91425" tIns="45700" rIns="91425" bIns="45700" anchor="ctr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body" idx="1"/>
          </p:nvPr>
        </p:nvSpPr>
        <p:spPr>
          <a:xfrm>
            <a:off x="415600" y="1536633"/>
            <a:ext cx="11360800" cy="45552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rtl="0">
              <a:spcBef>
                <a:spcPts val="560"/>
              </a:spcBef>
              <a:spcAft>
                <a:spcPts val="0"/>
              </a:spcAft>
              <a:buSzPts val="1800"/>
              <a:buChar char="•"/>
              <a:defRPr/>
            </a:lvl1pPr>
            <a:lvl2pPr marL="914400" lvl="1" indent="-317500" rtl="0">
              <a:spcBef>
                <a:spcPts val="480"/>
              </a:spcBef>
              <a:spcAft>
                <a:spcPts val="0"/>
              </a:spcAft>
              <a:buSzPts val="1400"/>
              <a:buChar char="►"/>
              <a:defRPr/>
            </a:lvl2pPr>
            <a:lvl3pPr marL="1371600" lvl="2" indent="-317500" rtl="0">
              <a:spcBef>
                <a:spcPts val="400"/>
              </a:spcBef>
              <a:spcAft>
                <a:spcPts val="0"/>
              </a:spcAft>
              <a:buSzPts val="1400"/>
              <a:buChar char="−"/>
              <a:defRPr/>
            </a:lvl3pPr>
            <a:lvl4pPr marL="1828800" lvl="3" indent="-304800" rtl="0">
              <a:spcBef>
                <a:spcPts val="400"/>
              </a:spcBef>
              <a:spcAft>
                <a:spcPts val="0"/>
              </a:spcAft>
              <a:buSzPts val="1200"/>
              <a:buChar char="–"/>
              <a:defRPr/>
            </a:lvl4pPr>
            <a:lvl5pPr marL="2286000" lvl="4" indent="-292100" rtl="0">
              <a:spcBef>
                <a:spcPts val="400"/>
              </a:spcBef>
              <a:spcAft>
                <a:spcPts val="0"/>
              </a:spcAft>
              <a:buSzPts val="1000"/>
              <a:buChar char="»"/>
              <a:defRPr/>
            </a:lvl5pPr>
            <a:lvl6pPr marL="2743200" lvl="5" indent="-292100" rtl="0">
              <a:spcBef>
                <a:spcPts val="400"/>
              </a:spcBef>
              <a:spcAft>
                <a:spcPts val="0"/>
              </a:spcAft>
              <a:buSzPts val="1000"/>
              <a:buChar char="•"/>
              <a:defRPr/>
            </a:lvl6pPr>
            <a:lvl7pPr marL="3200400" lvl="6" indent="-292100" rtl="0">
              <a:spcBef>
                <a:spcPts val="400"/>
              </a:spcBef>
              <a:spcAft>
                <a:spcPts val="0"/>
              </a:spcAft>
              <a:buSzPts val="1000"/>
              <a:buChar char="•"/>
              <a:defRPr/>
            </a:lvl7pPr>
            <a:lvl8pPr marL="3657600" lvl="7" indent="-292100" rtl="0">
              <a:spcBef>
                <a:spcPts val="400"/>
              </a:spcBef>
              <a:spcAft>
                <a:spcPts val="0"/>
              </a:spcAft>
              <a:buSzPts val="1000"/>
              <a:buChar char="•"/>
              <a:defRPr/>
            </a:lvl8pPr>
            <a:lvl9pPr marL="4114800" lvl="8" indent="-292100" rtl="0">
              <a:spcBef>
                <a:spcPts val="400"/>
              </a:spcBef>
              <a:spcAft>
                <a:spcPts val="0"/>
              </a:spcAft>
              <a:buSzPts val="1000"/>
              <a:buChar char="•"/>
              <a:defRPr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sldNum" idx="12"/>
          </p:nvPr>
        </p:nvSpPr>
        <p:spPr>
          <a:xfrm>
            <a:off x="11296611" y="6217623"/>
            <a:ext cx="731600" cy="524800"/>
          </a:xfrm>
          <a:prstGeom prst="rect">
            <a:avLst/>
          </a:prstGeom>
        </p:spPr>
        <p:txBody>
          <a:bodyPr spcFirstLastPara="1" wrap="square" lIns="91425" tIns="45700" rIns="91425" bIns="45700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  <p:extLst>
      <p:ext uri="{BB962C8B-B14F-4D97-AF65-F5344CB8AC3E}">
        <p14:creationId xmlns:p14="http://schemas.microsoft.com/office/powerpoint/2010/main" val="8083665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 cstate="screen">
            <a:lum/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304800"/>
            <a:ext cx="8839200" cy="6178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Title goes here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46238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610600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F5B7A5-34A7-4AB0-A34F-A4DF2002FA9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26595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3600" b="1" kern="1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Clr>
          <a:schemeClr val="tx2"/>
        </a:buClr>
        <a:buSzPct val="150000"/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338138" algn="l" defTabSz="914400" rtl="0" eaLnBrk="1" latinLnBrk="0" hangingPunct="1">
        <a:spcBef>
          <a:spcPct val="20000"/>
        </a:spcBef>
        <a:buClr>
          <a:srgbClr val="1F497D"/>
        </a:buClr>
        <a:buSzPct val="80000"/>
        <a:buFont typeface="Arial" pitchFamily="34" charset="0"/>
        <a:buChar char="►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69963" indent="-284163" algn="l" defTabSz="914400" rtl="0" eaLnBrk="1" latinLnBrk="0" hangingPunct="1">
        <a:spcBef>
          <a:spcPct val="20000"/>
        </a:spcBef>
        <a:buClr>
          <a:schemeClr val="tx2"/>
        </a:buClr>
        <a:buFont typeface="Arial" panose="020B0604020202020204" pitchFamily="34" charset="0"/>
        <a:buChar char="−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jpeg"/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EBE567-DA12-174D-A702-183C7B6416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3487" y="152400"/>
            <a:ext cx="10334170" cy="763600"/>
          </a:xfrm>
        </p:spPr>
        <p:txBody>
          <a:bodyPr/>
          <a:lstStyle/>
          <a:p>
            <a:r>
              <a:rPr lang="en-US" sz="2600" dirty="0"/>
              <a:t>Enhanced Ecosystem Flow for  ACTS Collaborative Participant Key Efforts (i.e., Living CDS for Triage/Testing, Anticoagulation)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B676DC9-0848-8E43-B746-B8D7386A57DE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00000000-1234-1234-1234-123412341234}" type="slidenum">
              <a:rPr lang="en">
                <a:solidFill>
                  <a:prstClr val="black">
                    <a:tint val="75000"/>
                  </a:prstClr>
                </a:solidFill>
                <a:latin typeface="Arial"/>
              </a:rPr>
              <a:pPr/>
              <a:t>1</a:t>
            </a:fld>
            <a:endParaRPr lang="en">
              <a:solidFill>
                <a:prstClr val="black">
                  <a:tint val="75000"/>
                </a:prstClr>
              </a:solidFill>
              <a:latin typeface="Arial"/>
            </a:endParaRPr>
          </a:p>
        </p:txBody>
      </p:sp>
      <p:graphicFrame>
        <p:nvGraphicFramePr>
          <p:cNvPr id="5" name="Diagram 4">
            <a:extLst>
              <a:ext uri="{FF2B5EF4-FFF2-40B4-BE49-F238E27FC236}">
                <a16:creationId xmlns:a16="http://schemas.microsoft.com/office/drawing/2014/main" id="{117B91F2-2B7F-F94B-878A-A90F8D3DFB0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04863569"/>
              </p:ext>
            </p:extLst>
          </p:nvPr>
        </p:nvGraphicFramePr>
        <p:xfrm>
          <a:off x="353646" y="1322450"/>
          <a:ext cx="8348050" cy="459530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8" name="Oval 7">
            <a:extLst>
              <a:ext uri="{FF2B5EF4-FFF2-40B4-BE49-F238E27FC236}">
                <a16:creationId xmlns:a16="http://schemas.microsoft.com/office/drawing/2014/main" id="{989A3179-71E5-C34D-8665-7389F19C0AC6}"/>
              </a:ext>
            </a:extLst>
          </p:cNvPr>
          <p:cNvSpPr/>
          <p:nvPr/>
        </p:nvSpPr>
        <p:spPr>
          <a:xfrm>
            <a:off x="4031676" y="5497638"/>
            <a:ext cx="1315053" cy="1307462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1F497D"/>
              </a:solidFill>
              <a:latin typeface="Arial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8EB39631-C971-6744-937A-C0071F40A380}"/>
              </a:ext>
            </a:extLst>
          </p:cNvPr>
          <p:cNvSpPr txBox="1"/>
          <p:nvPr/>
        </p:nvSpPr>
        <p:spPr>
          <a:xfrm>
            <a:off x="4179096" y="5623275"/>
            <a:ext cx="99707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>
                <a:solidFill>
                  <a:prstClr val="white"/>
                </a:solidFill>
                <a:latin typeface="Arial"/>
              </a:rPr>
              <a:t>Provide CDS Repository/ Authoring</a:t>
            </a:r>
          </a:p>
          <a:p>
            <a:pPr algn="ctr"/>
            <a:r>
              <a:rPr lang="en-US" sz="1100" dirty="0">
                <a:solidFill>
                  <a:prstClr val="white"/>
                </a:solidFill>
              </a:rPr>
              <a:t>CDS Connect</a:t>
            </a:r>
            <a:endParaRPr lang="en-US" sz="1100" dirty="0">
              <a:solidFill>
                <a:prstClr val="white"/>
              </a:solidFill>
              <a:latin typeface="Arial"/>
            </a:endParaRPr>
          </a:p>
        </p:txBody>
      </p:sp>
      <p:sp>
        <p:nvSpPr>
          <p:cNvPr id="11" name="Down Arrow 10">
            <a:extLst>
              <a:ext uri="{FF2B5EF4-FFF2-40B4-BE49-F238E27FC236}">
                <a16:creationId xmlns:a16="http://schemas.microsoft.com/office/drawing/2014/main" id="{AF95E6A8-134A-3443-9D3E-DD49A15C3473}"/>
              </a:ext>
            </a:extLst>
          </p:cNvPr>
          <p:cNvSpPr/>
          <p:nvPr/>
        </p:nvSpPr>
        <p:spPr>
          <a:xfrm rot="8651942" flipH="1">
            <a:off x="3932917" y="5542776"/>
            <a:ext cx="200928" cy="214946"/>
          </a:xfrm>
          <a:prstGeom prst="downArrow">
            <a:avLst/>
          </a:prstGeom>
          <a:solidFill>
            <a:prstClr val="white">
              <a:lumMod val="75000"/>
            </a:prstClr>
          </a:solidFill>
          <a:ln>
            <a:noFill/>
          </a:ln>
          <a:effectLst/>
        </p:spPr>
        <p:txBody>
          <a:bodyPr spcFirstLastPara="0" vert="horz" wrap="square" lIns="0" tIns="0" rIns="0" bIns="0" numCol="1" spcCol="1270" anchor="ctr" anchorCtr="0">
            <a:noAutofit/>
          </a:bodyPr>
          <a:lstStyle/>
          <a:p>
            <a:endParaRPr lang="en-US">
              <a:solidFill>
                <a:prstClr val="black"/>
              </a:solidFill>
              <a:latin typeface="Arial"/>
            </a:endParaRPr>
          </a:p>
        </p:txBody>
      </p:sp>
      <p:sp>
        <p:nvSpPr>
          <p:cNvPr id="12" name="Left-Right Arrow 11">
            <a:extLst>
              <a:ext uri="{FF2B5EF4-FFF2-40B4-BE49-F238E27FC236}">
                <a16:creationId xmlns:a16="http://schemas.microsoft.com/office/drawing/2014/main" id="{154F96BF-3588-8644-90F1-E2F09A9385C8}"/>
              </a:ext>
            </a:extLst>
          </p:cNvPr>
          <p:cNvSpPr/>
          <p:nvPr/>
        </p:nvSpPr>
        <p:spPr>
          <a:xfrm rot="18641991" flipV="1">
            <a:off x="5234613" y="5636609"/>
            <a:ext cx="216139" cy="137392"/>
          </a:xfrm>
          <a:prstGeom prst="leftRightArrow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Arial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9A4E85E-8DF2-2447-8045-644233C1B194}"/>
              </a:ext>
            </a:extLst>
          </p:cNvPr>
          <p:cNvSpPr txBox="1"/>
          <p:nvPr/>
        </p:nvSpPr>
        <p:spPr>
          <a:xfrm>
            <a:off x="3396342" y="3006102"/>
            <a:ext cx="251097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solidFill>
                  <a:prstClr val="white">
                    <a:lumMod val="65000"/>
                  </a:prstClr>
                </a:solidFill>
                <a:latin typeface="Arial"/>
              </a:rPr>
              <a:t>People/  Process / Technology create more efficient. effective, virtuous cycle flow, scalable to other targets</a:t>
            </a:r>
            <a:endParaRPr lang="en-US" sz="1200" dirty="0">
              <a:solidFill>
                <a:prstClr val="black"/>
              </a:solidFill>
              <a:latin typeface="Arial"/>
            </a:endParaRPr>
          </a:p>
        </p:txBody>
      </p:sp>
      <p:pic>
        <p:nvPicPr>
          <p:cNvPr id="1026" name="Picture 2">
            <a:extLst>
              <a:ext uri="{FF2B5EF4-FFF2-40B4-BE49-F238E27FC236}">
                <a16:creationId xmlns:a16="http://schemas.microsoft.com/office/drawing/2014/main" id="{A1A27348-3B70-DE4E-B959-2FA0C114F944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67496" y="4286321"/>
            <a:ext cx="2594915" cy="194618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TextBox 2">
            <a:extLst>
              <a:ext uri="{FF2B5EF4-FFF2-40B4-BE49-F238E27FC236}">
                <a16:creationId xmlns:a16="http://schemas.microsoft.com/office/drawing/2014/main" id="{0D1F7CAB-3A8F-084E-8C0E-84765D104A76}"/>
              </a:ext>
            </a:extLst>
          </p:cNvPr>
          <p:cNvSpPr txBox="1"/>
          <p:nvPr/>
        </p:nvSpPr>
        <p:spPr>
          <a:xfrm>
            <a:off x="8316096" y="1480692"/>
            <a:ext cx="3828321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Approach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Use </a:t>
            </a:r>
            <a:r>
              <a:rPr lang="en-US" dirty="0" err="1"/>
              <a:t>EBMonFHIR</a:t>
            </a:r>
            <a:r>
              <a:rPr lang="en-US" dirty="0"/>
              <a:t>/COKA/SRDR+ (enhanced data entry/review forms) to create standards-based computability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Identify/scale best practices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320191C-393C-C44E-95EF-CED0DCB0DCAD}"/>
              </a:ext>
            </a:extLst>
          </p:cNvPr>
          <p:cNvSpPr/>
          <p:nvPr/>
        </p:nvSpPr>
        <p:spPr>
          <a:xfrm>
            <a:off x="7902662" y="3776405"/>
            <a:ext cx="393569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600" b="1" dirty="0"/>
              <a:t>Examples of Pertinent FHIR Standards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E8D7C71-86E0-E940-9D2A-66A2243088B8}"/>
              </a:ext>
            </a:extLst>
          </p:cNvPr>
          <p:cNvSpPr txBox="1"/>
          <p:nvPr/>
        </p:nvSpPr>
        <p:spPr>
          <a:xfrm>
            <a:off x="237534" y="5747653"/>
            <a:ext cx="2999154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/>
              <a:t>Key: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100" dirty="0"/>
              <a:t>White text: currently happening/integrated with Collaborative Participant Key Efforts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100" dirty="0"/>
              <a:t>Gray text/arrows: potential enhanced ecosystem for Participant Key Efforts</a:t>
            </a:r>
          </a:p>
        </p:txBody>
      </p:sp>
    </p:spTree>
    <p:extLst>
      <p:ext uri="{BB962C8B-B14F-4D97-AF65-F5344CB8AC3E}">
        <p14:creationId xmlns:p14="http://schemas.microsoft.com/office/powerpoint/2010/main" val="3351135282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107</TotalTime>
  <Words>340</Words>
  <Application>Microsoft Macintosh PowerPoint</Application>
  <PresentationFormat>Widescreen</PresentationFormat>
  <Paragraphs>29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1_Office Theme</vt:lpstr>
      <vt:lpstr>Enhanced Ecosystem Flow for  ACTS Collaborative Participant Key Efforts (i.e., Living CDS for Triage/Testing, Anticoagulation)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Jerry Osheroff</dc:creator>
  <cp:lastModifiedBy>Jerry Osheroff</cp:lastModifiedBy>
  <cp:revision>16</cp:revision>
  <dcterms:created xsi:type="dcterms:W3CDTF">2020-08-20T18:11:49Z</dcterms:created>
  <dcterms:modified xsi:type="dcterms:W3CDTF">2020-08-26T18:46:56Z</dcterms:modified>
</cp:coreProperties>
</file>

<file path=docProps/thumbnail.jpeg>
</file>