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1" roundtripDataSignature="AMtx7mj6/IPyTzI3EJctYlH5bNquhw2F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customschemas.google.com/relationships/presentationmetadata" Target="metadata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4" Type="http://schemas.openxmlformats.org/officeDocument/2006/relationships/slide" Target="slides/slide3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7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 rot="5400000">
            <a:off x="2309018" y="-251619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8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9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6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6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 descr="evidence-ecosystem-bg3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2000" y="729000"/>
            <a:ext cx="5400000" cy="54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5413591" y="1270518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</p:txBody>
      </p:sp>
      <p:sp>
        <p:nvSpPr>
          <p:cNvPr id="86" name="Google Shape;86;p1"/>
          <p:cNvSpPr txBox="1"/>
          <p:nvPr/>
        </p:nvSpPr>
        <p:spPr>
          <a:xfrm>
            <a:off x="6371559" y="3088633"/>
            <a:ext cx="2338392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</p:txBody>
      </p:sp>
      <p:sp>
        <p:nvSpPr>
          <p:cNvPr id="87" name="Google Shape;87;p1"/>
          <p:cNvSpPr txBox="1"/>
          <p:nvPr/>
        </p:nvSpPr>
        <p:spPr>
          <a:xfrm>
            <a:off x="5419130" y="5379066"/>
            <a:ext cx="2338393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</p:txBody>
      </p:sp>
      <p:sp>
        <p:nvSpPr>
          <p:cNvPr id="88" name="Google Shape;88;p1"/>
          <p:cNvSpPr txBox="1"/>
          <p:nvPr/>
        </p:nvSpPr>
        <p:spPr>
          <a:xfrm>
            <a:off x="2132426" y="1200071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 </a:t>
            </a:r>
            <a:endParaRPr/>
          </a:p>
        </p:txBody>
      </p:sp>
      <p:sp>
        <p:nvSpPr>
          <p:cNvPr id="89" name="Google Shape;89;p1"/>
          <p:cNvSpPr txBox="1"/>
          <p:nvPr/>
        </p:nvSpPr>
        <p:spPr>
          <a:xfrm>
            <a:off x="1159614" y="3209442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 </a:t>
            </a:r>
            <a:endParaRPr/>
          </a:p>
        </p:txBody>
      </p:sp>
      <p:sp>
        <p:nvSpPr>
          <p:cNvPr id="90" name="Google Shape;90;p1"/>
          <p:cNvSpPr txBox="1"/>
          <p:nvPr/>
        </p:nvSpPr>
        <p:spPr>
          <a:xfrm>
            <a:off x="2234544" y="5093735"/>
            <a:ext cx="2125812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</p:txBody>
      </p:sp>
      <p:pic>
        <p:nvPicPr>
          <p:cNvPr id="91" name="Google Shape;91;p1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6794" y="2280004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2969142" y="2735919"/>
            <a:ext cx="1244013" cy="408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Trustworthy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evidence</a:t>
            </a:r>
            <a:endParaRPr/>
          </a:p>
        </p:txBody>
      </p:sp>
      <p:pic>
        <p:nvPicPr>
          <p:cNvPr id="93" name="Google Shape;93;p1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41924" y="1617250"/>
            <a:ext cx="1296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0868" y="2939623"/>
            <a:ext cx="1296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61881" y="2282658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"/>
          <p:cNvSpPr txBox="1"/>
          <p:nvPr/>
        </p:nvSpPr>
        <p:spPr>
          <a:xfrm>
            <a:off x="4115466" y="3319164"/>
            <a:ext cx="966093" cy="54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Digitally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structured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/>
          </a:p>
        </p:txBody>
      </p:sp>
      <p:sp>
        <p:nvSpPr>
          <p:cNvPr id="97" name="Google Shape;97;p1"/>
          <p:cNvSpPr txBox="1"/>
          <p:nvPr/>
        </p:nvSpPr>
        <p:spPr>
          <a:xfrm>
            <a:off x="4899273" y="2654208"/>
            <a:ext cx="1431060" cy="54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Common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understanding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of methods</a:t>
            </a:r>
            <a:endParaRPr/>
          </a:p>
        </p:txBody>
      </p:sp>
      <p:pic>
        <p:nvPicPr>
          <p:cNvPr id="98" name="Google Shape;98;p1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61881" y="3533490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"/>
          <p:cNvSpPr txBox="1"/>
          <p:nvPr/>
        </p:nvSpPr>
        <p:spPr>
          <a:xfrm>
            <a:off x="5144167" y="3999640"/>
            <a:ext cx="966093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Culture for sharing</a:t>
            </a:r>
            <a:endParaRPr/>
          </a:p>
        </p:txBody>
      </p:sp>
      <p:sp>
        <p:nvSpPr>
          <p:cNvPr id="100" name="Google Shape;100;p1"/>
          <p:cNvSpPr txBox="1"/>
          <p:nvPr/>
        </p:nvSpPr>
        <p:spPr>
          <a:xfrm>
            <a:off x="4205307" y="2077991"/>
            <a:ext cx="801294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Tools and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platforms</a:t>
            </a:r>
            <a:endParaRPr/>
          </a:p>
        </p:txBody>
      </p:sp>
      <p:pic>
        <p:nvPicPr>
          <p:cNvPr id="101" name="Google Shape;101;p1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5738" y="3533490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"/>
          <p:cNvSpPr txBox="1"/>
          <p:nvPr/>
        </p:nvSpPr>
        <p:spPr>
          <a:xfrm>
            <a:off x="3118024" y="3999640"/>
            <a:ext cx="966093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Culture for sharing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"/>
          <p:cNvSpPr txBox="1"/>
          <p:nvPr/>
        </p:nvSpPr>
        <p:spPr>
          <a:xfrm>
            <a:off x="5628142" y="275558"/>
            <a:ext cx="3058658" cy="560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Draft UMN Anticoagulation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Ecosystem</a:t>
            </a:r>
            <a:endParaRPr/>
          </a:p>
        </p:txBody>
      </p:sp>
      <p:grpSp>
        <p:nvGrpSpPr>
          <p:cNvPr id="108" name="Google Shape;108;p2"/>
          <p:cNvGrpSpPr/>
          <p:nvPr/>
        </p:nvGrpSpPr>
        <p:grpSpPr>
          <a:xfrm>
            <a:off x="457200" y="420535"/>
            <a:ext cx="4038600" cy="5560651"/>
            <a:chOff x="0" y="144977"/>
            <a:chExt cx="4038600" cy="5560651"/>
          </a:xfrm>
        </p:grpSpPr>
        <p:sp>
          <p:nvSpPr>
            <p:cNvPr id="109" name="Google Shape;109;p2"/>
            <p:cNvSpPr/>
            <p:nvPr/>
          </p:nvSpPr>
          <p:spPr>
            <a:xfrm>
              <a:off x="0" y="366377"/>
              <a:ext cx="4038600" cy="63787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2"/>
            <p:cNvSpPr txBox="1"/>
            <p:nvPr/>
          </p:nvSpPr>
          <p:spPr>
            <a:xfrm>
              <a:off x="0" y="366377"/>
              <a:ext cx="4038600" cy="637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3425" tIns="312400" rIns="313425" bIns="1066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Char char="•"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Public Knowledge</a:t>
              </a:r>
              <a:endParaRPr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201930" y="144977"/>
              <a:ext cx="2827020" cy="442800"/>
            </a:xfrm>
            <a:prstGeom prst="roundRect">
              <a:avLst>
                <a:gd name="adj" fmla="val 16667"/>
              </a:avLst>
            </a:prstGeom>
            <a:solidFill>
              <a:schemeClr val="accent5"/>
            </a:solidFill>
            <a:ln w="25400" cap="flat" cmpd="sng">
              <a:solidFill>
                <a:srgbClr val="367D9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2"/>
            <p:cNvSpPr txBox="1"/>
            <p:nvPr/>
          </p:nvSpPr>
          <p:spPr>
            <a:xfrm>
              <a:off x="223546" y="166593"/>
              <a:ext cx="2783788" cy="3995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850" tIns="0" rIns="10685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Synthesize evidence</a:t>
              </a:r>
              <a:endParaRPr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0" y="1306652"/>
              <a:ext cx="4038600" cy="63787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2"/>
            <p:cNvSpPr txBox="1"/>
            <p:nvPr/>
          </p:nvSpPr>
          <p:spPr>
            <a:xfrm>
              <a:off x="0" y="1306652"/>
              <a:ext cx="4038600" cy="637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3425" tIns="312400" rIns="313425" bIns="1066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Char char="•"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Based on Public + Private knowledge</a:t>
              </a:r>
              <a:endParaRPr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201930" y="1085253"/>
              <a:ext cx="2827020" cy="442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2"/>
            <p:cNvSpPr txBox="1"/>
            <p:nvPr/>
          </p:nvSpPr>
          <p:spPr>
            <a:xfrm>
              <a:off x="223546" y="1106869"/>
              <a:ext cx="2783788" cy="3995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850" tIns="0" rIns="10685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Produce guidance</a:t>
              </a:r>
              <a:endParaRPr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0" y="2246928"/>
              <a:ext cx="4038600" cy="63787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2"/>
            <p:cNvSpPr txBox="1"/>
            <p:nvPr/>
          </p:nvSpPr>
          <p:spPr>
            <a:xfrm>
              <a:off x="0" y="2246928"/>
              <a:ext cx="4038600" cy="637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3425" tIns="312400" rIns="313425" bIns="1066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Char char="•"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Public or Private</a:t>
              </a:r>
              <a:endParaRPr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201930" y="2025528"/>
              <a:ext cx="2827020" cy="44280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25400" cap="flat" cmpd="sng">
              <a:solidFill>
                <a:srgbClr val="7188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2"/>
            <p:cNvSpPr txBox="1"/>
            <p:nvPr/>
          </p:nvSpPr>
          <p:spPr>
            <a:xfrm>
              <a:off x="223546" y="2047144"/>
              <a:ext cx="2783788" cy="3995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850" tIns="0" rIns="10685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Disseminate guidance</a:t>
              </a:r>
              <a:endParaRPr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0" y="3187203"/>
              <a:ext cx="4038600" cy="63787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2"/>
            <p:cNvSpPr txBox="1"/>
            <p:nvPr/>
          </p:nvSpPr>
          <p:spPr>
            <a:xfrm>
              <a:off x="0" y="3187203"/>
              <a:ext cx="4038600" cy="637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3425" tIns="312400" rIns="313425" bIns="1066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Char char="•"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Private?</a:t>
              </a:r>
              <a:endParaRPr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201930" y="2965803"/>
              <a:ext cx="2827020" cy="442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2"/>
            <p:cNvSpPr txBox="1"/>
            <p:nvPr/>
          </p:nvSpPr>
          <p:spPr>
            <a:xfrm>
              <a:off x="223546" y="2987419"/>
              <a:ext cx="2783788" cy="3995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850" tIns="0" rIns="10685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Implement guidance</a:t>
              </a:r>
              <a:endParaRPr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0" y="4127478"/>
              <a:ext cx="4038600" cy="63787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2"/>
            <p:cNvSpPr txBox="1"/>
            <p:nvPr/>
          </p:nvSpPr>
          <p:spPr>
            <a:xfrm>
              <a:off x="0" y="4127478"/>
              <a:ext cx="4038600" cy="637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3425" tIns="312400" rIns="313425" bIns="1066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Char char="•"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Public or Private</a:t>
              </a:r>
              <a:endParaRPr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201930" y="3906078"/>
              <a:ext cx="2827020" cy="44280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25400" cap="flat" cmpd="sng">
              <a:solidFill>
                <a:srgbClr val="7188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2"/>
            <p:cNvSpPr txBox="1"/>
            <p:nvPr/>
          </p:nvSpPr>
          <p:spPr>
            <a:xfrm>
              <a:off x="223546" y="3927694"/>
              <a:ext cx="2783788" cy="3995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850" tIns="0" rIns="10685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Evaluate</a:t>
              </a:r>
              <a:endParaRPr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0" y="5067753"/>
              <a:ext cx="4038600" cy="637875"/>
            </a:xfrm>
            <a:prstGeom prst="rect">
              <a:avLst/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2"/>
            <p:cNvSpPr txBox="1"/>
            <p:nvPr/>
          </p:nvSpPr>
          <p:spPr>
            <a:xfrm>
              <a:off x="0" y="5067753"/>
              <a:ext cx="4038600" cy="63787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13425" tIns="312400" rIns="313425" bIns="106675" anchor="t" anchorCtr="0">
              <a:noAutofit/>
            </a:bodyPr>
            <a:lstStyle/>
            <a:p>
              <a:pPr marL="114300" marR="0" lvl="1" indent="-1143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Char char="•"/>
              </a:pPr>
              <a:r>
                <a:rPr lang="en-US" sz="15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Public or Private</a:t>
              </a:r>
              <a:endParaRPr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201930" y="4846353"/>
              <a:ext cx="2827020" cy="442800"/>
            </a:xfrm>
            <a:prstGeom prst="roundRect">
              <a:avLst>
                <a:gd name="adj" fmla="val 16667"/>
              </a:avLst>
            </a:prstGeom>
            <a:solidFill>
              <a:schemeClr val="accent3"/>
            </a:solidFill>
            <a:ln w="25400" cap="flat" cmpd="sng">
              <a:solidFill>
                <a:srgbClr val="71884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2"/>
            <p:cNvSpPr txBox="1"/>
            <p:nvPr/>
          </p:nvSpPr>
          <p:spPr>
            <a:xfrm>
              <a:off x="223546" y="4867969"/>
              <a:ext cx="2783788" cy="3995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850" tIns="0" rIns="10685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alibri"/>
                <a:buNone/>
              </a:pPr>
              <a:r>
                <a:rPr lang="en-US" sz="15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Produce evidence</a:t>
              </a:r>
              <a:endParaRPr/>
            </a:p>
          </p:txBody>
        </p:sp>
      </p:grpSp>
      <p:pic>
        <p:nvPicPr>
          <p:cNvPr id="133" name="Google Shape;133;p2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4800600" y="1757851"/>
            <a:ext cx="4038600" cy="2886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3" descr="evidence-ecosystem-bg3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2000" y="729000"/>
            <a:ext cx="5400000" cy="54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3"/>
          <p:cNvSpPr txBox="1"/>
          <p:nvPr/>
        </p:nvSpPr>
        <p:spPr>
          <a:xfrm>
            <a:off x="5413591" y="1270518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</p:txBody>
      </p:sp>
      <p:sp>
        <p:nvSpPr>
          <p:cNvPr id="140" name="Google Shape;140;p3"/>
          <p:cNvSpPr txBox="1"/>
          <p:nvPr/>
        </p:nvSpPr>
        <p:spPr>
          <a:xfrm>
            <a:off x="6371559" y="3088633"/>
            <a:ext cx="2338392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</p:txBody>
      </p:sp>
      <p:sp>
        <p:nvSpPr>
          <p:cNvPr id="141" name="Google Shape;141;p3"/>
          <p:cNvSpPr txBox="1"/>
          <p:nvPr/>
        </p:nvSpPr>
        <p:spPr>
          <a:xfrm>
            <a:off x="5419130" y="5379066"/>
            <a:ext cx="2338393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</p:txBody>
      </p:sp>
      <p:sp>
        <p:nvSpPr>
          <p:cNvPr id="142" name="Google Shape;142;p3"/>
          <p:cNvSpPr txBox="1"/>
          <p:nvPr/>
        </p:nvSpPr>
        <p:spPr>
          <a:xfrm>
            <a:off x="2132426" y="1200071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 </a:t>
            </a:r>
            <a:endParaRPr/>
          </a:p>
        </p:txBody>
      </p:sp>
      <p:sp>
        <p:nvSpPr>
          <p:cNvPr id="143" name="Google Shape;143;p3"/>
          <p:cNvSpPr txBox="1"/>
          <p:nvPr/>
        </p:nvSpPr>
        <p:spPr>
          <a:xfrm>
            <a:off x="1159614" y="3209442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 </a:t>
            </a:r>
            <a:endParaRPr/>
          </a:p>
        </p:txBody>
      </p:sp>
      <p:sp>
        <p:nvSpPr>
          <p:cNvPr id="144" name="Google Shape;144;p3"/>
          <p:cNvSpPr txBox="1"/>
          <p:nvPr/>
        </p:nvSpPr>
        <p:spPr>
          <a:xfrm>
            <a:off x="2234544" y="5093735"/>
            <a:ext cx="2125812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</p:txBody>
      </p:sp>
      <p:pic>
        <p:nvPicPr>
          <p:cNvPr id="145" name="Google Shape;145;p3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6794" y="2280004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3"/>
          <p:cNvSpPr txBox="1"/>
          <p:nvPr/>
        </p:nvSpPr>
        <p:spPr>
          <a:xfrm>
            <a:off x="2969142" y="2735919"/>
            <a:ext cx="1244013" cy="408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Trustworthy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evidence</a:t>
            </a:r>
            <a:endParaRPr/>
          </a:p>
        </p:txBody>
      </p:sp>
      <p:pic>
        <p:nvPicPr>
          <p:cNvPr id="147" name="Google Shape;147;p3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41924" y="1617250"/>
            <a:ext cx="1296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0868" y="2939623"/>
            <a:ext cx="1296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3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61881" y="2282658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3"/>
          <p:cNvSpPr txBox="1"/>
          <p:nvPr/>
        </p:nvSpPr>
        <p:spPr>
          <a:xfrm>
            <a:off x="4115466" y="3319164"/>
            <a:ext cx="966093" cy="54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Digitally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structured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/>
          </a:p>
        </p:txBody>
      </p:sp>
      <p:sp>
        <p:nvSpPr>
          <p:cNvPr id="151" name="Google Shape;151;p3"/>
          <p:cNvSpPr txBox="1"/>
          <p:nvPr/>
        </p:nvSpPr>
        <p:spPr>
          <a:xfrm>
            <a:off x="4899273" y="2654208"/>
            <a:ext cx="1431060" cy="54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Common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understanding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of methods</a:t>
            </a:r>
            <a:endParaRPr/>
          </a:p>
        </p:txBody>
      </p:sp>
      <p:pic>
        <p:nvPicPr>
          <p:cNvPr id="152" name="Google Shape;152;p3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61881" y="3533490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"/>
          <p:cNvSpPr txBox="1"/>
          <p:nvPr/>
        </p:nvSpPr>
        <p:spPr>
          <a:xfrm>
            <a:off x="5144167" y="3999640"/>
            <a:ext cx="966093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Culture for sharing</a:t>
            </a:r>
            <a:endParaRPr/>
          </a:p>
        </p:txBody>
      </p:sp>
      <p:sp>
        <p:nvSpPr>
          <p:cNvPr id="154" name="Google Shape;154;p3"/>
          <p:cNvSpPr txBox="1"/>
          <p:nvPr/>
        </p:nvSpPr>
        <p:spPr>
          <a:xfrm>
            <a:off x="4205307" y="2077991"/>
            <a:ext cx="801294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Tools and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platforms</a:t>
            </a:r>
            <a:endParaRPr/>
          </a:p>
        </p:txBody>
      </p:sp>
      <p:pic>
        <p:nvPicPr>
          <p:cNvPr id="155" name="Google Shape;155;p3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5738" y="3533490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3"/>
          <p:cNvSpPr txBox="1"/>
          <p:nvPr/>
        </p:nvSpPr>
        <p:spPr>
          <a:xfrm>
            <a:off x="3118024" y="3999640"/>
            <a:ext cx="966093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Culture for sharing</a:t>
            </a:r>
            <a:endParaRPr/>
          </a:p>
        </p:txBody>
      </p:sp>
      <p:cxnSp>
        <p:nvCxnSpPr>
          <p:cNvPr id="157" name="Google Shape;157;p3"/>
          <p:cNvCxnSpPr>
            <a:stCxn id="138" idx="0"/>
            <a:endCxn id="158" idx="1"/>
          </p:cNvCxnSpPr>
          <p:nvPr/>
        </p:nvCxnSpPr>
        <p:spPr>
          <a:xfrm rot="10800000" flipH="1">
            <a:off x="4572000" y="465600"/>
            <a:ext cx="1946400" cy="2634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58" name="Google Shape;158;p3"/>
          <p:cNvSpPr/>
          <p:nvPr/>
        </p:nvSpPr>
        <p:spPr>
          <a:xfrm>
            <a:off x="6518265" y="281558"/>
            <a:ext cx="1970415" cy="367924"/>
          </a:xfrm>
          <a:prstGeom prst="rect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to repository</a:t>
            </a:r>
            <a:endParaRPr/>
          </a:p>
        </p:txBody>
      </p:sp>
      <p:grpSp>
        <p:nvGrpSpPr>
          <p:cNvPr id="159" name="Google Shape;159;p3"/>
          <p:cNvGrpSpPr/>
          <p:nvPr/>
        </p:nvGrpSpPr>
        <p:grpSpPr>
          <a:xfrm>
            <a:off x="213429" y="957225"/>
            <a:ext cx="2360956" cy="687424"/>
            <a:chOff x="153688" y="902594"/>
            <a:chExt cx="2360956" cy="687424"/>
          </a:xfrm>
        </p:grpSpPr>
        <p:cxnSp>
          <p:nvCxnSpPr>
            <p:cNvPr id="160" name="Google Shape;160;p3"/>
            <p:cNvCxnSpPr>
              <a:stCxn id="161" idx="2"/>
            </p:cNvCxnSpPr>
            <p:nvPr/>
          </p:nvCxnSpPr>
          <p:spPr>
            <a:xfrm>
              <a:off x="1012844" y="1270518"/>
              <a:ext cx="1501800" cy="31950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61" name="Google Shape;161;p3"/>
            <p:cNvSpPr/>
            <p:nvPr/>
          </p:nvSpPr>
          <p:spPr>
            <a:xfrm>
              <a:off x="153688" y="902594"/>
              <a:ext cx="1718311" cy="367924"/>
            </a:xfrm>
            <a:prstGeom prst="rect">
              <a:avLst/>
            </a:prstGeom>
            <a:noFill/>
            <a:ln w="9525" cap="flat" cmpd="sng">
              <a:solidFill>
                <a:srgbClr val="4A7DBA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New idea</a:t>
              </a:r>
              <a:endParaRPr/>
            </a:p>
          </p:txBody>
        </p:sp>
      </p:grpSp>
      <p:sp>
        <p:nvSpPr>
          <p:cNvPr id="162" name="Google Shape;162;p3"/>
          <p:cNvSpPr txBox="1"/>
          <p:nvPr/>
        </p:nvSpPr>
        <p:spPr>
          <a:xfrm>
            <a:off x="238792" y="6063249"/>
            <a:ext cx="3058658" cy="560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Draft EPC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Ecosystem</a:t>
            </a:r>
            <a:endParaRPr/>
          </a:p>
        </p:txBody>
      </p:sp>
      <p:grpSp>
        <p:nvGrpSpPr>
          <p:cNvPr id="163" name="Google Shape;163;p3"/>
          <p:cNvGrpSpPr/>
          <p:nvPr/>
        </p:nvGrpSpPr>
        <p:grpSpPr>
          <a:xfrm flipH="1">
            <a:off x="6691967" y="4516875"/>
            <a:ext cx="2360956" cy="822360"/>
            <a:chOff x="153688" y="767658"/>
            <a:chExt cx="2360956" cy="822360"/>
          </a:xfrm>
        </p:grpSpPr>
        <p:cxnSp>
          <p:nvCxnSpPr>
            <p:cNvPr id="164" name="Google Shape;164;p3"/>
            <p:cNvCxnSpPr>
              <a:stCxn id="165" idx="2"/>
            </p:cNvCxnSpPr>
            <p:nvPr/>
          </p:nvCxnSpPr>
          <p:spPr>
            <a:xfrm>
              <a:off x="1012844" y="1270518"/>
              <a:ext cx="1501800" cy="31950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65" name="Google Shape;165;p3"/>
            <p:cNvSpPr/>
            <p:nvPr/>
          </p:nvSpPr>
          <p:spPr>
            <a:xfrm>
              <a:off x="153688" y="767658"/>
              <a:ext cx="1718311" cy="502860"/>
            </a:xfrm>
            <a:prstGeom prst="rect">
              <a:avLst/>
            </a:prstGeom>
            <a:noFill/>
            <a:ln w="9525" cap="flat" cmpd="sng">
              <a:solidFill>
                <a:srgbClr val="4A7DBA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Supporting products?</a:t>
              </a: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4" descr="evidence-ecosystem-bg3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2000" y="729000"/>
            <a:ext cx="5400000" cy="54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4"/>
          <p:cNvSpPr txBox="1"/>
          <p:nvPr/>
        </p:nvSpPr>
        <p:spPr>
          <a:xfrm>
            <a:off x="5413591" y="1270518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guidance</a:t>
            </a:r>
            <a:endParaRPr/>
          </a:p>
        </p:txBody>
      </p:sp>
      <p:sp>
        <p:nvSpPr>
          <p:cNvPr id="172" name="Google Shape;172;p4"/>
          <p:cNvSpPr txBox="1"/>
          <p:nvPr/>
        </p:nvSpPr>
        <p:spPr>
          <a:xfrm>
            <a:off x="6371559" y="3088633"/>
            <a:ext cx="2338392" cy="762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Disseminate guidance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 policy makers, clinicians and patients</a:t>
            </a:r>
            <a:endParaRPr/>
          </a:p>
        </p:txBody>
      </p:sp>
      <p:sp>
        <p:nvSpPr>
          <p:cNvPr id="173" name="Google Shape;173;p4"/>
          <p:cNvSpPr txBox="1"/>
          <p:nvPr/>
        </p:nvSpPr>
        <p:spPr>
          <a:xfrm>
            <a:off x="5419130" y="5379066"/>
            <a:ext cx="2338393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Implement guidance and decision support</a:t>
            </a:r>
            <a:endParaRPr/>
          </a:p>
        </p:txBody>
      </p:sp>
      <p:sp>
        <p:nvSpPr>
          <p:cNvPr id="174" name="Google Shape;174;p4"/>
          <p:cNvSpPr txBox="1"/>
          <p:nvPr/>
        </p:nvSpPr>
        <p:spPr>
          <a:xfrm>
            <a:off x="2132426" y="1200071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Synthesize evidence </a:t>
            </a:r>
            <a:endParaRPr/>
          </a:p>
        </p:txBody>
      </p:sp>
      <p:sp>
        <p:nvSpPr>
          <p:cNvPr id="175" name="Google Shape;175;p4"/>
          <p:cNvSpPr txBox="1"/>
          <p:nvPr/>
        </p:nvSpPr>
        <p:spPr>
          <a:xfrm>
            <a:off x="1159614" y="3209442"/>
            <a:ext cx="2829455" cy="3194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Produce evidence </a:t>
            </a:r>
            <a:endParaRPr/>
          </a:p>
        </p:txBody>
      </p:sp>
      <p:sp>
        <p:nvSpPr>
          <p:cNvPr id="176" name="Google Shape;176;p4"/>
          <p:cNvSpPr txBox="1"/>
          <p:nvPr/>
        </p:nvSpPr>
        <p:spPr>
          <a:xfrm>
            <a:off x="2234544" y="5093735"/>
            <a:ext cx="2125812" cy="541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Evaluate and 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improve practice</a:t>
            </a:r>
            <a:endParaRPr/>
          </a:p>
        </p:txBody>
      </p:sp>
      <p:pic>
        <p:nvPicPr>
          <p:cNvPr id="177" name="Google Shape;177;p4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26794" y="2280004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4"/>
          <p:cNvSpPr txBox="1"/>
          <p:nvPr/>
        </p:nvSpPr>
        <p:spPr>
          <a:xfrm>
            <a:off x="2969142" y="2735919"/>
            <a:ext cx="1244013" cy="408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Trustworthy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76923C"/>
                </a:solidFill>
                <a:latin typeface="Calibri"/>
                <a:ea typeface="Calibri"/>
                <a:cs typeface="Calibri"/>
                <a:sym typeface="Calibri"/>
              </a:rPr>
              <a:t>evidence</a:t>
            </a:r>
            <a:endParaRPr/>
          </a:p>
        </p:txBody>
      </p:sp>
      <p:pic>
        <p:nvPicPr>
          <p:cNvPr id="179" name="Google Shape;179;p4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41924" y="1617250"/>
            <a:ext cx="1296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4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950868" y="2939623"/>
            <a:ext cx="1296000" cy="12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4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61881" y="2282658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4"/>
          <p:cNvSpPr txBox="1"/>
          <p:nvPr/>
        </p:nvSpPr>
        <p:spPr>
          <a:xfrm>
            <a:off x="4115466" y="3319164"/>
            <a:ext cx="966093" cy="54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Digitally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structured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FF6600"/>
                </a:solidFill>
                <a:latin typeface="Calibri"/>
                <a:ea typeface="Calibri"/>
                <a:cs typeface="Calibri"/>
                <a:sym typeface="Calibri"/>
              </a:rPr>
              <a:t>data</a:t>
            </a:r>
            <a:endParaRPr/>
          </a:p>
        </p:txBody>
      </p:sp>
      <p:sp>
        <p:nvSpPr>
          <p:cNvPr id="183" name="Google Shape;183;p4"/>
          <p:cNvSpPr txBox="1"/>
          <p:nvPr/>
        </p:nvSpPr>
        <p:spPr>
          <a:xfrm>
            <a:off x="4899273" y="2654208"/>
            <a:ext cx="1431060" cy="541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Common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understanding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of methods</a:t>
            </a:r>
            <a:endParaRPr/>
          </a:p>
        </p:txBody>
      </p:sp>
      <p:pic>
        <p:nvPicPr>
          <p:cNvPr id="184" name="Google Shape;184;p4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961881" y="3533490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4"/>
          <p:cNvSpPr txBox="1"/>
          <p:nvPr/>
        </p:nvSpPr>
        <p:spPr>
          <a:xfrm>
            <a:off x="5144167" y="3999640"/>
            <a:ext cx="966093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Culture for sharing</a:t>
            </a:r>
            <a:endParaRPr/>
          </a:p>
        </p:txBody>
      </p:sp>
      <p:sp>
        <p:nvSpPr>
          <p:cNvPr id="186" name="Google Shape;186;p4"/>
          <p:cNvSpPr txBox="1"/>
          <p:nvPr/>
        </p:nvSpPr>
        <p:spPr>
          <a:xfrm>
            <a:off x="4205307" y="2077991"/>
            <a:ext cx="801294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Tools and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platforms</a:t>
            </a:r>
            <a:endParaRPr/>
          </a:p>
        </p:txBody>
      </p:sp>
      <p:pic>
        <p:nvPicPr>
          <p:cNvPr id="187" name="Google Shape;187;p4" descr="evidence-ecosystem-bg3-cog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35738" y="3533490"/>
            <a:ext cx="1296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4"/>
          <p:cNvSpPr txBox="1"/>
          <p:nvPr/>
        </p:nvSpPr>
        <p:spPr>
          <a:xfrm>
            <a:off x="3118024" y="3999640"/>
            <a:ext cx="966093" cy="393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660066"/>
                </a:solidFill>
                <a:latin typeface="Calibri"/>
                <a:ea typeface="Calibri"/>
                <a:cs typeface="Calibri"/>
                <a:sym typeface="Calibri"/>
              </a:rPr>
              <a:t>Culture for sharing</a:t>
            </a:r>
            <a:endParaRPr/>
          </a:p>
        </p:txBody>
      </p:sp>
      <p:cxnSp>
        <p:nvCxnSpPr>
          <p:cNvPr id="189" name="Google Shape;189;p4"/>
          <p:cNvCxnSpPr>
            <a:stCxn id="170" idx="0"/>
            <a:endCxn id="190" idx="1"/>
          </p:cNvCxnSpPr>
          <p:nvPr/>
        </p:nvCxnSpPr>
        <p:spPr>
          <a:xfrm rot="10800000" flipH="1">
            <a:off x="4572000" y="465600"/>
            <a:ext cx="1946400" cy="263400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  <p:sp>
        <p:nvSpPr>
          <p:cNvPr id="190" name="Google Shape;190;p4"/>
          <p:cNvSpPr/>
          <p:nvPr/>
        </p:nvSpPr>
        <p:spPr>
          <a:xfrm>
            <a:off x="6518265" y="281558"/>
            <a:ext cx="1970415" cy="367924"/>
          </a:xfrm>
          <a:prstGeom prst="rect">
            <a:avLst/>
          </a:prstGeom>
          <a:noFill/>
          <a:ln w="9525" cap="flat" cmpd="sng">
            <a:solidFill>
              <a:srgbClr val="4A7DBA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 to repository</a:t>
            </a:r>
            <a:endParaRPr/>
          </a:p>
        </p:txBody>
      </p:sp>
      <p:grpSp>
        <p:nvGrpSpPr>
          <p:cNvPr id="191" name="Google Shape;191;p4"/>
          <p:cNvGrpSpPr/>
          <p:nvPr/>
        </p:nvGrpSpPr>
        <p:grpSpPr>
          <a:xfrm>
            <a:off x="213429" y="957225"/>
            <a:ext cx="2360956" cy="687424"/>
            <a:chOff x="153688" y="902594"/>
            <a:chExt cx="2360956" cy="687424"/>
          </a:xfrm>
        </p:grpSpPr>
        <p:cxnSp>
          <p:nvCxnSpPr>
            <p:cNvPr id="192" name="Google Shape;192;p4"/>
            <p:cNvCxnSpPr>
              <a:stCxn id="193" idx="2"/>
            </p:cNvCxnSpPr>
            <p:nvPr/>
          </p:nvCxnSpPr>
          <p:spPr>
            <a:xfrm>
              <a:off x="1012844" y="1270518"/>
              <a:ext cx="1501800" cy="319500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sp>
          <p:nvSpPr>
            <p:cNvPr id="193" name="Google Shape;193;p4"/>
            <p:cNvSpPr/>
            <p:nvPr/>
          </p:nvSpPr>
          <p:spPr>
            <a:xfrm>
              <a:off x="153688" y="902594"/>
              <a:ext cx="1718311" cy="367924"/>
            </a:xfrm>
            <a:prstGeom prst="rect">
              <a:avLst/>
            </a:prstGeom>
            <a:noFill/>
            <a:ln w="9525" cap="flat" cmpd="sng">
              <a:solidFill>
                <a:srgbClr val="4A7DBA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New idea</a:t>
              </a:r>
              <a:endParaRPr/>
            </a:p>
          </p:txBody>
        </p:sp>
      </p:grpSp>
      <p:sp>
        <p:nvSpPr>
          <p:cNvPr id="194" name="Google Shape;194;p4"/>
          <p:cNvSpPr txBox="1"/>
          <p:nvPr/>
        </p:nvSpPr>
        <p:spPr>
          <a:xfrm>
            <a:off x="238792" y="6063249"/>
            <a:ext cx="3058658" cy="560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Draft UMN Anticoagulation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Ecosystem</a:t>
            </a:r>
            <a:endParaRPr/>
          </a:p>
        </p:txBody>
      </p:sp>
      <p:sp>
        <p:nvSpPr>
          <p:cNvPr id="195" name="Google Shape;195;p4"/>
          <p:cNvSpPr/>
          <p:nvPr/>
        </p:nvSpPr>
        <p:spPr>
          <a:xfrm>
            <a:off x="5579619" y="5924040"/>
            <a:ext cx="1960170" cy="288000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rgbClr val="8C3A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EPIC, UMN Website</a:t>
            </a:r>
            <a:endParaRPr/>
          </a:p>
        </p:txBody>
      </p:sp>
      <p:sp>
        <p:nvSpPr>
          <p:cNvPr id="196" name="Google Shape;196;p4"/>
          <p:cNvSpPr/>
          <p:nvPr/>
        </p:nvSpPr>
        <p:spPr>
          <a:xfrm>
            <a:off x="797111" y="1554753"/>
            <a:ext cx="1465433" cy="388613"/>
          </a:xfrm>
          <a:prstGeom prst="rect">
            <a:avLst/>
          </a:prstGeom>
          <a:solidFill>
            <a:srgbClr val="9537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Biblio database</a:t>
            </a:r>
            <a:endParaRPr/>
          </a:p>
        </p:txBody>
      </p:sp>
      <p:sp>
        <p:nvSpPr>
          <p:cNvPr id="197" name="Google Shape;197;p4"/>
          <p:cNvSpPr/>
          <p:nvPr/>
        </p:nvSpPr>
        <p:spPr>
          <a:xfrm>
            <a:off x="2090141" y="752093"/>
            <a:ext cx="968400" cy="288000"/>
          </a:xfrm>
          <a:prstGeom prst="rect">
            <a:avLst/>
          </a:prstGeom>
          <a:solidFill>
            <a:srgbClr val="9537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Excel</a:t>
            </a:r>
            <a:endParaRPr/>
          </a:p>
        </p:txBody>
      </p:sp>
      <p:sp>
        <p:nvSpPr>
          <p:cNvPr id="198" name="Google Shape;198;p4"/>
          <p:cNvSpPr/>
          <p:nvPr/>
        </p:nvSpPr>
        <p:spPr>
          <a:xfrm>
            <a:off x="5626360" y="135745"/>
            <a:ext cx="792000" cy="288000"/>
          </a:xfrm>
          <a:prstGeom prst="rect">
            <a:avLst/>
          </a:prstGeom>
          <a:solidFill>
            <a:srgbClr val="9537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SRDR?</a:t>
            </a:r>
            <a:endParaRPr/>
          </a:p>
        </p:txBody>
      </p:sp>
      <p:sp>
        <p:nvSpPr>
          <p:cNvPr id="199" name="Google Shape;199;p4"/>
          <p:cNvSpPr/>
          <p:nvPr/>
        </p:nvSpPr>
        <p:spPr>
          <a:xfrm>
            <a:off x="4080625" y="396390"/>
            <a:ext cx="792000" cy="288000"/>
          </a:xfrm>
          <a:prstGeom prst="rect">
            <a:avLst/>
          </a:prstGeom>
          <a:solidFill>
            <a:srgbClr val="9537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COKA?</a:t>
            </a:r>
            <a:endParaRPr/>
          </a:p>
        </p:txBody>
      </p:sp>
      <p:sp>
        <p:nvSpPr>
          <p:cNvPr id="200" name="Google Shape;200;p4"/>
          <p:cNvSpPr/>
          <p:nvPr/>
        </p:nvSpPr>
        <p:spPr>
          <a:xfrm>
            <a:off x="6754041" y="1565375"/>
            <a:ext cx="1317374" cy="353544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UMN EBM-2</a:t>
            </a:r>
            <a:endParaRPr/>
          </a:p>
        </p:txBody>
      </p:sp>
      <p:sp>
        <p:nvSpPr>
          <p:cNvPr id="201" name="Google Shape;201;p4"/>
          <p:cNvSpPr/>
          <p:nvPr/>
        </p:nvSpPr>
        <p:spPr>
          <a:xfrm>
            <a:off x="2758916" y="1436633"/>
            <a:ext cx="1317374" cy="353544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UMN EBM-1</a:t>
            </a:r>
            <a:endParaRPr/>
          </a:p>
        </p:txBody>
      </p:sp>
      <p:sp>
        <p:nvSpPr>
          <p:cNvPr id="202" name="Google Shape;202;p4"/>
          <p:cNvSpPr/>
          <p:nvPr/>
        </p:nvSpPr>
        <p:spPr>
          <a:xfrm>
            <a:off x="7171306" y="3870232"/>
            <a:ext cx="1317374" cy="353544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UMN EBM-2</a:t>
            </a:r>
            <a:endParaRPr/>
          </a:p>
        </p:txBody>
      </p:sp>
      <p:sp>
        <p:nvSpPr>
          <p:cNvPr id="203" name="Google Shape;203;p4"/>
          <p:cNvSpPr/>
          <p:nvPr/>
        </p:nvSpPr>
        <p:spPr>
          <a:xfrm>
            <a:off x="7031555" y="1982841"/>
            <a:ext cx="1317374" cy="353544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UMN EBM-3</a:t>
            </a:r>
            <a:endParaRPr/>
          </a:p>
        </p:txBody>
      </p:sp>
      <p:sp>
        <p:nvSpPr>
          <p:cNvPr id="204" name="Google Shape;204;p4"/>
          <p:cNvSpPr/>
          <p:nvPr/>
        </p:nvSpPr>
        <p:spPr>
          <a:xfrm>
            <a:off x="7280944" y="4303294"/>
            <a:ext cx="1393138" cy="321695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rgbClr val="8C3A3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UMN Website</a:t>
            </a:r>
            <a:endParaRPr/>
          </a:p>
        </p:txBody>
      </p:sp>
      <p:sp>
        <p:nvSpPr>
          <p:cNvPr id="205" name="Google Shape;205;p4"/>
          <p:cNvSpPr/>
          <p:nvPr/>
        </p:nvSpPr>
        <p:spPr>
          <a:xfrm>
            <a:off x="1273053" y="4741832"/>
            <a:ext cx="1317374" cy="353544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UMN EBM-4</a:t>
            </a:r>
            <a:endParaRPr/>
          </a:p>
        </p:txBody>
      </p:sp>
      <p:sp>
        <p:nvSpPr>
          <p:cNvPr id="206" name="Google Shape;206;p4"/>
          <p:cNvSpPr/>
          <p:nvPr/>
        </p:nvSpPr>
        <p:spPr>
          <a:xfrm>
            <a:off x="664724" y="3573498"/>
            <a:ext cx="1317374" cy="353544"/>
          </a:xfrm>
          <a:prstGeom prst="rect">
            <a:avLst/>
          </a:prstGeom>
          <a:solidFill>
            <a:srgbClr val="36609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UMN EBM-5</a:t>
            </a:r>
            <a:endParaRPr/>
          </a:p>
        </p:txBody>
      </p:sp>
      <p:cxnSp>
        <p:nvCxnSpPr>
          <p:cNvPr id="207" name="Google Shape;207;p4"/>
          <p:cNvCxnSpPr/>
          <p:nvPr/>
        </p:nvCxnSpPr>
        <p:spPr>
          <a:xfrm rot="10800000" flipH="1">
            <a:off x="797111" y="1978602"/>
            <a:ext cx="164146" cy="1340563"/>
          </a:xfrm>
          <a:prstGeom prst="straightConnector1">
            <a:avLst/>
          </a:prstGeom>
          <a:noFill/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5"/>
          <p:cNvSpPr txBox="1"/>
          <p:nvPr/>
        </p:nvSpPr>
        <p:spPr>
          <a:xfrm>
            <a:off x="5628142" y="275558"/>
            <a:ext cx="3058658" cy="560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Draft UMN Anticoagulation</a:t>
            </a:r>
            <a:endParaRPr/>
          </a:p>
          <a:p>
            <a: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i="0" u="none" strike="noStrike" cap="none">
                <a:solidFill>
                  <a:srgbClr val="000090"/>
                </a:solidFill>
                <a:latin typeface="Calibri"/>
                <a:ea typeface="Calibri"/>
                <a:cs typeface="Calibri"/>
                <a:sym typeface="Calibri"/>
              </a:rPr>
              <a:t>Evidence Ecosystem</a:t>
            </a:r>
            <a:endParaRPr/>
          </a:p>
        </p:txBody>
      </p:sp>
      <p:grpSp>
        <p:nvGrpSpPr>
          <p:cNvPr id="213" name="Google Shape;213;p5"/>
          <p:cNvGrpSpPr/>
          <p:nvPr/>
        </p:nvGrpSpPr>
        <p:grpSpPr>
          <a:xfrm>
            <a:off x="353240" y="3194779"/>
            <a:ext cx="8483238" cy="2977421"/>
            <a:chOff x="2720" y="883919"/>
            <a:chExt cx="8483238" cy="2977421"/>
          </a:xfrm>
        </p:grpSpPr>
        <p:sp>
          <p:nvSpPr>
            <p:cNvPr id="214" name="Google Shape;214;p5"/>
            <p:cNvSpPr/>
            <p:nvPr/>
          </p:nvSpPr>
          <p:spPr>
            <a:xfrm>
              <a:off x="2720" y="883919"/>
              <a:ext cx="1164706" cy="582353"/>
            </a:xfrm>
            <a:prstGeom prst="roundRect">
              <a:avLst>
                <a:gd name="adj" fmla="val 10000"/>
              </a:avLst>
            </a:prstGeom>
            <a:solidFill>
              <a:schemeClr val="accent3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5"/>
            <p:cNvSpPr txBox="1"/>
            <p:nvPr/>
          </p:nvSpPr>
          <p:spPr>
            <a:xfrm>
              <a:off x="19777" y="900976"/>
              <a:ext cx="1130592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Synthesize evidence</a:t>
              </a:r>
              <a:endParaRPr/>
            </a:p>
          </p:txBody>
        </p:sp>
        <p:sp>
          <p:nvSpPr>
            <p:cNvPr id="216" name="Google Shape;216;p5"/>
            <p:cNvSpPr/>
            <p:nvPr/>
          </p:nvSpPr>
          <p:spPr>
            <a:xfrm>
              <a:off x="119191" y="1466272"/>
              <a:ext cx="116470" cy="43676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17" name="Google Shape;217;p5"/>
            <p:cNvSpPr/>
            <p:nvPr/>
          </p:nvSpPr>
          <p:spPr>
            <a:xfrm>
              <a:off x="235662" y="1611861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5"/>
            <p:cNvSpPr txBox="1"/>
            <p:nvPr/>
          </p:nvSpPr>
          <p:spPr>
            <a:xfrm>
              <a:off x="252719" y="1628918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EBM-1</a:t>
              </a:r>
              <a:endParaRPr/>
            </a:p>
          </p:txBody>
        </p:sp>
        <p:sp>
          <p:nvSpPr>
            <p:cNvPr id="219" name="Google Shape;219;p5"/>
            <p:cNvSpPr/>
            <p:nvPr/>
          </p:nvSpPr>
          <p:spPr>
            <a:xfrm>
              <a:off x="119191" y="1466272"/>
              <a:ext cx="116470" cy="11647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20" name="Google Shape;220;p5"/>
            <p:cNvSpPr/>
            <p:nvPr/>
          </p:nvSpPr>
          <p:spPr>
            <a:xfrm>
              <a:off x="235662" y="2339802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82B85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5"/>
            <p:cNvSpPr txBox="1"/>
            <p:nvPr/>
          </p:nvSpPr>
          <p:spPr>
            <a:xfrm>
              <a:off x="252719" y="2356859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 Novo</a:t>
              </a:r>
              <a:endParaRPr/>
            </a:p>
          </p:txBody>
        </p:sp>
        <p:sp>
          <p:nvSpPr>
            <p:cNvPr id="222" name="Google Shape;222;p5"/>
            <p:cNvSpPr/>
            <p:nvPr/>
          </p:nvSpPr>
          <p:spPr>
            <a:xfrm>
              <a:off x="119191" y="1466272"/>
              <a:ext cx="116470" cy="189264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23" name="Google Shape;223;p5"/>
            <p:cNvSpPr/>
            <p:nvPr/>
          </p:nvSpPr>
          <p:spPr>
            <a:xfrm>
              <a:off x="235662" y="3067744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6AB65A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5"/>
            <p:cNvSpPr txBox="1"/>
            <p:nvPr/>
          </p:nvSpPr>
          <p:spPr>
            <a:xfrm>
              <a:off x="252719" y="3084801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Prior SR</a:t>
              </a:r>
              <a:endParaRPr/>
            </a:p>
          </p:txBody>
        </p:sp>
        <p:sp>
          <p:nvSpPr>
            <p:cNvPr id="225" name="Google Shape;225;p5"/>
            <p:cNvSpPr/>
            <p:nvPr/>
          </p:nvSpPr>
          <p:spPr>
            <a:xfrm>
              <a:off x="1458604" y="883919"/>
              <a:ext cx="1164706" cy="582353"/>
            </a:xfrm>
            <a:prstGeom prst="roundRect">
              <a:avLst>
                <a:gd name="adj" fmla="val 10000"/>
              </a:avLst>
            </a:prstGeom>
            <a:solidFill>
              <a:srgbClr val="5EB65A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5"/>
            <p:cNvSpPr txBox="1"/>
            <p:nvPr/>
          </p:nvSpPr>
          <p:spPr>
            <a:xfrm>
              <a:off x="1475661" y="900976"/>
              <a:ext cx="1130592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Produce guidance</a:t>
              </a:r>
              <a:endParaRPr/>
            </a:p>
          </p:txBody>
        </p:sp>
        <p:sp>
          <p:nvSpPr>
            <p:cNvPr id="227" name="Google Shape;227;p5"/>
            <p:cNvSpPr/>
            <p:nvPr/>
          </p:nvSpPr>
          <p:spPr>
            <a:xfrm>
              <a:off x="1575074" y="1466272"/>
              <a:ext cx="116470" cy="43676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28" name="Google Shape;228;p5"/>
            <p:cNvSpPr/>
            <p:nvPr/>
          </p:nvSpPr>
          <p:spPr>
            <a:xfrm>
              <a:off x="1691545" y="1611861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AB45E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5"/>
            <p:cNvSpPr txBox="1"/>
            <p:nvPr/>
          </p:nvSpPr>
          <p:spPr>
            <a:xfrm>
              <a:off x="1708602" y="1628918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EBM-2</a:t>
              </a:r>
              <a:endParaRPr/>
            </a:p>
          </p:txBody>
        </p:sp>
        <p:sp>
          <p:nvSpPr>
            <p:cNvPr id="230" name="Google Shape;230;p5"/>
            <p:cNvSpPr/>
            <p:nvPr/>
          </p:nvSpPr>
          <p:spPr>
            <a:xfrm>
              <a:off x="1575074" y="1466272"/>
              <a:ext cx="116470" cy="119507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31" name="Google Shape;231;p5"/>
            <p:cNvSpPr/>
            <p:nvPr/>
          </p:nvSpPr>
          <p:spPr>
            <a:xfrm>
              <a:off x="1691545" y="2339802"/>
              <a:ext cx="1203822" cy="643098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CB274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5"/>
            <p:cNvSpPr txBox="1"/>
            <p:nvPr/>
          </p:nvSpPr>
          <p:spPr>
            <a:xfrm>
              <a:off x="1710381" y="2358638"/>
              <a:ext cx="1166150" cy="60542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Apply knowledge to issue </a:t>
              </a:r>
              <a:endParaRPr/>
            </a:p>
          </p:txBody>
        </p:sp>
        <p:sp>
          <p:nvSpPr>
            <p:cNvPr id="233" name="Google Shape;233;p5"/>
            <p:cNvSpPr/>
            <p:nvPr/>
          </p:nvSpPr>
          <p:spPr>
            <a:xfrm>
              <a:off x="2953602" y="883919"/>
              <a:ext cx="1164706" cy="582353"/>
            </a:xfrm>
            <a:prstGeom prst="roundRect">
              <a:avLst>
                <a:gd name="adj" fmla="val 10000"/>
              </a:avLst>
            </a:prstGeom>
            <a:solidFill>
              <a:srgbClr val="5CB18C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5"/>
            <p:cNvSpPr txBox="1"/>
            <p:nvPr/>
          </p:nvSpPr>
          <p:spPr>
            <a:xfrm>
              <a:off x="2970659" y="900976"/>
              <a:ext cx="1130592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Disseminate guidance</a:t>
              </a:r>
              <a:endParaRPr/>
            </a:p>
          </p:txBody>
        </p:sp>
        <p:sp>
          <p:nvSpPr>
            <p:cNvPr id="235" name="Google Shape;235;p5"/>
            <p:cNvSpPr/>
            <p:nvPr/>
          </p:nvSpPr>
          <p:spPr>
            <a:xfrm>
              <a:off x="3070073" y="1466272"/>
              <a:ext cx="116470" cy="43676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36" name="Google Shape;236;p5"/>
            <p:cNvSpPr/>
            <p:nvPr/>
          </p:nvSpPr>
          <p:spPr>
            <a:xfrm>
              <a:off x="3186544" y="1611861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CB18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5"/>
            <p:cNvSpPr txBox="1"/>
            <p:nvPr/>
          </p:nvSpPr>
          <p:spPr>
            <a:xfrm>
              <a:off x="3203601" y="1628918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EBM-3</a:t>
              </a:r>
              <a:endParaRPr/>
            </a:p>
          </p:txBody>
        </p:sp>
        <p:sp>
          <p:nvSpPr>
            <p:cNvPr id="238" name="Google Shape;238;p5"/>
            <p:cNvSpPr/>
            <p:nvPr/>
          </p:nvSpPr>
          <p:spPr>
            <a:xfrm>
              <a:off x="3070073" y="1466272"/>
              <a:ext cx="116470" cy="135819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39" name="Google Shape;239;p5"/>
            <p:cNvSpPr/>
            <p:nvPr/>
          </p:nvSpPr>
          <p:spPr>
            <a:xfrm>
              <a:off x="3186544" y="2339802"/>
              <a:ext cx="931765" cy="969321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DAE9C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5"/>
            <p:cNvSpPr txBox="1"/>
            <p:nvPr/>
          </p:nvSpPr>
          <p:spPr>
            <a:xfrm>
              <a:off x="3213834" y="2367092"/>
              <a:ext cx="877185" cy="91474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Possible outside guidance</a:t>
              </a:r>
              <a:endParaRPr/>
            </a:p>
          </p:txBody>
        </p:sp>
        <p:sp>
          <p:nvSpPr>
            <p:cNvPr id="241" name="Google Shape;241;p5"/>
            <p:cNvSpPr/>
            <p:nvPr/>
          </p:nvSpPr>
          <p:spPr>
            <a:xfrm>
              <a:off x="4409486" y="883919"/>
              <a:ext cx="1164706" cy="582353"/>
            </a:xfrm>
            <a:prstGeom prst="roundRect">
              <a:avLst>
                <a:gd name="adj" fmla="val 10000"/>
              </a:avLst>
            </a:prstGeom>
            <a:solidFill>
              <a:srgbClr val="5E9BAC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5"/>
            <p:cNvSpPr txBox="1"/>
            <p:nvPr/>
          </p:nvSpPr>
          <p:spPr>
            <a:xfrm>
              <a:off x="4426543" y="900976"/>
              <a:ext cx="1130592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Implement guidance</a:t>
              </a:r>
              <a:endParaRPr/>
            </a:p>
          </p:txBody>
        </p:sp>
        <p:sp>
          <p:nvSpPr>
            <p:cNvPr id="243" name="Google Shape;243;p5"/>
            <p:cNvSpPr/>
            <p:nvPr/>
          </p:nvSpPr>
          <p:spPr>
            <a:xfrm>
              <a:off x="4525956" y="1466272"/>
              <a:ext cx="116470" cy="43676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44" name="Google Shape;244;p5"/>
            <p:cNvSpPr/>
            <p:nvPr/>
          </p:nvSpPr>
          <p:spPr>
            <a:xfrm>
              <a:off x="4642427" y="1611861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DACA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5"/>
            <p:cNvSpPr txBox="1"/>
            <p:nvPr/>
          </p:nvSpPr>
          <p:spPr>
            <a:xfrm>
              <a:off x="4659484" y="1628918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Service Units</a:t>
              </a:r>
              <a:endParaRPr/>
            </a:p>
          </p:txBody>
        </p:sp>
        <p:sp>
          <p:nvSpPr>
            <p:cNvPr id="246" name="Google Shape;246;p5"/>
            <p:cNvSpPr/>
            <p:nvPr/>
          </p:nvSpPr>
          <p:spPr>
            <a:xfrm>
              <a:off x="4525956" y="1466272"/>
              <a:ext cx="116470" cy="11647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47" name="Google Shape;247;p5"/>
            <p:cNvSpPr/>
            <p:nvPr/>
          </p:nvSpPr>
          <p:spPr>
            <a:xfrm>
              <a:off x="4642427" y="2339802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F98AB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5"/>
            <p:cNvSpPr txBox="1"/>
            <p:nvPr/>
          </p:nvSpPr>
          <p:spPr>
            <a:xfrm>
              <a:off x="4659484" y="2356859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Order Sets (L-A)</a:t>
              </a:r>
              <a:endParaRPr/>
            </a:p>
          </p:txBody>
        </p:sp>
        <p:sp>
          <p:nvSpPr>
            <p:cNvPr id="249" name="Google Shape;249;p5"/>
            <p:cNvSpPr/>
            <p:nvPr/>
          </p:nvSpPr>
          <p:spPr>
            <a:xfrm>
              <a:off x="4525956" y="1466272"/>
              <a:ext cx="116470" cy="199826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50" name="Google Shape;250;p5"/>
            <p:cNvSpPr/>
            <p:nvPr/>
          </p:nvSpPr>
          <p:spPr>
            <a:xfrm>
              <a:off x="4642427" y="3067744"/>
              <a:ext cx="931765" cy="793596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5F85A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5"/>
            <p:cNvSpPr txBox="1"/>
            <p:nvPr/>
          </p:nvSpPr>
          <p:spPr>
            <a:xfrm>
              <a:off x="4665671" y="3090988"/>
              <a:ext cx="885277" cy="74710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Local guidance (L-B)</a:t>
              </a:r>
              <a:endParaRPr/>
            </a:p>
          </p:txBody>
        </p:sp>
        <p:sp>
          <p:nvSpPr>
            <p:cNvPr id="252" name="Google Shape;252;p5"/>
            <p:cNvSpPr/>
            <p:nvPr/>
          </p:nvSpPr>
          <p:spPr>
            <a:xfrm>
              <a:off x="5865369" y="883919"/>
              <a:ext cx="1164706" cy="582353"/>
            </a:xfrm>
            <a:prstGeom prst="roundRect">
              <a:avLst>
                <a:gd name="adj" fmla="val 10000"/>
              </a:avLst>
            </a:prstGeom>
            <a:solidFill>
              <a:srgbClr val="606CA6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5"/>
            <p:cNvSpPr txBox="1"/>
            <p:nvPr/>
          </p:nvSpPr>
          <p:spPr>
            <a:xfrm>
              <a:off x="5882426" y="900976"/>
              <a:ext cx="1130592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Evaluate</a:t>
              </a:r>
              <a:endParaRPr/>
            </a:p>
          </p:txBody>
        </p:sp>
        <p:sp>
          <p:nvSpPr>
            <p:cNvPr id="254" name="Google Shape;254;p5"/>
            <p:cNvSpPr/>
            <p:nvPr/>
          </p:nvSpPr>
          <p:spPr>
            <a:xfrm>
              <a:off x="5981839" y="1466272"/>
              <a:ext cx="116470" cy="43676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55" name="Google Shape;255;p5"/>
            <p:cNvSpPr/>
            <p:nvPr/>
          </p:nvSpPr>
          <p:spPr>
            <a:xfrm>
              <a:off x="6098310" y="1611861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6173A7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5"/>
            <p:cNvSpPr txBox="1"/>
            <p:nvPr/>
          </p:nvSpPr>
          <p:spPr>
            <a:xfrm>
              <a:off x="6115367" y="1628918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EBM-4</a:t>
              </a:r>
              <a:endParaRPr/>
            </a:p>
          </p:txBody>
        </p:sp>
        <p:sp>
          <p:nvSpPr>
            <p:cNvPr id="257" name="Google Shape;257;p5"/>
            <p:cNvSpPr/>
            <p:nvPr/>
          </p:nvSpPr>
          <p:spPr>
            <a:xfrm>
              <a:off x="5981839" y="1466272"/>
              <a:ext cx="116470" cy="116470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58" name="Google Shape;258;p5"/>
            <p:cNvSpPr/>
            <p:nvPr/>
          </p:nvSpPr>
          <p:spPr>
            <a:xfrm>
              <a:off x="6098310" y="2339802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6163A5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" name="Google Shape;259;p5"/>
            <p:cNvSpPr txBox="1"/>
            <p:nvPr/>
          </p:nvSpPr>
          <p:spPr>
            <a:xfrm>
              <a:off x="6115367" y="2356859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Simul-taneous</a:t>
              </a:r>
              <a:endPara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0" name="Google Shape;260;p5"/>
            <p:cNvSpPr/>
            <p:nvPr/>
          </p:nvSpPr>
          <p:spPr>
            <a:xfrm>
              <a:off x="7321252" y="883919"/>
              <a:ext cx="1164706" cy="582353"/>
            </a:xfrm>
            <a:prstGeom prst="roundRect">
              <a:avLst>
                <a:gd name="adj" fmla="val 10000"/>
              </a:avLst>
            </a:prstGeom>
            <a:solidFill>
              <a:srgbClr val="7F63A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" name="Google Shape;261;p5"/>
            <p:cNvSpPr txBox="1"/>
            <p:nvPr/>
          </p:nvSpPr>
          <p:spPr>
            <a:xfrm>
              <a:off x="7338309" y="900976"/>
              <a:ext cx="1130592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Produce evidence</a:t>
              </a:r>
              <a:endParaRPr/>
            </a:p>
          </p:txBody>
        </p:sp>
        <p:sp>
          <p:nvSpPr>
            <p:cNvPr id="262" name="Google Shape;262;p5"/>
            <p:cNvSpPr/>
            <p:nvPr/>
          </p:nvSpPr>
          <p:spPr>
            <a:xfrm>
              <a:off x="7437723" y="1466272"/>
              <a:ext cx="116470" cy="43676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63" name="Google Shape;263;p5"/>
            <p:cNvSpPr/>
            <p:nvPr/>
          </p:nvSpPr>
          <p:spPr>
            <a:xfrm>
              <a:off x="7554193" y="1611861"/>
              <a:ext cx="931765" cy="582353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6F62A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4" name="Google Shape;264;p5"/>
            <p:cNvSpPr txBox="1"/>
            <p:nvPr/>
          </p:nvSpPr>
          <p:spPr>
            <a:xfrm>
              <a:off x="7571250" y="1628918"/>
              <a:ext cx="897651" cy="5482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EBM-5</a:t>
              </a:r>
              <a:endParaRPr/>
            </a:p>
          </p:txBody>
        </p:sp>
        <p:sp>
          <p:nvSpPr>
            <p:cNvPr id="265" name="Google Shape;265;p5"/>
            <p:cNvSpPr/>
            <p:nvPr/>
          </p:nvSpPr>
          <p:spPr>
            <a:xfrm>
              <a:off x="7437723" y="1466272"/>
              <a:ext cx="116470" cy="149429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0" y="0"/>
                  </a:moveTo>
                  <a:lnTo>
                    <a:pt x="0" y="120000"/>
                  </a:lnTo>
                  <a:lnTo>
                    <a:pt x="120000" y="120000"/>
                  </a:lnTo>
                </a:path>
              </a:pathLst>
            </a:custGeom>
            <a:noFill/>
            <a:ln w="25400" cap="flat" cmpd="sng">
              <a:solidFill>
                <a:schemeClr val="accent4"/>
              </a:solidFill>
              <a:prstDash val="solid"/>
              <a:round/>
              <a:headEnd type="none" w="sm" len="sm"/>
              <a:tailEnd type="none" w="sm" len="sm"/>
            </a:ln>
          </p:spPr>
        </p:sp>
        <p:sp>
          <p:nvSpPr>
            <p:cNvPr id="266" name="Google Shape;266;p5"/>
            <p:cNvSpPr/>
            <p:nvPr/>
          </p:nvSpPr>
          <p:spPr>
            <a:xfrm>
              <a:off x="7554193" y="2339802"/>
              <a:ext cx="931765" cy="1241524"/>
            </a:xfrm>
            <a:prstGeom prst="roundRect">
              <a:avLst>
                <a:gd name="adj" fmla="val 10000"/>
              </a:avLst>
            </a:prstGeom>
            <a:solidFill>
              <a:schemeClr val="lt1">
                <a:alpha val="89803"/>
              </a:schemeClr>
            </a:solidFill>
            <a:ln w="25400" cap="flat" cmpd="sng">
              <a:solidFill>
                <a:srgbClr val="7F63A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5"/>
            <p:cNvSpPr txBox="1"/>
            <p:nvPr/>
          </p:nvSpPr>
          <p:spPr>
            <a:xfrm>
              <a:off x="7581483" y="2367092"/>
              <a:ext cx="877185" cy="118694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30475" tIns="20300" rIns="30475" bIns="20300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lang="en-US" sz="16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Same people within topic area</a:t>
              </a:r>
              <a:endParaRPr/>
            </a:p>
          </p:txBody>
        </p:sp>
      </p:grpSp>
      <p:pic>
        <p:nvPicPr>
          <p:cNvPr id="268" name="Google Shape;268;p5"/>
          <p:cNvPicPr preferRelativeResize="0">
            <a:picLocks noGrp="1"/>
          </p:cNvPicPr>
          <p:nvPr>
            <p:ph type="body" idx="2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35731"/>
            <a:ext cx="4038600" cy="28860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258</Words>
  <Application>Microsoft Office PowerPoint</Application>
  <PresentationFormat>On-screen Show (4:3)</PresentationFormat>
  <Paragraphs>117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Frankie Achille</dc:creator>
  <cp:lastModifiedBy>Amal Saeed</cp:lastModifiedBy>
  <cp:revision>1</cp:revision>
  <dcterms:created xsi:type="dcterms:W3CDTF">2017-08-10T07:11:26Z</dcterms:created>
  <dcterms:modified xsi:type="dcterms:W3CDTF">2020-07-24T14:59:31Z</dcterms:modified>
</cp:coreProperties>
</file>